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86"/>
  </p:notesMasterIdLst>
  <p:sldIdLst>
    <p:sldId id="462" r:id="rId2"/>
    <p:sldId id="336" r:id="rId3"/>
    <p:sldId id="338" r:id="rId4"/>
    <p:sldId id="595" r:id="rId5"/>
    <p:sldId id="568" r:id="rId6"/>
    <p:sldId id="569" r:id="rId7"/>
    <p:sldId id="571" r:id="rId8"/>
    <p:sldId id="592" r:id="rId9"/>
    <p:sldId id="599" r:id="rId10"/>
    <p:sldId id="570" r:id="rId11"/>
    <p:sldId id="572" r:id="rId12"/>
    <p:sldId id="421" r:id="rId13"/>
    <p:sldId id="573" r:id="rId14"/>
    <p:sldId id="425" r:id="rId15"/>
    <p:sldId id="574" r:id="rId16"/>
    <p:sldId id="575" r:id="rId17"/>
    <p:sldId id="428" r:id="rId18"/>
    <p:sldId id="576" r:id="rId19"/>
    <p:sldId id="430" r:id="rId20"/>
    <p:sldId id="577" r:id="rId21"/>
    <p:sldId id="578" r:id="rId22"/>
    <p:sldId id="432" r:id="rId23"/>
    <p:sldId id="582" r:id="rId24"/>
    <p:sldId id="579" r:id="rId25"/>
    <p:sldId id="439" r:id="rId26"/>
    <p:sldId id="597" r:id="rId27"/>
    <p:sldId id="585" r:id="rId28"/>
    <p:sldId id="443" r:id="rId29"/>
    <p:sldId id="446" r:id="rId30"/>
    <p:sldId id="447" r:id="rId31"/>
    <p:sldId id="594" r:id="rId32"/>
    <p:sldId id="449" r:id="rId33"/>
    <p:sldId id="598" r:id="rId34"/>
    <p:sldId id="451" r:id="rId35"/>
    <p:sldId id="452" r:id="rId36"/>
    <p:sldId id="453" r:id="rId37"/>
    <p:sldId id="587" r:id="rId38"/>
    <p:sldId id="588" r:id="rId39"/>
    <p:sldId id="589" r:id="rId40"/>
    <p:sldId id="590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  <p:sldId id="611" r:id="rId53"/>
    <p:sldId id="612" r:id="rId54"/>
    <p:sldId id="613" r:id="rId55"/>
    <p:sldId id="614" r:id="rId56"/>
    <p:sldId id="615" r:id="rId57"/>
    <p:sldId id="616" r:id="rId58"/>
    <p:sldId id="617" r:id="rId59"/>
    <p:sldId id="618" r:id="rId60"/>
    <p:sldId id="650" r:id="rId61"/>
    <p:sldId id="619" r:id="rId62"/>
    <p:sldId id="620" r:id="rId63"/>
    <p:sldId id="621" r:id="rId64"/>
    <p:sldId id="622" r:id="rId65"/>
    <p:sldId id="623" r:id="rId66"/>
    <p:sldId id="624" r:id="rId67"/>
    <p:sldId id="625" r:id="rId68"/>
    <p:sldId id="630" r:id="rId69"/>
    <p:sldId id="631" r:id="rId70"/>
    <p:sldId id="632" r:id="rId71"/>
    <p:sldId id="633" r:id="rId72"/>
    <p:sldId id="634" r:id="rId73"/>
    <p:sldId id="635" r:id="rId74"/>
    <p:sldId id="636" r:id="rId75"/>
    <p:sldId id="637" r:id="rId76"/>
    <p:sldId id="638" r:id="rId77"/>
    <p:sldId id="639" r:id="rId78"/>
    <p:sldId id="640" r:id="rId79"/>
    <p:sldId id="641" r:id="rId80"/>
    <p:sldId id="642" r:id="rId81"/>
    <p:sldId id="643" r:id="rId82"/>
    <p:sldId id="644" r:id="rId83"/>
    <p:sldId id="649" r:id="rId84"/>
    <p:sldId id="651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u Minh" initials="HM" lastIdx="28" clrIdx="0">
    <p:extLst>
      <p:ext uri="{19B8F6BF-5375-455C-9EA6-DF929625EA0E}">
        <p15:presenceInfo xmlns:p15="http://schemas.microsoft.com/office/powerpoint/2012/main" userId="9d60a31cfbb37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66FF33"/>
    <a:srgbClr val="FF3399"/>
    <a:srgbClr val="FF0066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7" autoAdjust="0"/>
    <p:restoredTop sz="86311" autoAdjust="0"/>
  </p:normalViewPr>
  <p:slideViewPr>
    <p:cSldViewPr>
      <p:cViewPr varScale="1">
        <p:scale>
          <a:sx n="77" d="100"/>
          <a:sy n="77" d="100"/>
        </p:scale>
        <p:origin x="6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09:55:27.328" idx="1">
    <p:pos x="10" y="10"/>
    <p:text>ma trận đối -A=[-aij]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7:05.066" idx="13">
    <p:pos x="10" y="10"/>
    <p:text>để 2 ma trận nhân đc với nhau thì số cột của A phải bằng số dòng của B, lúc này ma trận C sẽ có kích thước là mxn</p:text>
    <p:extLst>
      <p:ext uri="{C676402C-5697-4E1C-873F-D02D1690AC5C}">
        <p15:threadingInfo xmlns:p15="http://schemas.microsoft.com/office/powerpoint/2012/main" timeZoneBias="-420"/>
      </p:ext>
    </p:extLst>
  </p:cm>
  <p:cm authorId="1" dt="2021-01-14T10:08:23.345" idx="14">
    <p:pos x="10" y="106"/>
    <p:text>Am.k x B k.n = Cm.n</p:text>
    <p:extLst>
      <p:ext uri="{C676402C-5697-4E1C-873F-D02D1690AC5C}">
        <p15:threadingInfo xmlns:p15="http://schemas.microsoft.com/office/powerpoint/2012/main" timeZoneBias="-420">
          <p15:parentCm authorId="1" idx="13"/>
        </p15:threadingInfo>
      </p:ext>
    </p:extLst>
  </p:cm>
  <p:cm authorId="1" dt="2021-01-14T10:12:19.613" idx="15">
    <p:pos x="10" y="202"/>
    <p:text>C11 = dòng 1 của A x cột 1 của B</p:text>
    <p:extLst mod="1">
      <p:ext uri="{C676402C-5697-4E1C-873F-D02D1690AC5C}">
        <p15:threadingInfo xmlns:p15="http://schemas.microsoft.com/office/powerpoint/2012/main" timeZoneBias="-420">
          <p15:parentCm authorId="1" idx="13"/>
        </p15:threadingInfo>
      </p:ext>
    </p:extLst>
  </p:cm>
  <p:cm authorId="1" dt="2021-01-14T10:12:55.414" idx="16">
    <p:pos x="10" y="298"/>
    <p:text>C11=1x1+2x1=3
C12=1x0+2x2=4
...</p:text>
    <p:extLst>
      <p:ext uri="{C676402C-5697-4E1C-873F-D02D1690AC5C}">
        <p15:threadingInfo xmlns:p15="http://schemas.microsoft.com/office/powerpoint/2012/main" timeZoneBias="-420">
          <p15:parentCm authorId="1" idx="13"/>
        </p15:threadingInfo>
      </p:ext>
    </p:extLst>
  </p:cm>
  <p:cm authorId="1" dt="2021-01-14T10:15:13.049" idx="17">
    <p:pos x="106" y="106"/>
    <p:text>phép nhân ma trận không có tính giao hoán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0:58:32.128" idx="18">
    <p:pos x="10" y="10"/>
    <p:text>trong ma trận vuông, B được gọi là ma trận nghịch đảo của A nếu AB=BA=I (I là ma trận đơn vị)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1:00:52.699" idx="21">
    <p:pos x="10" y="10"/>
    <p:text>&lt;=&gt; 4A-A^2=3I
&lt;=&gt; (4I-A)A=3I
&lt;=&gt; (4I-A)/3 . A=I</p:text>
    <p:extLst>
      <p:ext uri="{C676402C-5697-4E1C-873F-D02D1690AC5C}">
        <p15:threadingInfo xmlns:p15="http://schemas.microsoft.com/office/powerpoint/2012/main" timeZoneBias="-420"/>
      </p:ext>
    </p:extLst>
  </p:cm>
  <p:cm authorId="1" dt="2021-01-19T11:03:11.790" idx="23">
    <p:pos x="10" y="106"/>
    <p:text>Ta có biểu thức nghịch đảo của A là (4I-A)/3</p:text>
    <p:extLst>
      <p:ext uri="{C676402C-5697-4E1C-873F-D02D1690AC5C}">
        <p15:threadingInfo xmlns:p15="http://schemas.microsoft.com/office/powerpoint/2012/main" timeZoneBias="-420">
          <p15:parentCm authorId="1" idx="21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1:07:51.217" idx="24">
    <p:pos x="10" y="10"/>
    <p:text>AX=B&lt;=&gt;X=(A^-1).B
XA=B&lt;=&gt;X=B(A^-1)</p:text>
    <p:extLst>
      <p:ext uri="{C676402C-5697-4E1C-873F-D02D1690AC5C}">
        <p15:threadingInfo xmlns:p15="http://schemas.microsoft.com/office/powerpoint/2012/main" timeZoneBias="-420"/>
      </p:ext>
    </p:extLst>
  </p:cm>
  <p:cm authorId="1" dt="2021-01-19T11:11:51.969" idx="25">
    <p:pos x="106" y="106"/>
    <p:text>A^2=A^-1
A^3=I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1:12:46.478" idx="26">
    <p:pos x="1169" y="1941"/>
    <p:text>determinant: định thức</p:text>
    <p:extLst>
      <p:ext uri="{C676402C-5697-4E1C-873F-D02D1690AC5C}">
        <p15:threadingInfo xmlns:p15="http://schemas.microsoft.com/office/powerpoint/2012/main" timeZoneBias="-420"/>
      </p:ext>
    </p:extLst>
  </p:cm>
  <p:cm authorId="1" dt="2021-01-19T11:13:39.767" idx="27">
    <p:pos x="10" y="10"/>
    <p:text>det A &lt;&gt; 0 thì ma trận A khả nghịch 
det A=0 thì ma trận ko khả nghịch</p:text>
    <p:extLst>
      <p:ext uri="{C676402C-5697-4E1C-873F-D02D1690AC5C}">
        <p15:threadingInfo xmlns:p15="http://schemas.microsoft.com/office/powerpoint/2012/main" timeZoneBias="-420"/>
      </p:ext>
    </p:extLst>
  </p:cm>
  <p:cm authorId="1" dt="2021-01-19T11:17:04.432" idx="28">
    <p:pos x="1120" y="2473"/>
    <p:text>adjugate: liên hợp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09:58:52.058" idx="2">
    <p:pos x="10" y="10"/>
    <p:text>Phép cộng 2 ma trận cùng cỡ</p:text>
    <p:extLst>
      <p:ext uri="{C676402C-5697-4E1C-873F-D02D1690AC5C}">
        <p15:threadingInfo xmlns:p15="http://schemas.microsoft.com/office/powerpoint/2012/main" timeZoneBias="-420"/>
      </p:ext>
    </p:extLst>
  </p:cm>
  <p:cm authorId="1" dt="2021-01-14T09:59:18.675" idx="3">
    <p:pos x="10" y="106"/>
    <p:text>lấy những phần tử tương ứng trong 2 ma trận cộng lại với nhau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0:01.182" idx="4">
    <p:pos x="10" y="10"/>
    <p:text>phép cộng ma trận có tính giao hoán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0:48.063" idx="5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1:19.018" idx="6">
    <p:pos x="10" y="10"/>
    <p:text>phép nhân 1 số với 1 ma trận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2:53.085" idx="7">
    <p:pos x="10" y="10"/>
    <p:text>ma trận chuyển vị</p:text>
    <p:extLst>
      <p:ext uri="{C676402C-5697-4E1C-873F-D02D1690AC5C}">
        <p15:threadingInfo xmlns:p15="http://schemas.microsoft.com/office/powerpoint/2012/main" timeZoneBias="-420"/>
      </p:ext>
    </p:extLst>
  </p:cm>
  <p:cm authorId="1" dt="2021-01-14T10:03:09.362" idx="8">
    <p:pos x="10" y="106"/>
    <p:text>đổi dòng thành cột, đổi cột thành dòng</p:text>
    <p:extLst>
      <p:ext uri="{C676402C-5697-4E1C-873F-D02D1690AC5C}">
        <p15:threadingInfo xmlns:p15="http://schemas.microsoft.com/office/powerpoint/2012/main" timeZoneBias="-42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4:15.023" idx="9">
    <p:pos x="10" y="10"/>
    <p:text>D là ma trận đối xứng (qua trục chéo chính)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4:46.377" idx="10">
    <p:pos x="10" y="10"/>
    <p:text>đường chéo chính đi qua a11,a22,a33</p:text>
    <p:extLst>
      <p:ext uri="{C676402C-5697-4E1C-873F-D02D1690AC5C}">
        <p15:threadingInfo xmlns:p15="http://schemas.microsoft.com/office/powerpoint/2012/main" timeZoneBias="-420"/>
      </p:ext>
    </p:extLst>
  </p:cm>
  <p:cm authorId="1" dt="2021-01-14T10:05:06.730" idx="11">
    <p:pos x="10" y="106"/>
    <p:text>ma trận đối xứng phải là ma trận vuông</p:text>
    <p:extLst>
      <p:ext uri="{C676402C-5697-4E1C-873F-D02D1690AC5C}">
        <p15:threadingInfo xmlns:p15="http://schemas.microsoft.com/office/powerpoint/2012/main" timeZoneBias="-420">
          <p15:parentCm authorId="1" idx="10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0:05:49.838" idx="12">
    <p:pos x="10" y="10"/>
    <p:text>lấy vector dòng nhân với vector cột</p:text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7-03-01T00:12:50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19716 7094 0,'39'-39'265,"-39"0"-218,40 39-47,-40-39 63,0-1 187,39 40 62,-39-39 219,39 39-421,-39-39 171,39 39-265,0 0 124,1 0-46,-1 0-16,0 0 0,0 0-62,-39 39 31,0 0 78,0 1-47,0-1-16,0 0-15,0 0 78,0 0-31,-39-39-16,39 40-47,0-1 32,-39-39-32,0 0 63,-1 0 31,1 0 47,39-39 15,0-1-93,0 1-31,0 0-1,0 0-15,0 0 78,0-1 47,0 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BE91C82-6E49-45EF-97E0-FBB336BC62FC}" type="datetimeFigureOut">
              <a:rPr lang="en-US"/>
              <a:pPr>
                <a:defRPr/>
              </a:pPr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60DF548-5522-49BA-8401-7C22751BC5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</a:t>
            </a:r>
            <a:r>
              <a:rPr lang="en-US" dirty="0" err="1" smtClean="0"/>
              <a:t>của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mxn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m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F548-5522-49BA-8401-7C22751BC52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61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p.80 2a-l; 3 a-d</a:t>
            </a:r>
          </a:p>
          <a:p>
            <a:r>
              <a:rPr lang="en-US" altLang="en-US" smtClean="0"/>
              <a:t>P81: 4a-c; 5a-h; 6a-b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387FED-9A2E-4467-B78B-9A8945A53758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p.101: 1ab; 2ab; </a:t>
            </a:r>
          </a:p>
          <a:p>
            <a:r>
              <a:rPr lang="en-US" altLang="en-US" smtClean="0"/>
              <a:t>TK: 3ad; 8ad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55202E-B1B4-4495-9DC5-2B96B3EA1C75}" type="slidenum">
              <a:rPr lang="en-US" altLang="en-US"/>
              <a:pPr/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Addition is NOT defined for matrices of different sizes.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BE2BD-AD09-48E8-AE8A-85C8CA9ADB90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A is any matrix, kA is the same size as A for all scalars k.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244774-C35A-4606-B011-366708DDC54B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1.To find AB, first you sure that the number of columns of A is equals to the number of rows of B, then determine size of AB.</a:t>
            </a:r>
          </a:p>
          <a:p>
            <a:r>
              <a:rPr lang="en-US" altLang="en-US" smtClean="0"/>
              <a:t>2. AB ≠BA (general).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1A700-8C17-42DB-8C7D-3674ED612FFE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48F81A-61B4-4A13-8BA2-3FEED68D7B1C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Block multiplication is useful in computing products of matrices in a computer with limited memory capacity. The matrices are partitioned into blocks in such a way that each product of blocks can be handled.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A87CE3-EF04-4925-B3CA-C53D4F1102BA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p. 67 : 1 a – j; </a:t>
            </a:r>
          </a:p>
          <a:p>
            <a:r>
              <a:rPr lang="en-US" altLang="en-US" smtClean="0"/>
              <a:t>2 a –b;</a:t>
            </a:r>
          </a:p>
          <a:p>
            <a:r>
              <a:rPr lang="en-US" altLang="en-US" smtClean="0"/>
              <a:t>3. a-b</a:t>
            </a:r>
          </a:p>
          <a:p>
            <a:r>
              <a:rPr lang="en-US" altLang="en-US" smtClean="0"/>
              <a:t>p.40: 1a-d; 2a-h; </a:t>
            </a:r>
          </a:p>
          <a:p>
            <a:r>
              <a:rPr lang="en-US" altLang="en-US" smtClean="0"/>
              <a:t>p.41: 4ab; 14a-d; 15ad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3BB7C-4DD8-44E1-B247-DE609EE607D0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F548-5522-49BA-8401-7C22751BC52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0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Get a extra example that matrix is not invertible.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ED1FDD-AB66-401E-BD48-B4D99E290BD2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3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45CD6C7-8F7F-420E-8545-E439F82714AF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80324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78E2876-01E6-4181-B8DB-C597CC4DE05C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1201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D5BA77A-BAAE-4B58-B53F-B4EEB727B2A6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626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67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2" descr="logo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comments" Target="../comments/comment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comments" Target="../comments/comment10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7.png"/><Relationship Id="rId4" Type="http://schemas.openxmlformats.org/officeDocument/2006/relationships/image" Target="../media/image5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4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5.wmf"/><Relationship Id="rId10" Type="http://schemas.openxmlformats.org/officeDocument/2006/relationships/comments" Target="../comments/comment14.xml"/><Relationship Id="rId4" Type="http://schemas.openxmlformats.org/officeDocument/2006/relationships/oleObject" Target="../embeddings/oleObject19.bin"/><Relationship Id="rId9" Type="http://schemas.openxmlformats.org/officeDocument/2006/relationships/image" Target="../media/image6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3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7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36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5.png"/><Relationship Id="rId4" Type="http://schemas.openxmlformats.org/officeDocument/2006/relationships/image" Target="../media/image8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7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4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9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95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9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01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10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0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08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12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14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0" y="762000"/>
            <a:ext cx="9144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0000FF"/>
                </a:solidFill>
                <a:cs typeface="Arial" panose="020B0604020202020204" pitchFamily="34" charset="0"/>
              </a:rPr>
              <a:t>Chapter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0000FF"/>
                </a:solidFill>
                <a:cs typeface="Arial" panose="020B0604020202020204" pitchFamily="34" charset="0"/>
              </a:rPr>
              <a:t>                   Matrix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Two matrices are called </a:t>
            </a:r>
            <a:r>
              <a:rPr lang="en-US" altLang="en-US" b="1" dirty="0" smtClean="0">
                <a:solidFill>
                  <a:srgbClr val="0000FF"/>
                </a:solidFill>
              </a:rPr>
              <a:t>equal</a:t>
            </a:r>
            <a:r>
              <a:rPr lang="en-US" altLang="en-US" dirty="0" smtClean="0"/>
              <a:t> if (ma </a:t>
            </a:r>
            <a:r>
              <a:rPr lang="en-US" altLang="en-US" dirty="0" err="1" smtClean="0"/>
              <a:t>trận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nhau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They have the </a:t>
            </a:r>
            <a:r>
              <a:rPr lang="en-US" altLang="en-US" dirty="0" smtClean="0">
                <a:solidFill>
                  <a:srgbClr val="0000FF"/>
                </a:solidFill>
              </a:rPr>
              <a:t>same size</a:t>
            </a:r>
          </a:p>
          <a:p>
            <a:r>
              <a:rPr lang="en-US" altLang="en-US" dirty="0" smtClean="0"/>
              <a:t>Corresponding entries are equal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If A=[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], B=[</a:t>
            </a:r>
            <a:r>
              <a:rPr lang="en-US" altLang="en-US" dirty="0" err="1" smtClean="0"/>
              <a:t>b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] then </a:t>
            </a:r>
            <a:r>
              <a:rPr lang="en-US" altLang="en-US" b="1" dirty="0" smtClean="0">
                <a:solidFill>
                  <a:srgbClr val="0000FF"/>
                </a:solidFill>
              </a:rPr>
              <a:t>A=B </a:t>
            </a:r>
            <a:r>
              <a:rPr lang="en-US" altLang="en-US" dirty="0" smtClean="0"/>
              <a:t>means </a:t>
            </a:r>
            <a:r>
              <a:rPr lang="en-US" altLang="en-US" b="1" dirty="0" err="1" smtClean="0">
                <a:solidFill>
                  <a:srgbClr val="0000FF"/>
                </a:solidFill>
              </a:rPr>
              <a:t>a</a:t>
            </a:r>
            <a:r>
              <a:rPr lang="en-US" altLang="en-US" b="1" baseline="-25000" dirty="0" err="1" smtClean="0">
                <a:solidFill>
                  <a:srgbClr val="0000FF"/>
                </a:solidFill>
              </a:rPr>
              <a:t>ij</a:t>
            </a:r>
            <a:r>
              <a:rPr lang="en-US" altLang="en-US" b="1" dirty="0" smtClean="0">
                <a:solidFill>
                  <a:srgbClr val="0000FF"/>
                </a:solidFill>
              </a:rPr>
              <a:t>=</a:t>
            </a:r>
            <a:r>
              <a:rPr lang="en-US" altLang="en-US" b="1" dirty="0" err="1" smtClean="0">
                <a:solidFill>
                  <a:srgbClr val="0000FF"/>
                </a:solidFill>
              </a:rPr>
              <a:t>b</a:t>
            </a:r>
            <a:r>
              <a:rPr lang="en-US" altLang="en-US" b="1" baseline="-25000" dirty="0" err="1" smtClean="0">
                <a:solidFill>
                  <a:srgbClr val="0000FF"/>
                </a:solidFill>
              </a:rPr>
              <a:t>ij</a:t>
            </a:r>
            <a:r>
              <a:rPr lang="en-US" altLang="en-US" dirty="0" smtClean="0"/>
              <a:t> for all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and j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CC3300"/>
                </a:solidFill>
              </a:rPr>
              <a:t>Matrix Addition</a:t>
            </a:r>
            <a:r>
              <a:rPr lang="en-US" altLang="en-US" sz="4000" smtClean="0"/>
              <a:t> of </a:t>
            </a:r>
            <a:r>
              <a:rPr lang="en-US" altLang="en-US" sz="4000" b="1" smtClean="0">
                <a:solidFill>
                  <a:srgbClr val="0000FF"/>
                </a:solidFill>
              </a:rPr>
              <a:t>same size</a:t>
            </a:r>
            <a:r>
              <a:rPr lang="en-US" altLang="en-US" sz="4000" smtClean="0"/>
              <a:t> matrices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r>
              <a:rPr lang="en-US" altLang="en-US" smtClean="0"/>
              <a:t>If A=[a</a:t>
            </a:r>
            <a:r>
              <a:rPr lang="en-US" altLang="en-US" baseline="-25000" smtClean="0"/>
              <a:t>ij</a:t>
            </a:r>
            <a:r>
              <a:rPr lang="en-US" altLang="en-US" smtClean="0"/>
              <a:t>], B=[b</a:t>
            </a:r>
            <a:r>
              <a:rPr lang="en-US" altLang="en-US" baseline="-25000" smtClean="0"/>
              <a:t>ij</a:t>
            </a:r>
            <a:r>
              <a:rPr lang="en-US" altLang="en-US" smtClean="0"/>
              <a:t>] then the sum matrix A+B is defined by </a:t>
            </a:r>
            <a:r>
              <a:rPr lang="en-US" altLang="en-US" b="1" smtClean="0">
                <a:solidFill>
                  <a:srgbClr val="0000FF"/>
                </a:solidFill>
              </a:rPr>
              <a:t>A+B=[a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b="1" smtClean="0">
                <a:solidFill>
                  <a:srgbClr val="0000FF"/>
                </a:solidFill>
              </a:rPr>
              <a:t>+b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b="1" smtClean="0">
                <a:solidFill>
                  <a:srgbClr val="0000FF"/>
                </a:solidFill>
              </a:rPr>
              <a:t>]</a:t>
            </a:r>
          </a:p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FF"/>
                </a:solidFill>
              </a:rPr>
              <a:t>difference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chemeClr val="tx2"/>
                </a:solidFill>
              </a:rPr>
              <a:t>A-B</a:t>
            </a:r>
            <a:r>
              <a:rPr lang="en-US" altLang="en-US" smtClean="0"/>
              <a:t> is a matrix defined by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r>
              <a:rPr lang="en-US" altLang="en-US" b="1" smtClean="0">
                <a:solidFill>
                  <a:schemeClr val="tx2"/>
                </a:solidFill>
              </a:rPr>
              <a:t>A-B</a:t>
            </a:r>
            <a:r>
              <a:rPr lang="en-US" altLang="en-US" b="1" smtClean="0">
                <a:solidFill>
                  <a:srgbClr val="0000FF"/>
                </a:solidFill>
              </a:rPr>
              <a:t>=A+(-B)=[a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b="1" smtClean="0">
                <a:solidFill>
                  <a:srgbClr val="0000FF"/>
                </a:solidFill>
              </a:rPr>
              <a:t>-b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b="1" smtClean="0">
                <a:solidFill>
                  <a:srgbClr val="0000FF"/>
                </a:solidFill>
              </a:rPr>
              <a:t>]</a:t>
            </a:r>
            <a:r>
              <a:rPr lang="en-US" altLang="en-US" smtClean="0"/>
              <a:t> for all mxn matrices A and 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Note that A-A=0, A+0=A (0 is zero matrix) for all mxn matrix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1838"/>
            <a:ext cx="9144000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3488"/>
            <a:ext cx="1295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Properties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tx2"/>
                </a:solidFill>
              </a:rPr>
              <a:t>If A ,B and C are any matrices of the same size, then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A+B=B+A (commutative law: giao hoán)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A+(B+C)=(A+B)+C (associative law: kết hợp)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chemeClr val="tx2"/>
                </a:solidFill>
              </a:rPr>
              <a:t>Scalar Multiplication </a:t>
            </a:r>
            <a:br>
              <a:rPr lang="en-US" altLang="en-US" sz="4000" b="1" smtClean="0">
                <a:solidFill>
                  <a:schemeClr val="tx2"/>
                </a:solidFill>
              </a:rPr>
            </a:br>
            <a:r>
              <a:rPr lang="en-US" altLang="en-US" sz="4000" smtClean="0">
                <a:solidFill>
                  <a:schemeClr val="tx2"/>
                </a:solidFill>
              </a:rPr>
              <a:t>(phép nhân vô hướng)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57200" y="2179638"/>
            <a:ext cx="8229600" cy="2773362"/>
          </a:xfrm>
        </p:spPr>
        <p:txBody>
          <a:bodyPr/>
          <a:lstStyle/>
          <a:p>
            <a:r>
              <a:rPr lang="en-US" altLang="en-US" dirty="0" smtClean="0"/>
              <a:t>Suppose </a:t>
            </a:r>
            <a:r>
              <a:rPr lang="en-US" altLang="en-US" b="1" dirty="0" smtClean="0">
                <a:solidFill>
                  <a:srgbClr val="0000FF"/>
                </a:solidFill>
              </a:rPr>
              <a:t>A=[</a:t>
            </a:r>
            <a:r>
              <a:rPr lang="en-US" altLang="en-US" b="1" dirty="0" err="1" smtClean="0">
                <a:solidFill>
                  <a:srgbClr val="0000FF"/>
                </a:solidFill>
              </a:rPr>
              <a:t>a</a:t>
            </a:r>
            <a:r>
              <a:rPr lang="en-US" altLang="en-US" b="1" baseline="-25000" dirty="0" err="1" smtClean="0">
                <a:solidFill>
                  <a:srgbClr val="0000FF"/>
                </a:solidFill>
              </a:rPr>
              <a:t>ij</a:t>
            </a:r>
            <a:r>
              <a:rPr lang="en-US" altLang="en-US" b="1" dirty="0" smtClean="0">
                <a:solidFill>
                  <a:srgbClr val="0000FF"/>
                </a:solidFill>
              </a:rPr>
              <a:t>]</a:t>
            </a:r>
            <a:r>
              <a:rPr lang="en-US" altLang="en-US" dirty="0" smtClean="0"/>
              <a:t> is an </a:t>
            </a:r>
            <a:r>
              <a:rPr lang="en-US" altLang="en-US" dirty="0" err="1" smtClean="0"/>
              <a:t>mxn</a:t>
            </a:r>
            <a:r>
              <a:rPr lang="en-US" altLang="en-US" dirty="0" smtClean="0"/>
              <a:t> matrix and </a:t>
            </a:r>
            <a:r>
              <a:rPr lang="en-US" altLang="en-US" b="1" dirty="0" smtClean="0">
                <a:solidFill>
                  <a:srgbClr val="CC3300"/>
                </a:solidFill>
              </a:rPr>
              <a:t>k</a:t>
            </a:r>
            <a:r>
              <a:rPr lang="en-US" altLang="en-US" dirty="0" smtClean="0"/>
              <a:t> is a </a:t>
            </a:r>
            <a:r>
              <a:rPr lang="en-US" altLang="en-US" b="1" dirty="0" smtClean="0">
                <a:solidFill>
                  <a:schemeClr val="tx2"/>
                </a:solidFill>
              </a:rPr>
              <a:t>real number</a:t>
            </a:r>
            <a:r>
              <a:rPr lang="en-US" altLang="en-US" dirty="0" smtClean="0"/>
              <a:t>, the </a:t>
            </a:r>
            <a:r>
              <a:rPr lang="en-US" altLang="en-US" b="1" dirty="0" smtClean="0"/>
              <a:t>scalar multiple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CC3300"/>
                </a:solidFill>
              </a:rPr>
              <a:t>k</a:t>
            </a:r>
            <a:r>
              <a:rPr lang="en-US" altLang="en-US" b="1" dirty="0" smtClean="0">
                <a:solidFill>
                  <a:srgbClr val="0000FF"/>
                </a:solidFill>
              </a:rPr>
              <a:t>A</a:t>
            </a:r>
            <a:r>
              <a:rPr lang="en-US" altLang="en-US" dirty="0" smtClean="0"/>
              <a:t> is a matrix defined by </a:t>
            </a:r>
            <a:r>
              <a:rPr lang="en-US" altLang="en-US" b="1" dirty="0" smtClean="0">
                <a:solidFill>
                  <a:srgbClr val="CC3300"/>
                </a:solidFill>
              </a:rPr>
              <a:t>k</a:t>
            </a:r>
            <a:r>
              <a:rPr lang="en-US" altLang="en-US" b="1" dirty="0" smtClean="0">
                <a:solidFill>
                  <a:srgbClr val="0000FF"/>
                </a:solidFill>
              </a:rPr>
              <a:t>A=[</a:t>
            </a:r>
            <a:r>
              <a:rPr lang="en-US" altLang="en-US" b="1" dirty="0" err="1" smtClean="0">
                <a:solidFill>
                  <a:srgbClr val="CC3300"/>
                </a:solidFill>
              </a:rPr>
              <a:t>k</a:t>
            </a:r>
            <a:r>
              <a:rPr lang="en-US" altLang="en-US" b="1" dirty="0" err="1" smtClean="0">
                <a:solidFill>
                  <a:srgbClr val="0000FF"/>
                </a:solidFill>
              </a:rPr>
              <a:t>a</a:t>
            </a:r>
            <a:r>
              <a:rPr lang="en-US" altLang="en-US" b="1" baseline="-25000" dirty="0" err="1" smtClean="0">
                <a:solidFill>
                  <a:srgbClr val="0000FF"/>
                </a:solidFill>
              </a:rPr>
              <a:t>ij</a:t>
            </a:r>
            <a:r>
              <a:rPr lang="en-US" alt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altLang="en-US" dirty="0" smtClean="0">
                <a:solidFill>
                  <a:srgbClr val="CC3300"/>
                </a:solidFill>
              </a:rPr>
              <a:t>k</a:t>
            </a:r>
            <a:r>
              <a:rPr lang="en-US" altLang="en-US" dirty="0" smtClean="0">
                <a:solidFill>
                  <a:srgbClr val="0000FF"/>
                </a:solidFill>
              </a:rPr>
              <a:t>A</a:t>
            </a:r>
            <a:r>
              <a:rPr lang="en-US" altLang="en-US" dirty="0" smtClean="0"/>
              <a:t>=</a:t>
            </a:r>
            <a:r>
              <a:rPr lang="en-US" altLang="en-US" b="1" dirty="0" smtClean="0">
                <a:solidFill>
                  <a:schemeClr val="tx2"/>
                </a:solidFill>
              </a:rPr>
              <a:t>0</a:t>
            </a:r>
            <a:r>
              <a:rPr lang="en-US" altLang="en-US" dirty="0" smtClean="0">
                <a:sym typeface="Wingdings" panose="05000000000000000000" pitchFamily="2" charset="2"/>
              </a:rPr>
              <a:t> (either </a:t>
            </a:r>
            <a:r>
              <a:rPr lang="en-US" altLang="en-US" dirty="0" smtClean="0">
                <a:solidFill>
                  <a:srgbClr val="CC3300"/>
                </a:solidFill>
                <a:sym typeface="Wingdings" panose="05000000000000000000" pitchFamily="2" charset="2"/>
              </a:rPr>
              <a:t>k</a:t>
            </a:r>
            <a:r>
              <a:rPr lang="en-US" altLang="en-US" dirty="0" smtClean="0">
                <a:sym typeface="Wingdings" panose="05000000000000000000" pitchFamily="2" charset="2"/>
              </a:rPr>
              <a:t>=0 or </a:t>
            </a:r>
            <a:r>
              <a:rPr lang="en-US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A</a:t>
            </a:r>
            <a:r>
              <a:rPr lang="en-US" altLang="en-US" dirty="0" smtClean="0">
                <a:sym typeface="Wingdings" panose="05000000000000000000" pitchFamily="2" charset="2"/>
              </a:rPr>
              <a:t>=</a:t>
            </a:r>
            <a:r>
              <a:rPr lang="en-US" alt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en-US" alt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(</a:t>
            </a:r>
            <a:r>
              <a:rPr lang="en-US" altLang="en-US" dirty="0" smtClean="0">
                <a:solidFill>
                  <a:srgbClr val="CC3300"/>
                </a:solidFill>
                <a:sym typeface="Wingdings" panose="05000000000000000000" pitchFamily="2" charset="2"/>
              </a:rPr>
              <a:t>k</a:t>
            </a:r>
            <a:r>
              <a:rPr lang="en-US" altLang="en-US" dirty="0" smtClean="0">
                <a:sym typeface="Wingdings" panose="05000000000000000000" pitchFamily="2" charset="2"/>
              </a:rPr>
              <a:t>=0 or </a:t>
            </a:r>
            <a:r>
              <a:rPr lang="en-US" alt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A</a:t>
            </a:r>
            <a:r>
              <a:rPr lang="en-US" altLang="en-US" dirty="0" smtClean="0">
                <a:sym typeface="Wingdings" panose="05000000000000000000" pitchFamily="2" charset="2"/>
              </a:rPr>
              <a:t>=</a:t>
            </a:r>
            <a:r>
              <a:rPr lang="en-US" alt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en-US" altLang="en-US" dirty="0" smtClean="0">
                <a:sym typeface="Wingdings" panose="05000000000000000000" pitchFamily="2" charset="2"/>
              </a:rPr>
              <a:t>)</a:t>
            </a:r>
            <a:r>
              <a:rPr lang="en-US" altLang="en-US" b="1" dirty="0" smtClean="0">
                <a:solidFill>
                  <a:srgbClr val="CC3300"/>
                </a:solidFill>
                <a:sym typeface="Wingdings" panose="05000000000000000000" pitchFamily="2" charset="2"/>
              </a:rPr>
              <a:t>k</a:t>
            </a:r>
            <a:r>
              <a:rPr lang="en-US" alt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A</a:t>
            </a:r>
            <a:r>
              <a:rPr lang="en-US" alt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=0</a:t>
            </a:r>
            <a:endParaRPr lang="en-US" altLang="en-US" b="1" dirty="0" smtClean="0">
              <a:solidFill>
                <a:schemeClr val="tx2"/>
              </a:solidFill>
            </a:endParaRPr>
          </a:p>
          <a:p>
            <a:endParaRPr lang="en-US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04800" y="5334000"/>
            <a:ext cx="830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Scalar</a:t>
            </a:r>
            <a:r>
              <a:rPr lang="en-US" altLang="en-US">
                <a:cs typeface="Arial" panose="020B0604020202020204" pitchFamily="34" charset="0"/>
              </a:rPr>
              <a:t>:  a quantity that has magnitude, but not direction; -- distinguished from a vector, which has both magnitude and </a:t>
            </a:r>
            <a:r>
              <a:rPr lang="vi-VN" altLang="en-US">
                <a:cs typeface="Arial" panose="020B0604020202020204" pitchFamily="34" charset="0"/>
              </a:rPr>
              <a:t>direction</a:t>
            </a:r>
            <a:r>
              <a:rPr lang="en-US" altLang="en-US">
                <a:cs typeface="Arial" panose="020B0604020202020204" pitchFamily="34" charset="0"/>
              </a:rPr>
              <a:t> (Webster Dictionary)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b="1">
                <a:cs typeface="Arial" panose="020B0604020202020204" pitchFamily="34" charset="0"/>
                <a:sym typeface="Wingdings" panose="05000000000000000000" pitchFamily="2" charset="2"/>
              </a:rPr>
              <a:t> One value</a:t>
            </a:r>
            <a:endParaRPr lang="en-US" altLang="en-US" b="1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775"/>
            <a:ext cx="91440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37338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76800"/>
            <a:ext cx="259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Transpose 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smtClean="0"/>
              <a:t>If A=[a</a:t>
            </a:r>
            <a:r>
              <a:rPr lang="en-US" altLang="en-US" sz="3600" b="1" baseline="-25000" smtClean="0">
                <a:solidFill>
                  <a:srgbClr val="CC3300"/>
                </a:solidFill>
              </a:rPr>
              <a:t>i</a:t>
            </a:r>
            <a:r>
              <a:rPr lang="en-US" altLang="en-US" sz="3600" b="1" baseline="-25000" smtClean="0">
                <a:solidFill>
                  <a:srgbClr val="0000FF"/>
                </a:solidFill>
              </a:rPr>
              <a:t>j</a:t>
            </a:r>
            <a:r>
              <a:rPr lang="en-US" altLang="en-US" sz="3600" smtClean="0"/>
              <a:t>] is any </a:t>
            </a:r>
            <a:r>
              <a:rPr lang="en-US" altLang="en-US" sz="3600" b="1" smtClean="0">
                <a:solidFill>
                  <a:srgbClr val="CC3300"/>
                </a:solidFill>
              </a:rPr>
              <a:t>m</a:t>
            </a:r>
            <a:r>
              <a:rPr lang="en-US" altLang="en-US" sz="3600" smtClean="0"/>
              <a:t>x</a:t>
            </a:r>
            <a:r>
              <a:rPr lang="en-US" altLang="en-US" sz="3600" b="1" smtClean="0">
                <a:solidFill>
                  <a:srgbClr val="0000FF"/>
                </a:solidFill>
              </a:rPr>
              <a:t>n</a:t>
            </a:r>
            <a:r>
              <a:rPr lang="en-US" altLang="en-US" sz="3600" smtClean="0"/>
              <a:t> matrix,the </a:t>
            </a:r>
            <a:r>
              <a:rPr lang="en-US" altLang="en-US" sz="3600" b="1" smtClean="0">
                <a:solidFill>
                  <a:schemeClr val="tx2"/>
                </a:solidFill>
              </a:rPr>
              <a:t>transpose</a:t>
            </a:r>
            <a:r>
              <a:rPr lang="en-US" altLang="en-US" sz="3600" smtClean="0"/>
              <a:t> of A, written </a:t>
            </a:r>
            <a:r>
              <a:rPr lang="en-US" altLang="en-US" sz="3600" b="1" smtClean="0">
                <a:solidFill>
                  <a:schemeClr val="tx2"/>
                </a:solidFill>
              </a:rPr>
              <a:t>A</a:t>
            </a:r>
            <a:r>
              <a:rPr lang="en-US" altLang="en-US" sz="3600" b="1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/>
              <a:t>, is an </a:t>
            </a:r>
            <a:r>
              <a:rPr lang="en-US" altLang="en-US" sz="3600" b="1" smtClean="0">
                <a:solidFill>
                  <a:srgbClr val="0000FF"/>
                </a:solidFill>
              </a:rPr>
              <a:t>n</a:t>
            </a:r>
            <a:r>
              <a:rPr lang="en-US" altLang="en-US" sz="3600" smtClean="0"/>
              <a:t>x</a:t>
            </a:r>
            <a:r>
              <a:rPr lang="en-US" altLang="en-US" sz="3600" b="1" smtClean="0">
                <a:solidFill>
                  <a:srgbClr val="CC3300"/>
                </a:solidFill>
              </a:rPr>
              <a:t>m</a:t>
            </a:r>
            <a:r>
              <a:rPr lang="en-US" altLang="en-US" sz="3600" smtClean="0"/>
              <a:t> matrix defined by A</a:t>
            </a:r>
            <a:r>
              <a:rPr lang="en-US" altLang="en-US" sz="3600" baseline="30000" smtClean="0"/>
              <a:t>T</a:t>
            </a:r>
            <a:r>
              <a:rPr lang="en-US" altLang="en-US" sz="3600" smtClean="0"/>
              <a:t>=[a</a:t>
            </a:r>
            <a:r>
              <a:rPr lang="en-US" altLang="en-US" sz="3600" b="1" baseline="-25000" smtClean="0">
                <a:solidFill>
                  <a:srgbClr val="0000FF"/>
                </a:solidFill>
              </a:rPr>
              <a:t>j</a:t>
            </a:r>
            <a:r>
              <a:rPr lang="en-US" altLang="en-US" sz="3600" b="1" baseline="-25000" smtClean="0">
                <a:solidFill>
                  <a:srgbClr val="CC3300"/>
                </a:solidFill>
              </a:rPr>
              <a:t>i</a:t>
            </a:r>
            <a:r>
              <a:rPr lang="en-US" altLang="en-US" sz="3600" smtClean="0"/>
              <a:t>]</a:t>
            </a:r>
          </a:p>
          <a:p>
            <a:endParaRPr lang="en-US" altLang="en-US" sz="3600" smtClean="0"/>
          </a:p>
          <a:p>
            <a:r>
              <a:rPr lang="en-US" altLang="en-US" sz="3600" smtClean="0"/>
              <a:t> The </a:t>
            </a:r>
            <a:r>
              <a:rPr lang="en-US" altLang="en-US" sz="3600" smtClean="0">
                <a:solidFill>
                  <a:srgbClr val="0000FF"/>
                </a:solidFill>
              </a:rPr>
              <a:t>row i</a:t>
            </a:r>
            <a:r>
              <a:rPr lang="en-US" altLang="en-US" sz="3600" smtClean="0"/>
              <a:t> of A is the </a:t>
            </a:r>
            <a:r>
              <a:rPr lang="en-US" altLang="en-US" sz="3600" smtClean="0">
                <a:solidFill>
                  <a:srgbClr val="0000FF"/>
                </a:solidFill>
              </a:rPr>
              <a:t>column i</a:t>
            </a:r>
            <a:r>
              <a:rPr lang="en-US" altLang="en-US" sz="3600" smtClean="0"/>
              <a:t> of A</a:t>
            </a:r>
            <a:r>
              <a:rPr lang="en-US" altLang="en-US" sz="3600" baseline="30000" smtClean="0"/>
              <a:t>T</a:t>
            </a:r>
          </a:p>
          <a:p>
            <a:r>
              <a:rPr lang="en-US" altLang="en-US" sz="3600" smtClean="0"/>
              <a:t>The </a:t>
            </a:r>
            <a:r>
              <a:rPr lang="en-US" altLang="en-US" sz="3600" smtClean="0">
                <a:solidFill>
                  <a:srgbClr val="CC3300"/>
                </a:solidFill>
              </a:rPr>
              <a:t>column j</a:t>
            </a:r>
            <a:r>
              <a:rPr lang="en-US" altLang="en-US" sz="3600" smtClean="0"/>
              <a:t> of A is the </a:t>
            </a:r>
            <a:r>
              <a:rPr lang="en-US" altLang="en-US" sz="3600" smtClean="0">
                <a:solidFill>
                  <a:srgbClr val="CC3300"/>
                </a:solidFill>
              </a:rPr>
              <a:t>row j</a:t>
            </a:r>
            <a:r>
              <a:rPr lang="en-US" altLang="en-US" sz="3600" smtClean="0"/>
              <a:t> of A</a:t>
            </a:r>
            <a:r>
              <a:rPr lang="en-US" altLang="en-US" sz="3600" baseline="30000" smtClean="0"/>
              <a:t>T</a:t>
            </a:r>
          </a:p>
          <a:p>
            <a:endParaRPr lang="en-US" altLang="en-US" sz="3600" smtClean="0"/>
          </a:p>
          <a:p>
            <a:endParaRPr lang="en-US" altLang="en-US" sz="36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1498600"/>
            <a:ext cx="739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66"/>
                </a:solidFill>
                <a:cs typeface="Arial" panose="020B0604020202020204" pitchFamily="34" charset="0"/>
              </a:rPr>
              <a:t>2.1 Matrix Addition, Scalar Multiplication, and Transposition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2184400"/>
            <a:ext cx="403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66"/>
                </a:solidFill>
                <a:cs typeface="Arial" panose="020B0604020202020204" pitchFamily="34" charset="0"/>
              </a:rPr>
              <a:t>2.2 Matrix Multiplication (2.3 7e)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3032125"/>
            <a:ext cx="342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cs typeface="Arial" panose="020B0604020202020204" pitchFamily="34" charset="0"/>
              </a:rPr>
              <a:t>2.3 Matrix Inverses (2.4 7e)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3962400"/>
            <a:ext cx="5078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cs typeface="Arial" panose="020B0604020202020204" pitchFamily="34" charset="0"/>
              </a:rPr>
              <a:t>2.5 Matrix Transformations (2.2 &amp; 2.6 7e)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CC3300"/>
                </a:solidFill>
              </a:rPr>
              <a:t>Theorem 2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chemeClr val="tx2"/>
                </a:solidFill>
              </a:rPr>
              <a:t>(A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>
                <a:solidFill>
                  <a:schemeClr val="tx2"/>
                </a:solidFill>
              </a:rPr>
              <a:t>)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>
                <a:solidFill>
                  <a:schemeClr val="tx2"/>
                </a:solidFill>
              </a:rPr>
              <a:t>=A</a:t>
            </a:r>
          </a:p>
          <a:p>
            <a:r>
              <a:rPr lang="en-US" altLang="en-US" sz="3600" smtClean="0">
                <a:solidFill>
                  <a:schemeClr val="tx2"/>
                </a:solidFill>
              </a:rPr>
              <a:t>(kA)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>
                <a:solidFill>
                  <a:schemeClr val="tx2"/>
                </a:solidFill>
              </a:rPr>
              <a:t>=k(A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>
                <a:solidFill>
                  <a:schemeClr val="tx2"/>
                </a:solidFill>
              </a:rPr>
              <a:t>)</a:t>
            </a:r>
          </a:p>
          <a:p>
            <a:r>
              <a:rPr lang="en-US" altLang="en-US" sz="3600" smtClean="0">
                <a:solidFill>
                  <a:schemeClr val="tx2"/>
                </a:solidFill>
              </a:rPr>
              <a:t>(A+B)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>
                <a:solidFill>
                  <a:schemeClr val="tx2"/>
                </a:solidFill>
              </a:rPr>
              <a:t>=A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  <a:r>
              <a:rPr lang="en-US" altLang="en-US" sz="3600" smtClean="0">
                <a:solidFill>
                  <a:schemeClr val="tx2"/>
                </a:solidFill>
              </a:rPr>
              <a:t>+B</a:t>
            </a:r>
            <a:r>
              <a:rPr lang="en-US" altLang="en-US" sz="3600" baseline="30000" smtClean="0">
                <a:solidFill>
                  <a:schemeClr val="tx2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Definitions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smtClean="0"/>
              <a:t>If A=[a</a:t>
            </a:r>
            <a:r>
              <a:rPr lang="en-US" altLang="en-US" sz="3600" baseline="-25000" smtClean="0"/>
              <a:t>ij</a:t>
            </a:r>
            <a:r>
              <a:rPr lang="en-US" altLang="en-US" sz="3600" smtClean="0"/>
              <a:t>] is any mxn matrix, then </a:t>
            </a:r>
            <a:r>
              <a:rPr lang="en-US" altLang="en-US" sz="3600" b="1" smtClean="0">
                <a:solidFill>
                  <a:srgbClr val="0000FF"/>
                </a:solidFill>
              </a:rPr>
              <a:t>a</a:t>
            </a:r>
            <a:r>
              <a:rPr lang="en-US" altLang="en-US" sz="3600" b="1" baseline="-25000" smtClean="0">
                <a:solidFill>
                  <a:srgbClr val="0000FF"/>
                </a:solidFill>
              </a:rPr>
              <a:t>11</a:t>
            </a:r>
            <a:r>
              <a:rPr lang="en-US" altLang="en-US" sz="3600" b="1" smtClean="0">
                <a:solidFill>
                  <a:srgbClr val="0000FF"/>
                </a:solidFill>
              </a:rPr>
              <a:t>,a</a:t>
            </a:r>
            <a:r>
              <a:rPr lang="en-US" altLang="en-US" sz="3600" b="1" baseline="-25000" smtClean="0">
                <a:solidFill>
                  <a:srgbClr val="0000FF"/>
                </a:solidFill>
              </a:rPr>
              <a:t>22</a:t>
            </a:r>
            <a:r>
              <a:rPr lang="en-US" altLang="en-US" sz="3600" b="1" smtClean="0">
                <a:solidFill>
                  <a:srgbClr val="0000FF"/>
                </a:solidFill>
              </a:rPr>
              <a:t>,a</a:t>
            </a:r>
            <a:r>
              <a:rPr lang="en-US" altLang="en-US" sz="3600" b="1" baseline="-25000" smtClean="0">
                <a:solidFill>
                  <a:srgbClr val="0000FF"/>
                </a:solidFill>
              </a:rPr>
              <a:t>33</a:t>
            </a:r>
            <a:r>
              <a:rPr lang="en-US" altLang="en-US" sz="3600" smtClean="0"/>
              <a:t>,…, are called the </a:t>
            </a:r>
            <a:r>
              <a:rPr lang="en-US" altLang="en-US" sz="3600" b="1" smtClean="0">
                <a:solidFill>
                  <a:srgbClr val="0000FF"/>
                </a:solidFill>
              </a:rPr>
              <a:t>main diagonal (đường chéo chính)</a:t>
            </a:r>
            <a:r>
              <a:rPr lang="en-US" altLang="en-US" sz="3600" smtClean="0"/>
              <a:t> of A</a:t>
            </a:r>
          </a:p>
          <a:p>
            <a:r>
              <a:rPr lang="en-US" altLang="en-US" sz="3600" smtClean="0"/>
              <a:t>If </a:t>
            </a:r>
            <a:r>
              <a:rPr lang="en-US" altLang="en-US" sz="3600" b="1" smtClean="0">
                <a:solidFill>
                  <a:srgbClr val="0000FF"/>
                </a:solidFill>
              </a:rPr>
              <a:t>A=A</a:t>
            </a:r>
            <a:r>
              <a:rPr lang="en-US" altLang="en-US" sz="3600" b="1" baseline="30000" smtClean="0">
                <a:solidFill>
                  <a:srgbClr val="0000FF"/>
                </a:solidFill>
              </a:rPr>
              <a:t>T</a:t>
            </a:r>
            <a:r>
              <a:rPr lang="en-US" altLang="en-US" sz="3600" smtClean="0"/>
              <a:t> then A is called </a:t>
            </a:r>
            <a:r>
              <a:rPr lang="en-US" altLang="en-US" sz="3600" b="1" smtClean="0">
                <a:solidFill>
                  <a:srgbClr val="0000FF"/>
                </a:solidFill>
              </a:rPr>
              <a:t>symmetric (đối xứng). </a:t>
            </a:r>
            <a:r>
              <a:rPr lang="en-US" altLang="en-US" sz="3600" smtClean="0"/>
              <a:t>In this case, A is a </a:t>
            </a:r>
            <a:r>
              <a:rPr lang="en-US" altLang="en-US" sz="3600" b="1" smtClean="0"/>
              <a:t>square matrix</a:t>
            </a:r>
            <a:r>
              <a:rPr lang="en-US" altLang="en-US" sz="3600" smtClean="0"/>
              <a:t> </a:t>
            </a:r>
          </a:p>
          <a:p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1947863" y="1320800"/>
            <a:ext cx="6699250" cy="5041900"/>
            <a:chOff x="1179" y="952"/>
            <a:chExt cx="4220" cy="3176"/>
          </a:xfrm>
        </p:grpSpPr>
        <p:sp>
          <p:nvSpPr>
            <p:cNvPr id="27654" name="AutoShape 4"/>
            <p:cNvSpPr>
              <a:spLocks noChangeArrowheads="1"/>
            </p:cNvSpPr>
            <p:nvPr/>
          </p:nvSpPr>
          <p:spPr bwMode="auto">
            <a:xfrm>
              <a:off x="1179" y="952"/>
              <a:ext cx="4218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bg1"/>
                  </a:solidFill>
                  <a:cs typeface="Arial" panose="020B0604020202020204" pitchFamily="34" charset="0"/>
                </a:rPr>
                <a:t>		                                          </a:t>
              </a:r>
              <a:r>
                <a:rPr lang="en-US" altLang="en-US">
                  <a:solidFill>
                    <a:srgbClr val="5F5F5F"/>
                  </a:solidFill>
                  <a:cs typeface="Arial" panose="020B0604020202020204" pitchFamily="34" charset="0"/>
                </a:rPr>
                <a:t>Example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180" y="1234"/>
              <a:ext cx="421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5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6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6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700" b="1" i="1"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2608263" y="1997075"/>
          <a:ext cx="189071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3" imgW="914400" imgH="711200" progId="Equation.3">
                  <p:embed/>
                </p:oleObj>
              </mc:Choice>
              <mc:Fallback>
                <p:oleObj name="Equation" r:id="rId3" imgW="9144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997075"/>
                        <a:ext cx="1890712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4556125" y="2522538"/>
          <a:ext cx="31511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5" imgW="1523339" imgH="177723" progId="Equation.3">
                  <p:embed/>
                </p:oleObj>
              </mc:Choice>
              <mc:Fallback>
                <p:oleObj name="Equation" r:id="rId5" imgW="1523339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2522538"/>
                        <a:ext cx="31511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1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Dot product (tích vô hướng)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2.2 Matrix Multiplication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458200" cy="5257800"/>
          </a:xfrm>
        </p:spPr>
        <p:txBody>
          <a:bodyPr/>
          <a:lstStyle/>
          <a:p>
            <a:r>
              <a:rPr lang="en-US" altLang="en-US" sz="2800" smtClean="0"/>
              <a:t>Suppose A=[a</a:t>
            </a:r>
            <a:r>
              <a:rPr lang="en-US" altLang="en-US" sz="2800" baseline="-25000" smtClean="0"/>
              <a:t>ij</a:t>
            </a:r>
            <a:r>
              <a:rPr lang="en-US" altLang="en-US" sz="2800" smtClean="0"/>
              <a:t>] is an </a:t>
            </a:r>
            <a:r>
              <a:rPr lang="en-US" altLang="en-US" sz="2800" b="1" smtClean="0">
                <a:solidFill>
                  <a:srgbClr val="CC3300"/>
                </a:solidFill>
              </a:rPr>
              <a:t>m</a:t>
            </a:r>
            <a:r>
              <a:rPr lang="en-US" altLang="en-US" sz="2800" smtClean="0"/>
              <a:t>x</a:t>
            </a:r>
            <a:r>
              <a:rPr lang="en-US" altLang="en-US" sz="2800" b="1" smtClean="0"/>
              <a:t>k</a:t>
            </a:r>
            <a:r>
              <a:rPr lang="en-US" altLang="en-US" sz="2800" smtClean="0"/>
              <a:t> matrix and B=[b</a:t>
            </a:r>
            <a:r>
              <a:rPr lang="en-US" altLang="en-US" sz="2800" baseline="-25000" smtClean="0"/>
              <a:t>ij</a:t>
            </a:r>
            <a:r>
              <a:rPr lang="en-US" altLang="en-US" sz="2800" smtClean="0"/>
              <a:t>] is an </a:t>
            </a:r>
            <a:r>
              <a:rPr lang="en-US" altLang="en-US" sz="2800" b="1" smtClean="0"/>
              <a:t>k</a:t>
            </a:r>
            <a:r>
              <a:rPr lang="en-US" altLang="en-US" sz="2800" smtClean="0"/>
              <a:t>x</a:t>
            </a:r>
            <a:r>
              <a:rPr lang="en-US" altLang="en-US" sz="2800" b="1" smtClean="0">
                <a:solidFill>
                  <a:srgbClr val="006600"/>
                </a:solidFill>
              </a:rPr>
              <a:t>n</a:t>
            </a:r>
            <a:r>
              <a:rPr lang="en-US" altLang="en-US" sz="2800" smtClean="0"/>
              <a:t> matrix, then the </a:t>
            </a:r>
            <a:r>
              <a:rPr lang="en-US" altLang="en-US" sz="2800" b="1" smtClean="0">
                <a:solidFill>
                  <a:srgbClr val="0000FF"/>
                </a:solidFill>
              </a:rPr>
              <a:t>product AB=[c</a:t>
            </a:r>
            <a:r>
              <a:rPr lang="en-US" altLang="en-US" sz="2800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sz="2800" b="1" smtClean="0">
                <a:solidFill>
                  <a:srgbClr val="0000FF"/>
                </a:solidFill>
              </a:rPr>
              <a:t>]</a:t>
            </a:r>
            <a:r>
              <a:rPr lang="en-US" altLang="en-US" sz="2800" smtClean="0"/>
              <a:t> is an </a:t>
            </a:r>
            <a:r>
              <a:rPr lang="en-US" altLang="en-US" sz="2800" b="1" smtClean="0">
                <a:solidFill>
                  <a:srgbClr val="CC3300"/>
                </a:solidFill>
              </a:rPr>
              <a:t>m</a:t>
            </a:r>
            <a:r>
              <a:rPr lang="en-US" altLang="en-US" sz="2800" smtClean="0"/>
              <a:t>x</a:t>
            </a:r>
            <a:r>
              <a:rPr lang="en-US" altLang="en-US" sz="2800" b="1" smtClean="0">
                <a:solidFill>
                  <a:srgbClr val="006600"/>
                </a:solidFill>
              </a:rPr>
              <a:t>n</a:t>
            </a:r>
            <a:r>
              <a:rPr lang="en-US" altLang="en-US" sz="2800" smtClean="0"/>
              <a:t> matrix whose the </a:t>
            </a:r>
            <a:r>
              <a:rPr lang="en-US" altLang="en-US" sz="2800" b="1" smtClean="0"/>
              <a:t>(</a:t>
            </a:r>
            <a:r>
              <a:rPr lang="en-US" altLang="en-US" sz="2800" b="1" smtClean="0">
                <a:solidFill>
                  <a:srgbClr val="CC3300"/>
                </a:solidFill>
              </a:rPr>
              <a:t>i</a:t>
            </a:r>
            <a:r>
              <a:rPr lang="en-US" altLang="en-US" sz="2800" b="1" smtClean="0"/>
              <a:t>,</a:t>
            </a:r>
            <a:r>
              <a:rPr lang="en-US" altLang="en-US" sz="2800" b="1" smtClean="0">
                <a:solidFill>
                  <a:srgbClr val="006600"/>
                </a:solidFill>
              </a:rPr>
              <a:t>j</a:t>
            </a:r>
            <a:r>
              <a:rPr lang="en-US" altLang="en-US" sz="2800" b="1" smtClean="0"/>
              <a:t>)-entry</a:t>
            </a:r>
            <a:r>
              <a:rPr lang="en-US" altLang="en-US" sz="2800" smtClean="0"/>
              <a:t> is the </a:t>
            </a:r>
            <a:r>
              <a:rPr lang="en-US" altLang="en-US" sz="2800" b="1" smtClean="0"/>
              <a:t>dot product </a:t>
            </a:r>
            <a:r>
              <a:rPr lang="en-US" altLang="en-US" sz="2800" smtClean="0"/>
              <a:t>of </a:t>
            </a:r>
            <a:r>
              <a:rPr lang="en-US" altLang="en-US" sz="2800" b="1" smtClean="0">
                <a:solidFill>
                  <a:srgbClr val="CC3300"/>
                </a:solidFill>
              </a:rPr>
              <a:t>row i</a:t>
            </a:r>
            <a:r>
              <a:rPr lang="en-US" altLang="en-US" sz="2800" smtClean="0"/>
              <a:t> of A and </a:t>
            </a:r>
            <a:r>
              <a:rPr lang="en-US" altLang="en-US" sz="2800" b="1" smtClean="0">
                <a:solidFill>
                  <a:srgbClr val="006600"/>
                </a:solidFill>
              </a:rPr>
              <a:t>column j</a:t>
            </a:r>
            <a:r>
              <a:rPr lang="en-US" altLang="en-US" sz="2800" smtClean="0"/>
              <a:t> of B</a:t>
            </a:r>
          </a:p>
          <a:p>
            <a:r>
              <a:rPr lang="en-US" altLang="en-US" sz="2800" smtClean="0"/>
              <a:t>c</a:t>
            </a:r>
            <a:r>
              <a:rPr lang="en-US" altLang="en-US" sz="2800" b="1" baseline="-25000" smtClean="0">
                <a:solidFill>
                  <a:srgbClr val="CC3300"/>
                </a:solidFill>
              </a:rPr>
              <a:t>i</a:t>
            </a:r>
            <a:r>
              <a:rPr lang="en-US" altLang="en-US" sz="2800" b="1" baseline="-25000" smtClean="0">
                <a:solidFill>
                  <a:srgbClr val="006600"/>
                </a:solidFill>
              </a:rPr>
              <a:t>j</a:t>
            </a:r>
            <a:r>
              <a:rPr lang="en-US" altLang="en-US" sz="2800" smtClean="0"/>
              <a:t>=(</a:t>
            </a:r>
            <a:r>
              <a:rPr lang="en-US" altLang="en-US" sz="2800" b="1" smtClean="0">
                <a:solidFill>
                  <a:srgbClr val="CC3300"/>
                </a:solidFill>
              </a:rPr>
              <a:t>row i</a:t>
            </a:r>
            <a:r>
              <a:rPr lang="en-US" altLang="en-US" sz="2800" smtClean="0"/>
              <a:t> of A).(</a:t>
            </a:r>
            <a:r>
              <a:rPr lang="en-US" altLang="en-US" sz="2800" b="1" smtClean="0">
                <a:solidFill>
                  <a:srgbClr val="006600"/>
                </a:solidFill>
              </a:rPr>
              <a:t>column j</a:t>
            </a:r>
            <a:r>
              <a:rPr lang="en-US" altLang="en-US" sz="2800" smtClean="0"/>
              <a:t> of B)</a:t>
            </a:r>
          </a:p>
          <a:p>
            <a:r>
              <a:rPr lang="en-US" altLang="en-US" sz="2800" smtClean="0"/>
              <a:t>Note that A</a:t>
            </a:r>
            <a:r>
              <a:rPr lang="en-US" altLang="en-US" sz="2800" b="1" baseline="-25000" smtClean="0">
                <a:solidFill>
                  <a:srgbClr val="CC3300"/>
                </a:solidFill>
              </a:rPr>
              <a:t>m</a:t>
            </a:r>
            <a:r>
              <a:rPr lang="en-US" altLang="en-US" sz="2800" baseline="-25000" smtClean="0"/>
              <a:t>x</a:t>
            </a:r>
            <a:r>
              <a:rPr lang="en-US" altLang="en-US" sz="2800" b="1" baseline="-25000" smtClean="0"/>
              <a:t>k</a:t>
            </a:r>
            <a:r>
              <a:rPr lang="en-US" altLang="en-US" sz="2800" smtClean="0"/>
              <a:t>B</a:t>
            </a:r>
            <a:r>
              <a:rPr lang="en-US" altLang="en-US" sz="2800" b="1" baseline="-25000" smtClean="0"/>
              <a:t>k</a:t>
            </a:r>
            <a:r>
              <a:rPr lang="en-US" altLang="en-US" sz="2800" baseline="-25000" smtClean="0"/>
              <a:t>x</a:t>
            </a:r>
            <a:r>
              <a:rPr lang="en-US" altLang="en-US" sz="2800" b="1" baseline="-25000" smtClean="0">
                <a:solidFill>
                  <a:srgbClr val="006600"/>
                </a:solidFill>
              </a:rPr>
              <a:t>n</a:t>
            </a:r>
            <a:r>
              <a:rPr lang="en-US" altLang="en-US" sz="2800" baseline="-25000" smtClean="0"/>
              <a:t> </a:t>
            </a:r>
            <a:r>
              <a:rPr lang="en-US" altLang="en-US" sz="2800" smtClean="0"/>
              <a:t>is a </a:t>
            </a:r>
            <a:r>
              <a:rPr lang="en-US" altLang="en-US" sz="2800" b="1" smtClean="0">
                <a:solidFill>
                  <a:srgbClr val="CC3300"/>
                </a:solidFill>
              </a:rPr>
              <a:t>m</a:t>
            </a:r>
            <a:r>
              <a:rPr lang="en-US" altLang="en-US" sz="2800" smtClean="0"/>
              <a:t>x</a:t>
            </a:r>
            <a:r>
              <a:rPr lang="en-US" altLang="en-US" sz="2800" b="1" smtClean="0">
                <a:solidFill>
                  <a:srgbClr val="006600"/>
                </a:solidFill>
              </a:rPr>
              <a:t>n</a:t>
            </a:r>
            <a:r>
              <a:rPr lang="en-US" altLang="en-US" sz="2800" smtClean="0"/>
              <a:t> matrix</a:t>
            </a:r>
          </a:p>
          <a:p>
            <a:endParaRPr lang="en-US" altLang="en-US" sz="2800" baseline="-25000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50088" y="48577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65288" y="5829300"/>
            <a:ext cx="1028700" cy="2667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65288" y="5334000"/>
            <a:ext cx="1028700" cy="2667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116388" y="5105400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38488" y="5105400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633788" y="5105400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624388" y="5105400"/>
            <a:ext cx="342900" cy="812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677988" y="4876800"/>
            <a:ext cx="1016000" cy="2794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1473200" y="4778375"/>
          <a:ext cx="6146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4" imgW="2971800" imgH="711200" progId="Equation.3">
                  <p:embed/>
                </p:oleObj>
              </mc:Choice>
              <mc:Fallback>
                <p:oleObj name="Equation" r:id="rId4" imgW="29718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778375"/>
                        <a:ext cx="6146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27688" y="4864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110288" y="4864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592888" y="4864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7062788" y="4864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627688" y="53086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110288" y="53086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592888" y="53086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062788" y="53086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627688" y="5753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110288" y="5753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592888" y="5753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062788" y="5753100"/>
            <a:ext cx="292100" cy="3683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-4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564188" y="5302250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046788" y="5302250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529388" y="5302250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7050088" y="53022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564188" y="5746750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097588" y="57467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6580188" y="57467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6580188" y="48577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6097588" y="48577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627688" y="48577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8763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3962400"/>
            <a:ext cx="76962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smtClean="0"/>
              <a:t>   Find B such that:</a:t>
            </a:r>
          </a:p>
          <a:p>
            <a:r>
              <a:rPr lang="en-US" altLang="en-US" sz="3600" smtClean="0"/>
              <a:t>B </a:t>
            </a:r>
            <a:r>
              <a:rPr lang="en-US" altLang="en-US" sz="3600" b="1" smtClean="0">
                <a:solidFill>
                  <a:srgbClr val="CC3300"/>
                </a:solidFill>
              </a:rPr>
              <a:t>commutes</a:t>
            </a:r>
            <a:r>
              <a:rPr lang="en-US" altLang="en-US" sz="3600" smtClean="0"/>
              <a:t> with A</a:t>
            </a:r>
          </a:p>
          <a:p>
            <a:r>
              <a:rPr lang="en-US" altLang="en-US" sz="3600" smtClean="0"/>
              <a:t>B</a:t>
            </a:r>
            <a:r>
              <a:rPr lang="en-US" altLang="en-US" sz="3600" baseline="30000" smtClean="0"/>
              <a:t>2</a:t>
            </a:r>
            <a:r>
              <a:rPr lang="en-US" altLang="en-US" sz="3600" smtClean="0"/>
              <a:t> is </a:t>
            </a:r>
            <a:r>
              <a:rPr lang="en-US" altLang="en-US" sz="3600" b="1" smtClean="0">
                <a:solidFill>
                  <a:srgbClr val="CC3300"/>
                </a:solidFill>
              </a:rPr>
              <a:t>zero matrix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36600" y="1295400"/>
          <a:ext cx="711835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MathType 6.0 Equation" r:id="rId3" imgW="1688367" imgH="495085" progId="Equation.DSMT4">
                  <p:embed/>
                </p:oleObj>
              </mc:Choice>
              <mc:Fallback>
                <p:oleObj name="MathType 6.0 Equation" r:id="rId3" imgW="1688367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295400"/>
                        <a:ext cx="711835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</p:spPr>
        <p:txBody>
          <a:bodyPr/>
          <a:lstStyle/>
          <a:p>
            <a:r>
              <a:rPr lang="en-US" altLang="en-US" sz="4000" b="1" smtClean="0">
                <a:solidFill>
                  <a:schemeClr val="tx2"/>
                </a:solidFill>
              </a:rPr>
              <a:t>Matrix and system of linear equations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1"/>
          </p:nvPr>
        </p:nvSpPr>
        <p:spPr>
          <a:xfrm>
            <a:off x="76200" y="1493838"/>
            <a:ext cx="4038600" cy="4525962"/>
          </a:xfrm>
        </p:spPr>
        <p:txBody>
          <a:bodyPr/>
          <a:lstStyle/>
          <a:p>
            <a:r>
              <a:rPr lang="en-US" altLang="en-US" sz="2800" smtClean="0"/>
              <a:t>Consider the system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1963738"/>
          <a:ext cx="47244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MathType 6.0 Equation" r:id="rId4" imgW="2019300" imgH="1016000" progId="Equation.DSMT4">
                  <p:embed/>
                </p:oleObj>
              </mc:Choice>
              <mc:Fallback>
                <p:oleObj name="MathType 6.0 Equation" r:id="rId4" imgW="20193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63738"/>
                        <a:ext cx="4724400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6738"/>
            <a:ext cx="91440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9725"/>
            <a:ext cx="8915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514600" y="4603750"/>
          <a:ext cx="1143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520474" imgH="165028" progId="Equation.DSMT4">
                  <p:embed/>
                </p:oleObj>
              </mc:Choice>
              <mc:Fallback>
                <p:oleObj name="Equation" r:id="rId5" imgW="520474" imgH="16502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03750"/>
                        <a:ext cx="1143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784860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25908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149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257800"/>
            <a:ext cx="2971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5029200" y="2819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3800" name="Oval 10"/>
          <p:cNvSpPr>
            <a:spLocks noChangeArrowheads="1"/>
          </p:cNvSpPr>
          <p:nvPr/>
        </p:nvSpPr>
        <p:spPr bwMode="auto">
          <a:xfrm>
            <a:off x="6143625" y="3533775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3505200" y="5576888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 flipV="1">
            <a:off x="3505200" y="6400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5241925" y="6208713"/>
            <a:ext cx="175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cs typeface="Arial" panose="020B0604020202020204" pitchFamily="34" charset="0"/>
              </a:rPr>
              <a:t>two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1600200"/>
            <a:ext cx="91440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CC3300"/>
                </a:solidFill>
                <a:cs typeface="Arial" panose="020B0604020202020204" pitchFamily="34" charset="0"/>
              </a:rPr>
              <a:t>Practicing some matrix operations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Find matrix inverse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Using matrix transformations to reveal the geometrical meaning of matrix multiplication and inverse.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The relationship of matrix algebra to linear equations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Application to Input – Output Economic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53340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8025"/>
            <a:ext cx="9144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7"/>
          <p:cNvSpPr>
            <a:spLocks noChangeShapeType="1"/>
          </p:cNvSpPr>
          <p:nvPr/>
        </p:nvSpPr>
        <p:spPr bwMode="auto">
          <a:xfrm flipH="1">
            <a:off x="47244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 flipH="1">
            <a:off x="48006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4175125" y="3541713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3300"/>
                </a:solidFill>
                <a:cs typeface="Arial" panose="020B0604020202020204" pitchFamily="34" charset="0"/>
              </a:rPr>
              <a:t>basic solutions</a:t>
            </a:r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6096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>
            <a:off x="65532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2"/>
          <p:cNvSpPr txBox="1">
            <a:spLocks noChangeArrowheads="1"/>
          </p:cNvSpPr>
          <p:nvPr/>
        </p:nvSpPr>
        <p:spPr bwMode="auto">
          <a:xfrm>
            <a:off x="5867400" y="2590800"/>
            <a:ext cx="309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3300"/>
                </a:solidFill>
                <a:cs typeface="Arial" panose="020B0604020202020204" pitchFamily="34" charset="0"/>
              </a:rPr>
              <a:t>linear combination of X</a:t>
            </a:r>
            <a:r>
              <a:rPr lang="en-US" altLang="en-US" b="1" baseline="-25000">
                <a:solidFill>
                  <a:srgbClr val="CC3300"/>
                </a:solidFill>
                <a:cs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CC3300"/>
                </a:solidFill>
                <a:cs typeface="Arial" panose="020B0604020202020204" pitchFamily="34" charset="0"/>
              </a:rPr>
              <a:t>,X</a:t>
            </a:r>
            <a:r>
              <a:rPr lang="en-US" altLang="en-US" b="1" baseline="-25000">
                <a:solidFill>
                  <a:srgbClr val="CC3300"/>
                </a:solidFill>
                <a:cs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1295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050"/>
            <a:ext cx="83058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8763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51816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5791200" y="4724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 flipV="1">
            <a:off x="62484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 flipV="1">
            <a:off x="6324600" y="47244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486400" y="4433888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3300"/>
                </a:solidFill>
                <a:cs typeface="Arial" panose="020B0604020202020204" pitchFamily="34" charset="0"/>
              </a:rPr>
              <a:t>basic solutions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7097760" y="2469240"/>
              <a:ext cx="141480" cy="1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8400" y="2459880"/>
                <a:ext cx="160200" cy="1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Theorem 3 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98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alibri" panose="020F0502020204030204" pitchFamily="34" charset="0"/>
              </a:rPr>
              <a:t>Let A be an mxn matrix of </a:t>
            </a:r>
            <a:r>
              <a:rPr lang="en-US" altLang="en-US" sz="2400" b="1" smtClean="0">
                <a:solidFill>
                  <a:srgbClr val="0000FF"/>
                </a:solidFill>
                <a:latin typeface="Calibri" panose="020F0502020204030204" pitchFamily="34" charset="0"/>
              </a:rPr>
              <a:t>rank r</a:t>
            </a:r>
            <a:r>
              <a:rPr lang="en-US" altLang="en-US" sz="2400" smtClean="0">
                <a:latin typeface="Calibri" panose="020F0502020204030204" pitchFamily="34" charset="0"/>
              </a:rPr>
              <a:t>, </a:t>
            </a:r>
            <a:r>
              <a:rPr lang="en-US" altLang="en-US" sz="2400" b="1" smtClean="0">
                <a:solidFill>
                  <a:schemeClr val="folHlink"/>
                </a:solidFill>
                <a:latin typeface="Calibri" panose="020F0502020204030204" pitchFamily="34" charset="0"/>
              </a:rPr>
              <a:t>AX=0</a:t>
            </a:r>
            <a:r>
              <a:rPr lang="en-US" altLang="en-US" sz="2400" smtClean="0">
                <a:latin typeface="Calibri" panose="020F0502020204030204" pitchFamily="34" charset="0"/>
              </a:rPr>
              <a:t> is an homogeneous in </a:t>
            </a:r>
            <a:r>
              <a:rPr lang="en-US" altLang="en-US" sz="2400" b="1" smtClean="0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 smtClean="0">
                <a:latin typeface="Calibri" panose="020F0502020204030204" pitchFamily="34" charset="0"/>
              </a:rPr>
              <a:t> variables. Then:</a:t>
            </a:r>
          </a:p>
          <a:p>
            <a:r>
              <a:rPr lang="en-US" altLang="en-US" sz="2400" smtClean="0">
                <a:latin typeface="Calibri" panose="020F0502020204030204" pitchFamily="34" charset="0"/>
              </a:rPr>
              <a:t>The system has exactly </a:t>
            </a:r>
            <a:r>
              <a:rPr lang="en-US" altLang="en-US" sz="2400" b="1" smtClean="0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 smtClean="0">
                <a:latin typeface="Calibri" panose="020F0502020204030204" pitchFamily="34" charset="0"/>
              </a:rPr>
              <a:t>-</a:t>
            </a:r>
            <a:r>
              <a:rPr lang="en-US" altLang="en-US" sz="2400" b="1" smtClean="0">
                <a:solidFill>
                  <a:srgbClr val="0000FF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400" smtClean="0">
                <a:latin typeface="Calibri" panose="020F0502020204030204" pitchFamily="34" charset="0"/>
              </a:rPr>
              <a:t> </a:t>
            </a:r>
            <a:r>
              <a:rPr lang="en-US" altLang="en-US" sz="2400" b="1" smtClean="0">
                <a:solidFill>
                  <a:schemeClr val="tx2"/>
                </a:solidFill>
                <a:latin typeface="Calibri" panose="020F0502020204030204" pitchFamily="34" charset="0"/>
              </a:rPr>
              <a:t>basic solutions</a:t>
            </a:r>
            <a:r>
              <a:rPr lang="en-US" altLang="en-US" sz="2400" smtClean="0">
                <a:latin typeface="Calibri" panose="020F0502020204030204" pitchFamily="34" charset="0"/>
              </a:rPr>
              <a:t>, one for each parameter.</a:t>
            </a:r>
          </a:p>
          <a:p>
            <a:r>
              <a:rPr lang="en-US" altLang="en-US" sz="2400" smtClean="0">
                <a:latin typeface="Calibri" panose="020F0502020204030204" pitchFamily="34" charset="0"/>
              </a:rPr>
              <a:t>Every solution is a </a:t>
            </a:r>
            <a:r>
              <a:rPr lang="en-US" altLang="en-US" sz="2400" b="1" smtClean="0">
                <a:latin typeface="Calibri" panose="020F0502020204030204" pitchFamily="34" charset="0"/>
              </a:rPr>
              <a:t>linear combination (tổ hợp tuyến tính)</a:t>
            </a:r>
            <a:r>
              <a:rPr lang="en-US" altLang="en-US" sz="2400" smtClean="0">
                <a:latin typeface="Calibri" panose="020F0502020204030204" pitchFamily="34" charset="0"/>
              </a:rPr>
              <a:t> of these basic solutions.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48113"/>
            <a:ext cx="5410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Line 7"/>
          <p:cNvSpPr>
            <a:spLocks noChangeShapeType="1"/>
          </p:cNvSpPr>
          <p:nvPr/>
        </p:nvSpPr>
        <p:spPr bwMode="auto">
          <a:xfrm flipV="1">
            <a:off x="6553200" y="36433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7086600" y="3643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7086600" y="3643313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6324600" y="3276600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basic solutions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6318250" y="6208713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3300"/>
                </a:solidFill>
                <a:cs typeface="Arial" panose="020B0604020202020204" pitchFamily="34" charset="0"/>
              </a:rPr>
              <a:t>linear 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6868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2209800" y="2514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2971800" y="1752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6477000" y="2286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3288"/>
            <a:ext cx="91440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Exercises 16a,18a p49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Directed Graph 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Points=vertices</a:t>
            </a:r>
          </a:p>
          <a:p>
            <a:r>
              <a:rPr lang="en-US" altLang="en-US" smtClean="0"/>
              <a:t>Vertices are connected by </a:t>
            </a:r>
            <a:r>
              <a:rPr lang="en-US" altLang="en-US" b="1" smtClean="0"/>
              <a:t>arrows</a:t>
            </a:r>
            <a:r>
              <a:rPr lang="en-US" altLang="en-US" smtClean="0"/>
              <a:t> called </a:t>
            </a:r>
            <a:r>
              <a:rPr lang="en-US" altLang="en-US" b="1" smtClean="0">
                <a:solidFill>
                  <a:schemeClr val="tx2"/>
                </a:solidFill>
              </a:rPr>
              <a:t>edges</a:t>
            </a:r>
          </a:p>
          <a:p>
            <a:r>
              <a:rPr lang="en-US" altLang="en-US" smtClean="0"/>
              <a:t>If a directed graph has </a:t>
            </a:r>
            <a:r>
              <a:rPr lang="en-US" altLang="en-US" b="1" smtClean="0">
                <a:solidFill>
                  <a:srgbClr val="CC3300"/>
                </a:solidFill>
              </a:rPr>
              <a:t>n vertices</a:t>
            </a:r>
            <a:r>
              <a:rPr lang="en-US" altLang="en-US" smtClean="0"/>
              <a:t> v</a:t>
            </a:r>
            <a:r>
              <a:rPr lang="en-US" altLang="en-US" baseline="-25000" smtClean="0"/>
              <a:t>1</a:t>
            </a:r>
            <a:r>
              <a:rPr lang="en-US" altLang="en-US" smtClean="0"/>
              <a:t>,v</a:t>
            </a:r>
            <a:r>
              <a:rPr lang="en-US" altLang="en-US" baseline="-25000" smtClean="0"/>
              <a:t>2</a:t>
            </a:r>
            <a:r>
              <a:rPr lang="en-US" altLang="en-US" smtClean="0"/>
              <a:t>,…,v</a:t>
            </a:r>
            <a:r>
              <a:rPr lang="en-US" altLang="en-US" baseline="-25000" smtClean="0"/>
              <a:t>n</a:t>
            </a:r>
            <a:r>
              <a:rPr lang="en-US" altLang="en-US" smtClean="0"/>
              <a:t>, the </a:t>
            </a:r>
            <a:r>
              <a:rPr lang="en-US" altLang="en-US" b="1" smtClean="0">
                <a:solidFill>
                  <a:srgbClr val="0000FF"/>
                </a:solidFill>
              </a:rPr>
              <a:t>adjacency matrix A=[a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b="1" smtClean="0">
                <a:solidFill>
                  <a:srgbClr val="0000FF"/>
                </a:solidFill>
              </a:rPr>
              <a:t>]</a:t>
            </a:r>
            <a:r>
              <a:rPr lang="en-US" altLang="en-US" smtClean="0"/>
              <a:t> is the </a:t>
            </a:r>
            <a:r>
              <a:rPr lang="en-US" altLang="en-US" b="1" smtClean="0">
                <a:solidFill>
                  <a:srgbClr val="CC3300"/>
                </a:solidFill>
              </a:rPr>
              <a:t>nxn</a:t>
            </a:r>
            <a:r>
              <a:rPr lang="en-US" altLang="en-US" smtClean="0"/>
              <a:t> matrix</a:t>
            </a:r>
          </a:p>
          <a:p>
            <a:r>
              <a:rPr lang="en-US" altLang="en-US" smtClean="0"/>
              <a:t>The (i,j)-entry is only </a:t>
            </a:r>
            <a:r>
              <a:rPr lang="en-US" altLang="en-US" b="1" smtClean="0">
                <a:solidFill>
                  <a:schemeClr val="tx2"/>
                </a:solidFill>
              </a:rPr>
              <a:t>1</a:t>
            </a:r>
            <a:r>
              <a:rPr lang="en-US" altLang="en-US" smtClean="0"/>
              <a:t> or </a:t>
            </a:r>
            <a:r>
              <a:rPr lang="en-US" altLang="en-US" b="1" smtClean="0">
                <a:solidFill>
                  <a:schemeClr val="tx2"/>
                </a:solidFill>
              </a:rPr>
              <a:t>0</a:t>
            </a:r>
          </a:p>
          <a:p>
            <a:r>
              <a:rPr lang="en-US" altLang="en-US" smtClean="0"/>
              <a:t>If there is an edge from </a:t>
            </a:r>
            <a:r>
              <a:rPr lang="en-US" altLang="en-US" b="1" smtClean="0">
                <a:solidFill>
                  <a:srgbClr val="CC3300"/>
                </a:solidFill>
              </a:rPr>
              <a:t>v</a:t>
            </a:r>
            <a:r>
              <a:rPr lang="en-US" altLang="en-US" b="1" baseline="-25000" smtClean="0">
                <a:solidFill>
                  <a:srgbClr val="CC3300"/>
                </a:solidFill>
              </a:rPr>
              <a:t>j</a:t>
            </a:r>
            <a:r>
              <a:rPr lang="en-US" altLang="en-US" b="1" smtClean="0">
                <a:solidFill>
                  <a:srgbClr val="CC3300"/>
                </a:solidFill>
              </a:rPr>
              <a:t> </a:t>
            </a:r>
            <a:r>
              <a:rPr lang="en-US" altLang="en-US" smtClean="0"/>
              <a:t>to vertex </a:t>
            </a:r>
            <a:r>
              <a:rPr lang="en-US" altLang="en-US" b="1" smtClean="0">
                <a:solidFill>
                  <a:srgbClr val="0000FF"/>
                </a:solidFill>
              </a:rPr>
              <a:t>v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</a:t>
            </a:r>
            <a:r>
              <a:rPr lang="en-US" altLang="en-US" smtClean="0"/>
              <a:t> then 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</a:t>
            </a:r>
            <a:r>
              <a:rPr lang="en-US" altLang="en-US" b="1" baseline="-25000" smtClean="0">
                <a:solidFill>
                  <a:srgbClr val="CC3300"/>
                </a:solidFill>
              </a:rPr>
              <a:t>j</a:t>
            </a:r>
            <a:r>
              <a:rPr lang="en-US" altLang="en-US" smtClean="0"/>
              <a:t>=1 else 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</a:t>
            </a:r>
            <a:r>
              <a:rPr lang="en-US" altLang="en-US" b="1" baseline="-25000" smtClean="0">
                <a:solidFill>
                  <a:srgbClr val="CC3300"/>
                </a:solidFill>
              </a:rPr>
              <a:t>j</a:t>
            </a:r>
            <a:r>
              <a:rPr lang="en-US" altLang="en-US" smtClean="0"/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6629400" cy="5181600"/>
          </a:xfrm>
        </p:spPr>
        <p:txBody>
          <a:bodyPr/>
          <a:lstStyle/>
          <a:p>
            <a:r>
              <a:rPr lang="en-US" altLang="en-US" sz="2800" smtClean="0"/>
              <a:t>a</a:t>
            </a:r>
            <a:r>
              <a:rPr lang="en-US" altLang="en-US" sz="2800" b="1" baseline="-25000" smtClean="0">
                <a:solidFill>
                  <a:srgbClr val="0000FF"/>
                </a:solidFill>
              </a:rPr>
              <a:t>1</a:t>
            </a:r>
            <a:r>
              <a:rPr lang="en-US" altLang="en-US" sz="2800" b="1" baseline="-25000" smtClean="0">
                <a:solidFill>
                  <a:srgbClr val="CC3300"/>
                </a:solidFill>
              </a:rPr>
              <a:t>1</a:t>
            </a:r>
            <a:r>
              <a:rPr lang="en-US" altLang="en-US" sz="2800" smtClean="0"/>
              <a:t>=1</a:t>
            </a:r>
            <a:r>
              <a:rPr lang="en-US" altLang="en-US" sz="2800" smtClean="0">
                <a:sym typeface="Wingdings" panose="05000000000000000000" pitchFamily="2" charset="2"/>
              </a:rPr>
              <a:t> means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</a:p>
          <a:p>
            <a:r>
              <a:rPr lang="en-US" altLang="en-US" sz="2800" smtClean="0">
                <a:sym typeface="Wingdings" panose="05000000000000000000" pitchFamily="2" charset="2"/>
              </a:rPr>
              <a:t>a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smtClean="0">
                <a:sym typeface="Wingdings" panose="05000000000000000000" pitchFamily="2" charset="2"/>
              </a:rPr>
              <a:t>=1 means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</a:p>
          <a:p>
            <a:r>
              <a:rPr lang="en-US" altLang="en-US" sz="2800" smtClean="0">
                <a:sym typeface="Wingdings" panose="05000000000000000000" pitchFamily="2" charset="2"/>
              </a:rPr>
              <a:t>a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800" smtClean="0">
                <a:sym typeface="Wingdings" panose="05000000000000000000" pitchFamily="2" charset="2"/>
              </a:rPr>
              <a:t>=0 means have no edges from vertex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800" smtClean="0">
                <a:sym typeface="Wingdings" panose="05000000000000000000" pitchFamily="2" charset="2"/>
              </a:rPr>
              <a:t> to vertex 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altLang="en-US" sz="2800" smtClean="0"/>
              <a:t>A </a:t>
            </a:r>
            <a:r>
              <a:rPr lang="en-US" altLang="en-US" sz="2800" b="1" smtClean="0">
                <a:solidFill>
                  <a:srgbClr val="0000FF"/>
                </a:solidFill>
              </a:rPr>
              <a:t>path of length r</a:t>
            </a:r>
            <a:r>
              <a:rPr lang="en-US" altLang="en-US" sz="2800" smtClean="0"/>
              <a:t> (or an r-path) from vertex </a:t>
            </a:r>
            <a:r>
              <a:rPr lang="en-US" altLang="en-US" sz="2800" b="1" smtClean="0">
                <a:solidFill>
                  <a:srgbClr val="CC3300"/>
                </a:solidFill>
              </a:rPr>
              <a:t>j</a:t>
            </a:r>
            <a:r>
              <a:rPr lang="en-US" altLang="en-US" sz="2800" smtClean="0"/>
              <a:t> to vertex </a:t>
            </a:r>
            <a:r>
              <a:rPr lang="en-US" altLang="en-US" sz="2800" b="1" smtClean="0">
                <a:solidFill>
                  <a:srgbClr val="0000FF"/>
                </a:solidFill>
              </a:rPr>
              <a:t>i</a:t>
            </a:r>
            <a:r>
              <a:rPr lang="en-US" altLang="en-US" sz="2800" smtClean="0"/>
              <a:t> is a sequence of </a:t>
            </a:r>
            <a:r>
              <a:rPr lang="en-US" altLang="en-US" sz="2800" smtClean="0">
                <a:solidFill>
                  <a:srgbClr val="0000FF"/>
                </a:solidFill>
              </a:rPr>
              <a:t>r edges</a:t>
            </a:r>
            <a:r>
              <a:rPr lang="en-US" altLang="en-US" sz="2800" smtClean="0"/>
              <a:t> leading from </a:t>
            </a:r>
            <a:r>
              <a:rPr lang="en-US" altLang="en-US" sz="2800" b="1" smtClean="0">
                <a:solidFill>
                  <a:srgbClr val="CC3300"/>
                </a:solidFill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</a:rPr>
              <a:t>j</a:t>
            </a:r>
            <a:r>
              <a:rPr lang="en-US" altLang="en-US" sz="2800" b="1" smtClean="0">
                <a:solidFill>
                  <a:srgbClr val="CC3300"/>
                </a:solidFill>
              </a:rPr>
              <a:t> </a:t>
            </a:r>
            <a:r>
              <a:rPr lang="en-US" altLang="en-US" sz="2800" smtClean="0"/>
              <a:t>to </a:t>
            </a:r>
            <a:r>
              <a:rPr lang="en-US" altLang="en-US" sz="2800" b="1" smtClean="0">
                <a:solidFill>
                  <a:srgbClr val="0000FF"/>
                </a:solidFill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</a:rPr>
              <a:t>i</a:t>
            </a:r>
            <a:r>
              <a:rPr lang="en-US" altLang="en-US" sz="2800" smtClean="0"/>
              <a:t>. </a:t>
            </a:r>
          </a:p>
          <a:p>
            <a:r>
              <a:rPr lang="en-US" altLang="en-US" sz="2800" b="1" smtClean="0">
                <a:solidFill>
                  <a:srgbClr val="0000FF"/>
                </a:solidFill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</a:rPr>
              <a:t>1</a:t>
            </a:r>
            <a:r>
              <a:rPr lang="en-US" altLang="en-US" sz="2800" smtClean="0">
                <a:solidFill>
                  <a:schemeClr val="folHlink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smtClean="0">
                <a:sym typeface="Wingdings" panose="05000000000000000000" pitchFamily="2" charset="2"/>
              </a:rPr>
              <a:t>v</a:t>
            </a:r>
            <a:r>
              <a:rPr lang="en-US" altLang="en-US" sz="2800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800" smtClean="0">
                <a:solidFill>
                  <a:schemeClr val="folHlink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smtClean="0">
                <a:sym typeface="Wingdings" panose="05000000000000000000" pitchFamily="2" charset="2"/>
              </a:rPr>
              <a:t>v</a:t>
            </a:r>
            <a:r>
              <a:rPr lang="en-US" altLang="en-US" sz="2800" baseline="-25000" smtClean="0">
                <a:sym typeface="Wingdings" panose="05000000000000000000" pitchFamily="2" charset="2"/>
              </a:rPr>
              <a:t>1</a:t>
            </a:r>
            <a:r>
              <a:rPr lang="en-US" altLang="en-US" sz="2800" smtClean="0">
                <a:solidFill>
                  <a:schemeClr val="folHlink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smtClean="0">
                <a:sym typeface="Wingdings" panose="05000000000000000000" pitchFamily="2" charset="2"/>
              </a:rPr>
              <a:t>v</a:t>
            </a:r>
            <a:r>
              <a:rPr lang="en-US" altLang="en-US" sz="2800" baseline="-25000" smtClean="0">
                <a:sym typeface="Wingdings" panose="05000000000000000000" pitchFamily="2" charset="2"/>
              </a:rPr>
              <a:t>3</a:t>
            </a:r>
            <a:r>
              <a:rPr lang="en-US" altLang="en-US" sz="2800" smtClean="0">
                <a:solidFill>
                  <a:schemeClr val="folHlink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smtClean="0">
                <a:sym typeface="Wingdings" panose="05000000000000000000" pitchFamily="2" charset="2"/>
              </a:rPr>
              <a:t>is a </a:t>
            </a:r>
            <a:r>
              <a:rPr lang="en-US" altLang="en-US" sz="2800" b="1" smtClean="0">
                <a:solidFill>
                  <a:schemeClr val="folHlink"/>
                </a:solidFill>
                <a:sym typeface="Wingdings" panose="05000000000000000000" pitchFamily="2" charset="2"/>
              </a:rPr>
              <a:t>4-path</a:t>
            </a:r>
            <a:r>
              <a:rPr lang="en-US" altLang="en-US" sz="2800" smtClean="0">
                <a:sym typeface="Wingdings" panose="05000000000000000000" pitchFamily="2" charset="2"/>
              </a:rPr>
              <a:t> from 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800" smtClean="0">
                <a:sym typeface="Wingdings" panose="05000000000000000000" pitchFamily="2" charset="2"/>
              </a:rPr>
              <a:t> to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2</a:t>
            </a:r>
            <a:endParaRPr lang="en-US" altLang="en-US" sz="2800" b="1" baseline="-25000" smtClean="0">
              <a:solidFill>
                <a:srgbClr val="CC3300"/>
              </a:solidFill>
            </a:endParaRPr>
          </a:p>
          <a:p>
            <a:endParaRPr lang="en-US" altLang="en-US" sz="2800" b="1" smtClean="0">
              <a:solidFill>
                <a:srgbClr val="CC3300"/>
              </a:solidFill>
              <a:sym typeface="Wingdings" panose="05000000000000000000" pitchFamily="2" charset="2"/>
            </a:endParaRPr>
          </a:p>
          <a:p>
            <a:endParaRPr lang="en-US" altLang="en-US" sz="2800" smtClean="0"/>
          </a:p>
        </p:txBody>
      </p:sp>
      <p:graphicFrame>
        <p:nvGraphicFramePr>
          <p:cNvPr id="4403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0" y="3810000"/>
          <a:ext cx="22098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MathType 6.0 Equation" r:id="rId3" imgW="812447" imgH="748975" progId="Equation.DSMT4">
                  <p:embed/>
                </p:oleObj>
              </mc:Choice>
              <mc:Fallback>
                <p:oleObj name="MathType 6.0 Equation" r:id="rId3" imgW="812447" imgH="7489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10000"/>
                        <a:ext cx="2209800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Directed Graph</a:t>
            </a:r>
          </a:p>
        </p:txBody>
      </p:sp>
      <p:pic>
        <p:nvPicPr>
          <p:cNvPr id="4403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8194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  <a:noFill/>
        </p:spPr>
        <p:txBody>
          <a:bodyPr/>
          <a:lstStyle/>
          <a:p>
            <a:r>
              <a:rPr lang="en-US" altLang="en-US" sz="4000" b="1" smtClean="0">
                <a:solidFill>
                  <a:srgbClr val="0000FF"/>
                </a:solidFill>
              </a:rPr>
              <a:t>2.1. Matrix Addition, </a:t>
            </a:r>
            <a:r>
              <a:rPr lang="en-US" altLang="en-US" sz="4000" b="1" smtClean="0">
                <a:solidFill>
                  <a:srgbClr val="CC3300"/>
                </a:solidFill>
              </a:rPr>
              <a:t>scalar multiplication</a:t>
            </a:r>
            <a:r>
              <a:rPr lang="en-US" altLang="en-US" sz="4000" b="1" smtClean="0">
                <a:solidFill>
                  <a:srgbClr val="0000FF"/>
                </a:solidFill>
              </a:rPr>
              <a:t> and </a:t>
            </a:r>
            <a:r>
              <a:rPr lang="en-US" altLang="en-US" sz="4000" b="1" smtClean="0">
                <a:solidFill>
                  <a:srgbClr val="006600"/>
                </a:solidFill>
              </a:rPr>
              <a:t>transposition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Theorem 6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6248400" cy="4953000"/>
          </a:xfrm>
        </p:spPr>
        <p:txBody>
          <a:bodyPr/>
          <a:lstStyle/>
          <a:p>
            <a:r>
              <a:rPr lang="en-US" altLang="en-US" sz="2800" smtClean="0"/>
              <a:t>If A is the adjacency matrix of a directed graph with n vertices, then the (</a:t>
            </a:r>
            <a:r>
              <a:rPr lang="en-US" altLang="en-US" sz="2800" b="1" smtClean="0">
                <a:solidFill>
                  <a:srgbClr val="0000FF"/>
                </a:solidFill>
              </a:rPr>
              <a:t>i</a:t>
            </a:r>
            <a:r>
              <a:rPr lang="en-US" altLang="en-US" sz="2800" smtClean="0"/>
              <a:t>,</a:t>
            </a:r>
            <a:r>
              <a:rPr lang="en-US" altLang="en-US" sz="2800" b="1" smtClean="0">
                <a:solidFill>
                  <a:srgbClr val="CC3300"/>
                </a:solidFill>
              </a:rPr>
              <a:t>j</a:t>
            </a:r>
            <a:r>
              <a:rPr lang="en-US" altLang="en-US" sz="2800" smtClean="0"/>
              <a:t>)-entry of A</a:t>
            </a:r>
            <a:r>
              <a:rPr lang="en-US" altLang="en-US" sz="2800" b="1" baseline="30000" smtClean="0">
                <a:solidFill>
                  <a:srgbClr val="339933"/>
                </a:solidFill>
              </a:rPr>
              <a:t>r</a:t>
            </a:r>
            <a:r>
              <a:rPr lang="en-US" altLang="en-US" sz="2800" smtClean="0"/>
              <a:t> is the number of </a:t>
            </a:r>
            <a:r>
              <a:rPr lang="en-US" altLang="en-US" sz="2800" b="1" smtClean="0">
                <a:solidFill>
                  <a:srgbClr val="339933"/>
                </a:solidFill>
              </a:rPr>
              <a:t>r-paths</a:t>
            </a:r>
            <a:r>
              <a:rPr lang="en-US" altLang="en-US" sz="2800" b="1" smtClean="0"/>
              <a:t> </a:t>
            </a:r>
            <a:r>
              <a:rPr lang="en-US" altLang="en-US" sz="2800" b="1" smtClean="0">
                <a:solidFill>
                  <a:srgbClr val="CC3300"/>
                </a:solidFill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</a:rPr>
              <a:t>j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i</a:t>
            </a:r>
            <a:endParaRPr lang="en-US" altLang="en-US" sz="2800" b="1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r>
              <a:rPr lang="en-US" altLang="en-US" sz="2800" smtClean="0">
                <a:sym typeface="Wingdings" panose="05000000000000000000" pitchFamily="2" charset="2"/>
              </a:rPr>
              <a:t>For example, in </a:t>
            </a:r>
            <a:r>
              <a:rPr lang="en-US" altLang="en-US" sz="2800" b="1" smtClean="0">
                <a:solidFill>
                  <a:srgbClr val="339933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800" b="1" baseline="30000" smtClean="0">
                <a:solidFill>
                  <a:srgbClr val="339933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smtClean="0">
                <a:sym typeface="Wingdings" panose="05000000000000000000" pitchFamily="2" charset="2"/>
              </a:rPr>
              <a:t>, (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800" smtClean="0">
                <a:sym typeface="Wingdings" panose="05000000000000000000" pitchFamily="2" charset="2"/>
              </a:rPr>
              <a:t>,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800" smtClean="0">
                <a:sym typeface="Wingdings" panose="05000000000000000000" pitchFamily="2" charset="2"/>
              </a:rPr>
              <a:t>)-entry is </a:t>
            </a:r>
            <a:r>
              <a:rPr lang="en-US" altLang="en-US" sz="2800" b="1" smtClean="0">
                <a:solidFill>
                  <a:schemeClr val="folHlink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smtClean="0">
                <a:sym typeface="Wingdings" panose="05000000000000000000" pitchFamily="2" charset="2"/>
              </a:rPr>
              <a:t>, so  there are </a:t>
            </a:r>
            <a:r>
              <a:rPr lang="en-US" altLang="en-US" sz="2800" b="1" smtClean="0">
                <a:solidFill>
                  <a:schemeClr val="folHlink"/>
                </a:solidFill>
                <a:sym typeface="Wingdings" panose="05000000000000000000" pitchFamily="2" charset="2"/>
              </a:rPr>
              <a:t>three</a:t>
            </a:r>
            <a:r>
              <a:rPr lang="en-US" altLang="en-US" sz="2800" smtClean="0">
                <a:sym typeface="Wingdings" panose="05000000000000000000" pitchFamily="2" charset="2"/>
              </a:rPr>
              <a:t> </a:t>
            </a:r>
            <a:r>
              <a:rPr lang="en-US" altLang="en-US" sz="2800" b="1" smtClean="0">
                <a:solidFill>
                  <a:srgbClr val="339933"/>
                </a:solidFill>
                <a:sym typeface="Wingdings" panose="05000000000000000000" pitchFamily="2" charset="2"/>
              </a:rPr>
              <a:t>3-paths</a:t>
            </a:r>
            <a:r>
              <a:rPr lang="en-US" altLang="en-US" sz="2800" smtClean="0">
                <a:sym typeface="Wingdings" panose="05000000000000000000" pitchFamily="2" charset="2"/>
              </a:rPr>
              <a:t> from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CC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800" smtClean="0">
                <a:sym typeface="Wingdings" panose="05000000000000000000" pitchFamily="2" charset="2"/>
              </a:rPr>
              <a:t> to 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endParaRPr lang="en-US" altLang="en-US" sz="2800" b="1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There are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one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b="1" smtClean="0">
                <a:solidFill>
                  <a:schemeClr val="folHlink"/>
                </a:solidFill>
                <a:sym typeface="Wingdings" panose="05000000000000000000" pitchFamily="2" charset="2"/>
              </a:rPr>
              <a:t>3-paths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 from </a:t>
            </a:r>
            <a:r>
              <a:rPr lang="en-US" altLang="en-US" sz="2800" b="1" smtClean="0"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 to </a:t>
            </a:r>
            <a:r>
              <a:rPr lang="en-US" altLang="en-US" sz="2800" b="1" smtClean="0">
                <a:solidFill>
                  <a:srgbClr val="339933"/>
                </a:solidFill>
                <a:sym typeface="Wingdings" panose="05000000000000000000" pitchFamily="2" charset="2"/>
              </a:rPr>
              <a:t>v</a:t>
            </a:r>
            <a:r>
              <a:rPr lang="en-US" altLang="en-US" sz="2800" b="1" baseline="-25000" smtClean="0">
                <a:solidFill>
                  <a:srgbClr val="339933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 as (</a:t>
            </a:r>
            <a:r>
              <a:rPr lang="en-US" altLang="en-US" sz="2800" b="1" smtClean="0">
                <a:solidFill>
                  <a:srgbClr val="339933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,</a:t>
            </a:r>
            <a:r>
              <a:rPr lang="en-US" altLang="en-US" sz="2800" b="1" smtClean="0">
                <a:sym typeface="Wingdings" panose="05000000000000000000" pitchFamily="2" charset="2"/>
              </a:rPr>
              <a:t>2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)-entry of </a:t>
            </a:r>
            <a:r>
              <a:rPr lang="en-US" altLang="en-US" sz="2800" b="1" smtClean="0">
                <a:solidFill>
                  <a:schemeClr val="folHlink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800" b="1" baseline="30000" smtClean="0">
                <a:solidFill>
                  <a:schemeClr val="folHlink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800" b="1" smtClean="0">
                <a:solidFill>
                  <a:srgbClr val="0000FF"/>
                </a:solidFill>
                <a:sym typeface="Wingdings" panose="05000000000000000000" pitchFamily="2" charset="2"/>
              </a:rPr>
              <a:t> is </a:t>
            </a:r>
            <a:r>
              <a:rPr lang="en-US" altLang="en-US" sz="2800" b="1" smtClean="0">
                <a:solidFill>
                  <a:srgbClr val="CC3300"/>
                </a:solidFill>
                <a:sym typeface="Wingdings" panose="05000000000000000000" pitchFamily="2" charset="2"/>
              </a:rPr>
              <a:t>1 </a:t>
            </a:r>
            <a:endParaRPr lang="en-US" altLang="en-US" sz="2800" b="1" baseline="-25000" smtClean="0">
              <a:solidFill>
                <a:srgbClr val="CC3300"/>
              </a:solidFill>
            </a:endParaRPr>
          </a:p>
        </p:txBody>
      </p:sp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6096000" y="2590800"/>
          <a:ext cx="28321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MathType 6.0 Equation" r:id="rId3" imgW="1040948" imgH="748975" progId="Equation.DSMT4">
                  <p:embed/>
                </p:oleObj>
              </mc:Choice>
              <mc:Fallback>
                <p:oleObj name="MathType 6.0 Equation" r:id="rId3" imgW="1040948" imgH="7489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2832100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90550"/>
            <a:ext cx="2514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943600" y="4716463"/>
          <a:ext cx="29718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MathType 6.0 Equation" r:id="rId6" imgW="1117600" imgH="749300" progId="Equation.DSMT4">
                  <p:embed/>
                </p:oleObj>
              </mc:Choice>
              <mc:Fallback>
                <p:oleObj name="MathType 6.0 Equation" r:id="rId6" imgW="11176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716463"/>
                        <a:ext cx="29718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2133600" y="5638800"/>
            <a:ext cx="601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0"/>
          <p:cNvSpPr>
            <a:spLocks noChangeShapeType="1"/>
          </p:cNvSpPr>
          <p:nvPr/>
        </p:nvSpPr>
        <p:spPr bwMode="auto">
          <a:xfrm>
            <a:off x="4572000" y="3810000"/>
            <a:ext cx="2514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chemeClr val="accent2"/>
                </a:solidFill>
                <a:latin typeface="Calibri" panose="020F0502020204030204" pitchFamily="34" charset="0"/>
              </a:rPr>
              <a:t>2.3  Matrix Inverse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rgbClr val="003366"/>
                </a:solidFill>
                <a:latin typeface="Calibri" panose="020F0502020204030204" pitchFamily="34" charset="0"/>
              </a:rPr>
              <a:t>Definition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If A is a </a:t>
            </a:r>
            <a:r>
              <a:rPr lang="en-US" altLang="en-US" b="1" smtClean="0">
                <a:solidFill>
                  <a:srgbClr val="003366"/>
                </a:solidFill>
                <a:latin typeface="Calibri" panose="020F0502020204030204" pitchFamily="34" charset="0"/>
              </a:rPr>
              <a:t>square matrix</a:t>
            </a: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, a matrix B is called an </a:t>
            </a:r>
            <a:r>
              <a:rPr lang="en-US" altLang="en-US" b="1" smtClean="0">
                <a:solidFill>
                  <a:srgbClr val="CC3300"/>
                </a:solidFill>
                <a:latin typeface="Calibri" panose="020F0502020204030204" pitchFamily="34" charset="0"/>
              </a:rPr>
              <a:t>inverse</a:t>
            </a: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 (nghịch đảo) of A if and only if </a:t>
            </a:r>
            <a:r>
              <a:rPr lang="en-US" altLang="en-US" b="1" smtClean="0">
                <a:solidFill>
                  <a:srgbClr val="003366"/>
                </a:solidFill>
                <a:latin typeface="Calibri" panose="020F0502020204030204" pitchFamily="34" charset="0"/>
              </a:rPr>
              <a:t>AB=I</a:t>
            </a: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b="1" smtClean="0">
                <a:solidFill>
                  <a:srgbClr val="003366"/>
                </a:solidFill>
                <a:latin typeface="Calibri" panose="020F0502020204030204" pitchFamily="34" charset="0"/>
              </a:rPr>
              <a:t>BA=I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A matrix A that has an inverse is called an </a:t>
            </a:r>
            <a:r>
              <a:rPr lang="en-US" altLang="en-US" b="1" smtClean="0">
                <a:solidFill>
                  <a:srgbClr val="CC3300"/>
                </a:solidFill>
                <a:latin typeface="Calibri" panose="020F0502020204030204" pitchFamily="34" charset="0"/>
              </a:rPr>
              <a:t>invertible (</a:t>
            </a:r>
            <a:r>
              <a:rPr lang="en-US" altLang="en-US" b="1" smtClean="0">
                <a:solidFill>
                  <a:srgbClr val="CC3300"/>
                </a:solidFill>
              </a:rPr>
              <a:t>khả nghịch</a:t>
            </a:r>
            <a:r>
              <a:rPr lang="en-US" altLang="en-US" b="1" smtClean="0">
                <a:solidFill>
                  <a:srgbClr val="CC3300"/>
                </a:solidFill>
                <a:latin typeface="Calibri" panose="020F0502020204030204" pitchFamily="34" charset="0"/>
              </a:rPr>
              <a:t>)</a:t>
            </a:r>
            <a:r>
              <a:rPr lang="en-US" altLang="en-US" smtClean="0">
                <a:solidFill>
                  <a:srgbClr val="003366"/>
                </a:solidFill>
                <a:latin typeface="Calibri" panose="020F0502020204030204" pitchFamily="34" charset="0"/>
              </a:rPr>
              <a:t> matrix.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808038" y="53927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75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b="1" smtClean="0">
                <a:solidFill>
                  <a:srgbClr val="003366"/>
                </a:solidFill>
                <a:latin typeface="Calibri" panose="020F0502020204030204" pitchFamily="34" charset="0"/>
              </a:rPr>
              <a:t>Ex. Suppose B and C are both inverses of A. Show that </a:t>
            </a:r>
            <a:r>
              <a:rPr lang="en-US" altLang="en-US" sz="3200" b="1" smtClean="0">
                <a:solidFill>
                  <a:srgbClr val="CC3300"/>
                </a:solidFill>
                <a:latin typeface="Calibri" panose="020F0502020204030204" pitchFamily="34" charset="0"/>
              </a:rPr>
              <a:t>B=C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25"/>
            <a:ext cx="8229600" cy="2293938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B.A=A.B=I, C.A=A.C=I  (supposition)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B=…=C (our goal)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CC3300"/>
                </a:solidFill>
                <a:latin typeface="Calibri" panose="020F0502020204030204" pitchFamily="34" charset="0"/>
              </a:rPr>
              <a:t>B=</a:t>
            </a:r>
            <a:r>
              <a:rPr lang="en-US" altLang="en-US" b="1" smtClean="0">
                <a:latin typeface="Calibri" panose="020F0502020204030204" pitchFamily="34" charset="0"/>
              </a:rPr>
              <a:t>I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.B=</a:t>
            </a:r>
            <a:r>
              <a:rPr lang="en-US" altLang="en-US" b="1" smtClean="0">
                <a:latin typeface="Calibri" panose="020F0502020204030204" pitchFamily="34" charset="0"/>
              </a:rPr>
              <a:t>(C.A)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.B=C.</a:t>
            </a:r>
            <a:r>
              <a:rPr lang="en-US" altLang="en-US" b="1" smtClean="0">
                <a:latin typeface="Calibri" panose="020F0502020204030204" pitchFamily="34" charset="0"/>
              </a:rPr>
              <a:t>(A.B)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=C.</a:t>
            </a:r>
            <a:r>
              <a:rPr lang="en-US" altLang="en-US" b="1" smtClean="0">
                <a:latin typeface="Calibri" panose="020F0502020204030204" pitchFamily="34" charset="0"/>
              </a:rPr>
              <a:t>I</a:t>
            </a:r>
            <a:r>
              <a:rPr lang="en-US" altLang="en-US" b="1" smtClean="0">
                <a:solidFill>
                  <a:srgbClr val="CC3300"/>
                </a:solidFill>
                <a:latin typeface="Calibri" panose="020F0502020204030204" pitchFamily="34" charset="0"/>
              </a:rPr>
              <a:t>=C</a:t>
            </a:r>
            <a:endParaRPr lang="en-US" altLang="en-US" baseline="30000" smtClean="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A^-1=(4I-A)/3</a:t>
            </a:r>
            <a:endParaRPr lang="en-US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268538"/>
            <a:ext cx="759142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0" y="3429000"/>
            <a:ext cx="2609850" cy="269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3600" smtClean="0">
                <a:latin typeface="Calibri" panose="020F0502020204030204" pitchFamily="34" charset="0"/>
              </a:rPr>
              <a:t>Show that A</a:t>
            </a:r>
            <a:r>
              <a:rPr lang="en-US" altLang="en-US" sz="3600" baseline="30000" smtClean="0">
                <a:latin typeface="Calibri" panose="020F0502020204030204" pitchFamily="34" charset="0"/>
              </a:rPr>
              <a:t>3</a:t>
            </a:r>
            <a:r>
              <a:rPr lang="en-US" altLang="en-US" sz="3600" smtClean="0">
                <a:latin typeface="Calibri" panose="020F0502020204030204" pitchFamily="34" charset="0"/>
              </a:rPr>
              <a:t>=I and find A</a:t>
            </a:r>
            <a:r>
              <a:rPr lang="en-US" altLang="en-US" sz="36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3600" smtClean="0">
                <a:latin typeface="Calibri" panose="020F0502020204030204" pitchFamily="34" charset="0"/>
              </a:rPr>
              <a:t> if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36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36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36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36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3600" smtClean="0">
                <a:latin typeface="Calibri" panose="020F0502020204030204" pitchFamily="34" charset="0"/>
              </a:rPr>
              <a:t>Solve the system AX=B with B=[1  2]</a:t>
            </a:r>
            <a:r>
              <a:rPr lang="en-US" altLang="en-US" sz="3600" baseline="30000" smtClean="0">
                <a:latin typeface="Calibri" panose="020F0502020204030204" pitchFamily="34" charset="0"/>
              </a:rPr>
              <a:t>T</a:t>
            </a:r>
          </a:p>
        </p:txBody>
      </p:sp>
      <p:graphicFrame>
        <p:nvGraphicFramePr>
          <p:cNvPr id="5018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2632075"/>
          <a:ext cx="2519362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MathType 6.0 Equation" r:id="rId3" imgW="863225" imgH="495085" progId="Equation.DSMT4">
                  <p:embed/>
                </p:oleObj>
              </mc:Choice>
              <mc:Fallback>
                <p:oleObj name="MathType 6.0 Equation" r:id="rId3" imgW="863225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32075"/>
                        <a:ext cx="2519362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ChangeArrowheads="1"/>
          </p:cNvSpPr>
          <p:nvPr/>
        </p:nvSpPr>
        <p:spPr bwMode="auto">
          <a:xfrm>
            <a:off x="2195513" y="4724400"/>
            <a:ext cx="1798637" cy="503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We have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And, A</a:t>
            </a:r>
            <a:r>
              <a:rPr lang="en-US" altLang="en-US" sz="2800" baseline="30000" smtClean="0">
                <a:latin typeface="Calibri" panose="020F0502020204030204" pitchFamily="34" charset="0"/>
              </a:rPr>
              <a:t>3</a:t>
            </a:r>
            <a:r>
              <a:rPr lang="en-US" altLang="en-US" sz="2800" smtClean="0">
                <a:latin typeface="Calibri" panose="020F0502020204030204" pitchFamily="34" charset="0"/>
              </a:rPr>
              <a:t>= </a:t>
            </a:r>
            <a:r>
              <a:rPr lang="en-US" altLang="en-US" sz="2800" b="1" smtClean="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 b="1" baseline="30000" smtClean="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b="1" smtClean="0">
                <a:solidFill>
                  <a:srgbClr val="0000FF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 smtClean="0">
                <a:latin typeface="Calibri" panose="020F0502020204030204" pitchFamily="34" charset="0"/>
              </a:rPr>
              <a:t>=</a:t>
            </a:r>
            <a:r>
              <a:rPr lang="en-US" altLang="en-US" sz="2800" b="1" smtClean="0">
                <a:solidFill>
                  <a:srgbClr val="0000FF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 b="1" smtClean="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 b="1" baseline="30000" smtClean="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smtClean="0">
                <a:latin typeface="Calibri" panose="020F0502020204030204" pitchFamily="34" charset="0"/>
              </a:rPr>
              <a:t>=</a:t>
            </a:r>
            <a:r>
              <a:rPr lang="en-US" altLang="en-US" sz="2800" i="1" smtClean="0">
                <a:latin typeface="Calibri" panose="020F0502020204030204" pitchFamily="34" charset="0"/>
              </a:rPr>
              <a:t>I</a:t>
            </a:r>
            <a:r>
              <a:rPr lang="en-US" altLang="en-US" sz="2800" i="1" baseline="-25000" smtClean="0">
                <a:latin typeface="Calibri" panose="020F0502020204030204" pitchFamily="34" charset="0"/>
              </a:rPr>
              <a:t>2</a:t>
            </a:r>
            <a:endParaRPr lang="en-US" altLang="en-US" sz="2800" i="1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i="1" smtClean="0">
                <a:latin typeface="Calibri" panose="020F0502020204030204" pitchFamily="34" charset="0"/>
              </a:rPr>
              <a:t>So, </a:t>
            </a:r>
            <a:r>
              <a:rPr lang="en-US" altLang="en-US" sz="2800" b="1" i="1" smtClean="0">
                <a:solidFill>
                  <a:srgbClr val="003366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 b="1" i="1" baseline="30000" smtClean="0">
                <a:solidFill>
                  <a:srgbClr val="003366"/>
                </a:solidFill>
                <a:latin typeface="Calibri" panose="020F0502020204030204" pitchFamily="34" charset="0"/>
              </a:rPr>
              <a:t>-1</a:t>
            </a:r>
            <a:r>
              <a:rPr lang="en-US" altLang="en-US" sz="2800" b="1" i="1" smtClean="0">
                <a:solidFill>
                  <a:srgbClr val="003366"/>
                </a:solidFill>
                <a:latin typeface="Calibri" panose="020F0502020204030204" pitchFamily="34" charset="0"/>
              </a:rPr>
              <a:t>=A</a:t>
            </a:r>
            <a:r>
              <a:rPr lang="en-US" altLang="en-US" sz="2800" b="1" i="1" baseline="30000" smtClean="0">
                <a:solidFill>
                  <a:srgbClr val="003366"/>
                </a:solidFill>
                <a:latin typeface="Calibri" panose="020F0502020204030204" pitchFamily="34" charset="0"/>
              </a:rPr>
              <a:t>2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120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7313" y="1766888"/>
          <a:ext cx="28717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MathType 6.0 Equation" r:id="rId3" imgW="1307532" imgH="495085" progId="Equation.DSMT4">
                  <p:embed/>
                </p:oleObj>
              </mc:Choice>
              <mc:Fallback>
                <p:oleObj name="MathType 6.0 Equation" r:id="rId3" imgW="1307532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66888"/>
                        <a:ext cx="28717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/>
          <p:cNvGraphicFramePr>
            <a:graphicFrameLocks noChangeAspect="1"/>
          </p:cNvGraphicFramePr>
          <p:nvPr/>
        </p:nvGraphicFramePr>
        <p:xfrm>
          <a:off x="1582738" y="3248025"/>
          <a:ext cx="56134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5" imgW="2857500" imgH="495300" progId="Equation.DSMT4">
                  <p:embed/>
                </p:oleObj>
              </mc:Choice>
              <mc:Fallback>
                <p:oleObj name="Equation" r:id="rId5" imgW="28575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248025"/>
                        <a:ext cx="56134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graphicFrame>
        <p:nvGraphicFramePr>
          <p:cNvPr id="52227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873125" y="2349500"/>
          <a:ext cx="7515225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MathType 6.0 Equation" r:id="rId3" imgW="2324100" imgH="762000" progId="Equation.DSMT4">
                  <p:embed/>
                </p:oleObj>
              </mc:Choice>
              <mc:Fallback>
                <p:oleObj name="MathType 6.0 Equation" r:id="rId3" imgW="2324100" imgH="762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349500"/>
                        <a:ext cx="7515225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rgbClr val="003366"/>
                </a:solidFill>
                <a:latin typeface="Calibri" panose="020F0502020204030204" pitchFamily="34" charset="0"/>
              </a:rPr>
              <a:t>Theorem 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15250" cy="21891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600" smtClean="0">
                <a:latin typeface="Calibri" panose="020F0502020204030204" pitchFamily="34" charset="0"/>
              </a:rPr>
              <a:t>    Suppose </a:t>
            </a:r>
            <a:r>
              <a:rPr lang="en-US" altLang="en-US" sz="3600" b="1" smtClean="0">
                <a:solidFill>
                  <a:srgbClr val="003366"/>
                </a:solidFill>
                <a:latin typeface="Calibri" panose="020F0502020204030204" pitchFamily="34" charset="0"/>
              </a:rPr>
              <a:t>AX=B</a:t>
            </a:r>
            <a:r>
              <a:rPr lang="en-US" altLang="en-US" sz="3600" smtClean="0">
                <a:latin typeface="Calibri" panose="020F0502020204030204" pitchFamily="34" charset="0"/>
              </a:rPr>
              <a:t> is a system of </a:t>
            </a:r>
            <a:r>
              <a:rPr lang="en-US" altLang="en-US" sz="3600" smtClean="0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3600" smtClean="0">
                <a:latin typeface="Calibri" panose="020F0502020204030204" pitchFamily="34" charset="0"/>
              </a:rPr>
              <a:t> equations in </a:t>
            </a:r>
            <a:r>
              <a:rPr lang="en-US" altLang="en-US" sz="3600" smtClean="0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3600" smtClean="0">
                <a:latin typeface="Calibri" panose="020F0502020204030204" pitchFamily="34" charset="0"/>
              </a:rPr>
              <a:t> variables and A is an </a:t>
            </a:r>
            <a:r>
              <a:rPr lang="en-US" altLang="en-US" sz="3600" b="1" smtClean="0">
                <a:solidFill>
                  <a:srgbClr val="CC3300"/>
                </a:solidFill>
                <a:latin typeface="Calibri" panose="020F0502020204030204" pitchFamily="34" charset="0"/>
              </a:rPr>
              <a:t>invertible</a:t>
            </a:r>
            <a:r>
              <a:rPr lang="en-US" altLang="en-US" sz="3600" smtClean="0">
                <a:latin typeface="Calibri" panose="020F0502020204030204" pitchFamily="34" charset="0"/>
              </a:rPr>
              <a:t> matrix. Then the system has the </a:t>
            </a:r>
            <a:r>
              <a:rPr lang="en-US" altLang="en-US" sz="3600" b="1" smtClean="0">
                <a:solidFill>
                  <a:srgbClr val="003366"/>
                </a:solidFill>
                <a:latin typeface="Calibri" panose="020F0502020204030204" pitchFamily="34" charset="0"/>
              </a:rPr>
              <a:t>unique solution</a:t>
            </a:r>
            <a:r>
              <a:rPr lang="en-US" altLang="en-US" sz="3600" smtClean="0">
                <a:latin typeface="Calibri" panose="020F0502020204030204" pitchFamily="34" charset="0"/>
              </a:rPr>
              <a:t>                                                           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600" smtClean="0">
                <a:latin typeface="Calibri" panose="020F0502020204030204" pitchFamily="34" charset="0"/>
              </a:rPr>
              <a:t>                          </a:t>
            </a:r>
            <a:r>
              <a:rPr lang="en-US" altLang="en-US" sz="3600" b="1" smtClean="0">
                <a:solidFill>
                  <a:srgbClr val="CC3300"/>
                </a:solidFill>
                <a:latin typeface="Calibri" panose="020F0502020204030204" pitchFamily="34" charset="0"/>
              </a:rPr>
              <a:t>X=A</a:t>
            </a:r>
            <a:r>
              <a:rPr lang="en-US" altLang="en-US" sz="3600" b="1" baseline="30000" smtClean="0">
                <a:solidFill>
                  <a:srgbClr val="CC3300"/>
                </a:solidFill>
                <a:latin typeface="Calibri" panose="020F0502020204030204" pitchFamily="34" charset="0"/>
              </a:rPr>
              <a:t>-1</a:t>
            </a:r>
            <a:r>
              <a:rPr lang="en-US" altLang="en-US" sz="3600" b="1" smtClean="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n-US" altLang="en-US" sz="3600" b="1" i="1" baseline="30000" smtClean="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rgbClr val="003366"/>
                </a:solidFill>
                <a:latin typeface="Calibri" panose="020F0502020204030204" pitchFamily="34" charset="0"/>
              </a:rPr>
              <a:t>The inverse of an 2x2 matrix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600200"/>
            <a:ext cx="8218488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Consider the matrix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The </a:t>
            </a:r>
            <a:r>
              <a:rPr lang="en-US" altLang="en-US" sz="2800" b="1" smtClean="0">
                <a:latin typeface="Calibri" panose="020F0502020204030204" pitchFamily="34" charset="0"/>
              </a:rPr>
              <a:t>determinant</a:t>
            </a:r>
            <a:r>
              <a:rPr lang="en-US" altLang="en-US" sz="2800" smtClean="0">
                <a:latin typeface="Calibri" panose="020F0502020204030204" pitchFamily="34" charset="0"/>
              </a:rPr>
              <a:t> of A is </a:t>
            </a:r>
            <a:r>
              <a:rPr lang="en-US" altLang="en-US" sz="2800" b="1" smtClean="0">
                <a:solidFill>
                  <a:srgbClr val="003366"/>
                </a:solidFill>
                <a:latin typeface="Calibri" panose="020F0502020204030204" pitchFamily="34" charset="0"/>
              </a:rPr>
              <a:t>detA=</a:t>
            </a:r>
            <a:r>
              <a:rPr lang="en-US" altLang="en-US" sz="2800" b="1" smtClean="0">
                <a:solidFill>
                  <a:srgbClr val="FF0000"/>
                </a:solidFill>
                <a:latin typeface="Calibri" panose="020F0502020204030204" pitchFamily="34" charset="0"/>
              </a:rPr>
              <a:t>ad</a:t>
            </a:r>
            <a:r>
              <a:rPr lang="en-US" altLang="en-US" sz="2800" b="1" smtClean="0">
                <a:solidFill>
                  <a:srgbClr val="003366"/>
                </a:solidFill>
                <a:latin typeface="Calibri" panose="020F0502020204030204" pitchFamily="34" charset="0"/>
              </a:rPr>
              <a:t>-</a:t>
            </a:r>
            <a:r>
              <a:rPr lang="en-US" altLang="en-US" sz="2800" b="1" smtClean="0">
                <a:solidFill>
                  <a:srgbClr val="0000FF"/>
                </a:solidFill>
                <a:latin typeface="Calibri" panose="020F0502020204030204" pitchFamily="34" charset="0"/>
              </a:rPr>
              <a:t>bc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b="1" smtClean="0">
                <a:solidFill>
                  <a:srgbClr val="003366"/>
                </a:solidFill>
                <a:latin typeface="Calibri" panose="020F0502020204030204" pitchFamily="34" charset="0"/>
              </a:rPr>
              <a:t>The adjugate matrix of A is defined by </a:t>
            </a:r>
          </a:p>
        </p:txBody>
      </p:sp>
      <p:graphicFrame>
        <p:nvGraphicFramePr>
          <p:cNvPr id="5427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2988" y="1695450"/>
          <a:ext cx="17811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MathType 6.0 Equation" r:id="rId4" imgW="812447" imgH="495085" progId="Equation.DSMT4">
                  <p:embed/>
                </p:oleObj>
              </mc:Choice>
              <mc:Fallback>
                <p:oleObj name="MathType 6.0 Equation" r:id="rId4" imgW="812447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1695450"/>
                        <a:ext cx="17811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00788" y="3573463"/>
          <a:ext cx="23034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MathType 6.0 Equation" r:id="rId6" imgW="1167893" imgH="495085" progId="Equation.DSMT4">
                  <p:embed/>
                </p:oleObj>
              </mc:Choice>
              <mc:Fallback>
                <p:oleObj name="MathType 6.0 Equation" r:id="rId6" imgW="1167893" imgH="4950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73463"/>
                        <a:ext cx="23034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12"/>
          <p:cNvGraphicFramePr>
            <a:graphicFrameLocks noChangeAspect="1"/>
          </p:cNvGraphicFramePr>
          <p:nvPr/>
        </p:nvGraphicFramePr>
        <p:xfrm>
          <a:off x="1042988" y="5097463"/>
          <a:ext cx="5976937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MathType 6.0 Equation" r:id="rId8" imgW="2311400" imgH="495300" progId="Equation.DSMT4">
                  <p:embed/>
                </p:oleObj>
              </mc:Choice>
              <mc:Fallback>
                <p:oleObj name="MathType 6.0 Equation" r:id="rId8" imgW="23114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97463"/>
                        <a:ext cx="5976937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</a:t>
            </a:r>
            <a:r>
              <a:rPr lang="en-US" altLang="en-US" b="1" smtClean="0">
                <a:solidFill>
                  <a:srgbClr val="CC3300"/>
                </a:solidFill>
              </a:rPr>
              <a:t>m</a:t>
            </a:r>
            <a:r>
              <a:rPr lang="en-US" altLang="en-US" smtClean="0"/>
              <a:t>x</a:t>
            </a:r>
            <a:r>
              <a:rPr lang="en-US" altLang="en-US" b="1" smtClean="0">
                <a:solidFill>
                  <a:srgbClr val="0000FF"/>
                </a:solidFill>
              </a:rPr>
              <a:t>n</a:t>
            </a:r>
            <a:r>
              <a:rPr lang="en-US" altLang="en-US" smtClean="0"/>
              <a:t> matrix (or a matrix of size </a:t>
            </a:r>
            <a:r>
              <a:rPr lang="en-US" altLang="en-US" b="1" smtClean="0">
                <a:solidFill>
                  <a:srgbClr val="CC3300"/>
                </a:solidFill>
              </a:rPr>
              <a:t>m</a:t>
            </a:r>
            <a:r>
              <a:rPr lang="en-US" altLang="en-US" smtClean="0"/>
              <a:t>x</a:t>
            </a:r>
            <a:r>
              <a:rPr lang="en-US" altLang="en-US" b="1" smtClean="0">
                <a:solidFill>
                  <a:srgbClr val="0000FF"/>
                </a:solidFill>
              </a:rPr>
              <a:t>n</a:t>
            </a:r>
            <a:r>
              <a:rPr lang="en-US" altLang="en-US" smtClean="0"/>
              <a:t>) is a rectangular array of numbers with </a:t>
            </a:r>
            <a:r>
              <a:rPr lang="en-US" altLang="en-US" b="1" smtClean="0">
                <a:solidFill>
                  <a:srgbClr val="CC3300"/>
                </a:solidFill>
              </a:rPr>
              <a:t>m rows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00FF"/>
                </a:solidFill>
              </a:rPr>
              <a:t>n columns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A is a </a:t>
            </a:r>
            <a:r>
              <a:rPr lang="en-US" altLang="en-US" b="1" smtClean="0">
                <a:solidFill>
                  <a:srgbClr val="CC3300"/>
                </a:solidFill>
              </a:rPr>
              <a:t>2</a:t>
            </a:r>
            <a:r>
              <a:rPr lang="en-US" altLang="en-US" smtClean="0"/>
              <a:t>x</a:t>
            </a:r>
            <a:r>
              <a:rPr lang="en-US" altLang="en-US" b="1" smtClean="0">
                <a:solidFill>
                  <a:srgbClr val="0000FF"/>
                </a:solidFill>
              </a:rPr>
              <a:t>3</a:t>
            </a:r>
            <a:r>
              <a:rPr lang="en-US" altLang="en-US" smtClean="0"/>
              <a:t> matrix (or a matrix of size </a:t>
            </a:r>
            <a:r>
              <a:rPr lang="en-US" altLang="en-US" b="1" smtClean="0">
                <a:solidFill>
                  <a:srgbClr val="CC3300"/>
                </a:solidFill>
              </a:rPr>
              <a:t>2</a:t>
            </a:r>
            <a:r>
              <a:rPr lang="en-US" altLang="en-US" smtClean="0"/>
              <a:t>x</a:t>
            </a:r>
            <a:r>
              <a:rPr lang="en-US" altLang="en-US" b="1" smtClean="0">
                <a:solidFill>
                  <a:srgbClr val="0000FF"/>
                </a:solidFill>
              </a:rPr>
              <a:t>3</a:t>
            </a:r>
            <a:r>
              <a:rPr lang="en-US" altLang="en-US" smtClean="0"/>
              <a:t>)  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52600" y="4070350"/>
          <a:ext cx="28956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MathType 6.0 Equation" r:id="rId4" imgW="1028700" imgH="457200" progId="Equation.DSMT4">
                  <p:embed/>
                </p:oleObj>
              </mc:Choice>
              <mc:Fallback>
                <p:oleObj name="MathType 6.0 Equation" r:id="rId4" imgW="1028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70350"/>
                        <a:ext cx="28956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4572000" y="4953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4572000" y="4419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5540375" y="4495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CC3300"/>
                </a:solidFill>
                <a:cs typeface="Arial" panose="020B0604020202020204" pitchFamily="34" charset="0"/>
              </a:rPr>
              <a:t>2 rows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V="1">
            <a:off x="2895600" y="3810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V="1">
            <a:off x="37338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 flipV="1">
            <a:off x="39624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2819400" y="3276600"/>
            <a:ext cx="219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FF"/>
                </a:solidFill>
                <a:cs typeface="Arial" panose="020B0604020202020204" pitchFamily="34" charset="0"/>
              </a:rPr>
              <a:t>3 columns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40386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 flipV="1">
            <a:off x="4495800" y="3962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5486400" y="3657600"/>
            <a:ext cx="226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 the (</a:t>
            </a:r>
            <a:r>
              <a:rPr lang="en-US" altLang="en-US" b="1">
                <a:solidFill>
                  <a:srgbClr val="CC3300"/>
                </a:solidFill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,</a:t>
            </a: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)-</a:t>
            </a:r>
            <a:r>
              <a:rPr lang="en-US" altLang="en-US" b="1">
                <a:solidFill>
                  <a:schemeClr val="tx2"/>
                </a:solidFill>
                <a:cs typeface="Arial" panose="020B0604020202020204" pitchFamily="34" charset="0"/>
              </a:rPr>
              <a:t>entry</a:t>
            </a:r>
            <a:r>
              <a:rPr lang="en-US" altLang="en-US">
                <a:cs typeface="Arial" panose="020B0604020202020204" pitchFamily="34" charset="0"/>
              </a:rPr>
              <a:t> of A </a:t>
            </a:r>
          </a:p>
        </p:txBody>
      </p:sp>
      <p:sp>
        <p:nvSpPr>
          <p:cNvPr id="9231" name="Rectang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The inverse of 2x2 matrix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55788"/>
            <a:ext cx="4038600" cy="452596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alibri" panose="020F0502020204030204" pitchFamily="34" charset="0"/>
              </a:rPr>
              <a:t>If 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alibri" panose="020F0502020204030204" pitchFamily="34" charset="0"/>
              </a:rPr>
              <a:t>then   </a:t>
            </a:r>
            <a:endParaRPr lang="en-US" altLang="en-US" sz="28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1484313"/>
          <a:ext cx="228441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MathType 6.0 Equation" r:id="rId3" imgW="812447" imgH="495085" progId="Equation.DSMT4">
                  <p:embed/>
                </p:oleObj>
              </mc:Choice>
              <mc:Fallback>
                <p:oleObj name="MathType 6.0 Equation" r:id="rId3" imgW="812447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84313"/>
                        <a:ext cx="2284412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2924175"/>
          <a:ext cx="65532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MathType 6.0 Equation" r:id="rId5" imgW="2311400" imgH="495300" progId="Equation.DSMT4">
                  <p:embed/>
                </p:oleObj>
              </mc:Choice>
              <mc:Fallback>
                <p:oleObj name="MathType 6.0 Equation" r:id="rId5" imgW="23114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65532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323850" y="5516563"/>
          <a:ext cx="2490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MathType 6.0 Equation" r:id="rId7" imgW="1155199" imgH="495085" progId="Equation.DSMT4">
                  <p:embed/>
                </p:oleObj>
              </mc:Choice>
              <mc:Fallback>
                <p:oleObj name="MathType 6.0 Equation" r:id="rId7" imgW="1155199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16563"/>
                        <a:ext cx="24907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3348038" y="5216525"/>
          <a:ext cx="51673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MathType 6.0 Equation" r:id="rId9" imgW="2070100" imgH="495300" progId="Equation.DSMT4">
                  <p:embed/>
                </p:oleObj>
              </mc:Choice>
              <mc:Fallback>
                <p:oleObj name="MathType 6.0 Equation" r:id="rId9" imgW="20701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216525"/>
                        <a:ext cx="5167312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487363" y="4257675"/>
          <a:ext cx="22844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MathType 6.0 Equation" r:id="rId11" imgW="952087" imgH="495085" progId="Equation.DSMT4">
                  <p:embed/>
                </p:oleObj>
              </mc:Choice>
              <mc:Fallback>
                <p:oleObj name="MathType 6.0 Equation" r:id="rId11" imgW="952087" imgH="4950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257675"/>
                        <a:ext cx="22844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006600"/>
                </a:solidFill>
                <a:latin typeface="Calibri" panose="020F0502020204030204" pitchFamily="34" charset="0"/>
              </a:rPr>
              <a:t>Find the inverse of the following matrices</a:t>
            </a:r>
          </a:p>
        </p:txBody>
      </p:sp>
      <p:graphicFrame>
        <p:nvGraphicFramePr>
          <p:cNvPr id="56323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11188" y="1484313"/>
          <a:ext cx="3198812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MathType 6.0 Equation" r:id="rId3" imgW="787058" imgH="495085" progId="Equation.DSMT4">
                  <p:embed/>
                </p:oleObj>
              </mc:Choice>
              <mc:Fallback>
                <p:oleObj name="MathType 6.0 Equation" r:id="rId3" imgW="787058" imgH="49508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3198812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557338"/>
          <a:ext cx="3367088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MathType 6.0 Equation" r:id="rId5" imgW="875920" imgH="495085" progId="Equation.DSMT4">
                  <p:embed/>
                </p:oleObj>
              </mc:Choice>
              <mc:Fallback>
                <p:oleObj name="MathType 6.0 Equation" r:id="rId5" imgW="875920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57338"/>
                        <a:ext cx="3367088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59338" y="3595688"/>
          <a:ext cx="34131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MathType 6.0 Equation" r:id="rId7" imgW="825142" imgH="495085" progId="Equation.DSMT4">
                  <p:embed/>
                </p:oleObj>
              </mc:Choice>
              <mc:Fallback>
                <p:oleObj name="MathType 6.0 Equation" r:id="rId7" imgW="825142" imgH="49508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95688"/>
                        <a:ext cx="34131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76275" y="3714750"/>
          <a:ext cx="3144838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MathType 6.0 Equation" r:id="rId9" imgW="799753" imgH="495085" progId="Equation.DSMT4">
                  <p:embed/>
                </p:oleObj>
              </mc:Choice>
              <mc:Fallback>
                <p:oleObj name="MathType 6.0 Equation" r:id="rId9" imgW="799753" imgH="49508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714750"/>
                        <a:ext cx="3144838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5400" b="1" smtClean="0">
                <a:solidFill>
                  <a:srgbClr val="003366"/>
                </a:solidFill>
                <a:latin typeface="Calibri" panose="020F0502020204030204" pitchFamily="34" charset="0"/>
              </a:rPr>
              <a:t>Matrix Inversion Algorithm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36563" y="2276475"/>
          <a:ext cx="816768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MathType 6.0 Equation" r:id="rId3" imgW="1866090" imgH="355446" progId="Equation.DSMT4">
                  <p:embed/>
                </p:oleObj>
              </mc:Choice>
              <mc:Fallback>
                <p:oleObj name="MathType 6.0 Equation" r:id="rId3" imgW="1866090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276475"/>
                        <a:ext cx="8167687" cy="1555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7213600" y="2660650"/>
            <a:ext cx="1081088" cy="1081088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76225" y="4521200"/>
            <a:ext cx="83280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Theorem 3.</a:t>
            </a:r>
            <a:r>
              <a:rPr lang="en-US" altLang="en-US" sz="2800" b="1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Either any square matrix </a:t>
            </a:r>
            <a:r>
              <a:rPr lang="en-US" altLang="en-US" sz="2800">
                <a:solidFill>
                  <a:srgbClr val="0066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can be</a:t>
            </a:r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 reduced to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66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 not</a:t>
            </a:r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In the first case, the algorithm produces </a:t>
            </a:r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b="1" baseline="30000">
                <a:solidFill>
                  <a:srgbClr val="CC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in the second, </a:t>
            </a:r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b="1" baseline="30000">
                <a:solidFill>
                  <a:srgbClr val="CC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800">
                <a:latin typeface="Calibri" panose="020F0502020204030204" pitchFamily="34" charset="0"/>
                <a:cs typeface="Arial" panose="020B0604020202020204" pitchFamily="34" charset="0"/>
              </a:rPr>
              <a:t> does not exist.</a:t>
            </a:r>
            <a:r>
              <a:rPr lang="en-US" altLang="en-US" sz="2800" b="1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>
            <a:off x="1042988" y="34290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Text Box 12"/>
          <p:cNvSpPr txBox="1">
            <a:spLocks noChangeArrowheads="1"/>
          </p:cNvSpPr>
          <p:nvPr/>
        </p:nvSpPr>
        <p:spPr bwMode="auto">
          <a:xfrm>
            <a:off x="1084263" y="38814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7352" name="Line 13"/>
          <p:cNvSpPr>
            <a:spLocks noChangeShapeType="1"/>
          </p:cNvSpPr>
          <p:nvPr/>
        </p:nvSpPr>
        <p:spPr bwMode="auto">
          <a:xfrm>
            <a:off x="7675563" y="36449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14"/>
          <p:cNvSpPr txBox="1">
            <a:spLocks noChangeArrowheads="1"/>
          </p:cNvSpPr>
          <p:nvPr/>
        </p:nvSpPr>
        <p:spPr bwMode="auto">
          <a:xfrm>
            <a:off x="7667625" y="4097338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00"/>
                </a:solidFill>
                <a:cs typeface="Arial" panose="020B0604020202020204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3600" smtClean="0">
                <a:latin typeface="Calibri" panose="020F0502020204030204" pitchFamily="34" charset="0"/>
              </a:rPr>
              <a:t>Find the </a:t>
            </a:r>
            <a:r>
              <a:rPr lang="en-US" altLang="en-US" sz="3600" b="1" smtClean="0">
                <a:solidFill>
                  <a:srgbClr val="CC3300"/>
                </a:solidFill>
                <a:latin typeface="Calibri" panose="020F0502020204030204" pitchFamily="34" charset="0"/>
              </a:rPr>
              <a:t>inverse</a:t>
            </a:r>
            <a:r>
              <a:rPr lang="en-US" altLang="en-US" sz="3600" smtClean="0">
                <a:latin typeface="Calibri" panose="020F0502020204030204" pitchFamily="34" charset="0"/>
              </a:rPr>
              <a:t> of the matrix </a:t>
            </a:r>
            <a:endParaRPr lang="en-US" altLang="en-US" sz="36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837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2706688"/>
          <a:ext cx="3887787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MathType 6.0 Equation" r:id="rId3" imgW="1257300" imgH="749300" progId="Equation.DSMT4">
                  <p:embed/>
                </p:oleObj>
              </mc:Choice>
              <mc:Fallback>
                <p:oleObj name="MathType 6.0 Equation" r:id="rId3" imgW="12573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6688"/>
                        <a:ext cx="3887787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graphicFrame>
        <p:nvGraphicFramePr>
          <p:cNvPr id="5939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6563" y="1639888"/>
          <a:ext cx="8301037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3" imgW="3937000" imgH="774700" progId="Equation.DSMT4">
                  <p:embed/>
                </p:oleObj>
              </mc:Choice>
              <mc:Fallback>
                <p:oleObj name="Equation" r:id="rId3" imgW="3937000" imgH="774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639888"/>
                        <a:ext cx="8301037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5575" y="3325813"/>
          <a:ext cx="48958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5" imgW="2247900" imgH="774700" progId="Equation.DSMT4">
                  <p:embed/>
                </p:oleObj>
              </mc:Choice>
              <mc:Fallback>
                <p:oleObj name="Equation" r:id="rId5" imgW="2247900" imgH="774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325813"/>
                        <a:ext cx="4895850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21"/>
          <p:cNvGraphicFramePr>
            <a:graphicFrameLocks noChangeAspect="1"/>
          </p:cNvGraphicFramePr>
          <p:nvPr/>
        </p:nvGraphicFramePr>
        <p:xfrm>
          <a:off x="-314325" y="5054600"/>
          <a:ext cx="92456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7" imgW="4445000" imgH="774700" progId="Equation.DSMT4">
                  <p:embed/>
                </p:oleObj>
              </mc:Choice>
              <mc:Fallback>
                <p:oleObj name="Equation" r:id="rId7" imgW="4445000" imgH="774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4325" y="5054600"/>
                        <a:ext cx="92456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ChangeArrowheads="1"/>
          </p:cNvSpPr>
          <p:nvPr/>
        </p:nvSpPr>
        <p:spPr bwMode="auto">
          <a:xfrm>
            <a:off x="2051050" y="1484313"/>
            <a:ext cx="1584325" cy="16573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graphicFrame>
        <p:nvGraphicFramePr>
          <p:cNvPr id="60420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949325" y="1428750"/>
          <a:ext cx="47625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4" imgW="2247900" imgH="774700" progId="Equation.DSMT4">
                  <p:embed/>
                </p:oleObj>
              </mc:Choice>
              <mc:Fallback>
                <p:oleObj name="Equation" r:id="rId4" imgW="2247900" imgH="774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428750"/>
                        <a:ext cx="47625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2605088" y="4295775"/>
          <a:ext cx="30511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6" imgW="1371600" imgH="749300" progId="Equation.DSMT4">
                  <p:embed/>
                </p:oleObj>
              </mc:Choice>
              <mc:Fallback>
                <p:oleObj name="Equation" r:id="rId6" imgW="1371600" imgH="749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4295775"/>
                        <a:ext cx="305117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AutoShape 15"/>
          <p:cNvSpPr>
            <a:spLocks noChangeArrowheads="1"/>
          </p:cNvSpPr>
          <p:nvPr/>
        </p:nvSpPr>
        <p:spPr bwMode="auto">
          <a:xfrm>
            <a:off x="4373563" y="317341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Properties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7931150" cy="4895850"/>
          </a:xfrm>
        </p:spPr>
        <p:txBody>
          <a:bodyPr/>
          <a:lstStyle/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600" b="1" smtClean="0">
                <a:solidFill>
                  <a:srgbClr val="CC3300"/>
                </a:solidFill>
                <a:latin typeface="Calibri" panose="020F0502020204030204" pitchFamily="34" charset="0"/>
              </a:rPr>
              <a:t>Theorem 4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(A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=A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(AB)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=B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endParaRPr lang="en-US" altLang="en-US" sz="24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 (A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T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=(A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T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(A</a:t>
            </a:r>
            <a:r>
              <a:rPr lang="en-US" altLang="en-US" sz="2400" baseline="-25000" smtClean="0">
                <a:latin typeface="Calibri" panose="020F0502020204030204" pitchFamily="34" charset="0"/>
              </a:rPr>
              <a:t>1</a:t>
            </a:r>
            <a:r>
              <a:rPr lang="en-US" altLang="en-US" sz="2400" smtClean="0">
                <a:latin typeface="Calibri" panose="020F0502020204030204" pitchFamily="34" charset="0"/>
              </a:rPr>
              <a:t>A</a:t>
            </a:r>
            <a:r>
              <a:rPr lang="en-US" altLang="en-US" sz="2400" baseline="-25000" smtClean="0">
                <a:latin typeface="Calibri" panose="020F0502020204030204" pitchFamily="34" charset="0"/>
              </a:rPr>
              <a:t>2</a:t>
            </a:r>
            <a:r>
              <a:rPr lang="en-US" altLang="en-US" sz="2400" smtClean="0">
                <a:latin typeface="Calibri" panose="020F0502020204030204" pitchFamily="34" charset="0"/>
              </a:rPr>
              <a:t>…A</a:t>
            </a:r>
            <a:r>
              <a:rPr lang="en-US" altLang="en-US" sz="2400" baseline="-25000" smtClean="0">
                <a:latin typeface="Calibri" panose="020F0502020204030204" pitchFamily="34" charset="0"/>
              </a:rPr>
              <a:t>k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=A</a:t>
            </a:r>
            <a:r>
              <a:rPr lang="en-US" altLang="en-US" sz="2400" baseline="-25000" smtClean="0">
                <a:latin typeface="Calibri" panose="020F0502020204030204" pitchFamily="34" charset="0"/>
              </a:rPr>
              <a:t>k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…A</a:t>
            </a:r>
            <a:r>
              <a:rPr lang="en-US" altLang="en-US" sz="2400" baseline="-25000" smtClean="0">
                <a:latin typeface="Calibri" panose="020F0502020204030204" pitchFamily="34" charset="0"/>
              </a:rPr>
              <a:t>2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A</a:t>
            </a:r>
            <a:r>
              <a:rPr lang="en-US" altLang="en-US" sz="2400" baseline="-25000" smtClean="0">
                <a:latin typeface="Calibri" panose="020F0502020204030204" pitchFamily="34" charset="0"/>
              </a:rPr>
              <a:t>1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(A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k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=(A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k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(aA)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/a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Calibri" panose="020F0502020204030204" pitchFamily="34" charset="0"/>
              </a:rPr>
              <a:t>I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-1</a:t>
            </a:r>
            <a:r>
              <a:rPr lang="en-US" altLang="en-US" sz="2400" smtClean="0">
                <a:latin typeface="Calibri" panose="020F0502020204030204" pitchFamily="34" charset="0"/>
              </a:rPr>
              <a:t>=I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400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alibri" panose="020F0502020204030204" pitchFamily="34" charset="0"/>
              </a:rPr>
              <a:t>Corollary. A square matrix A is invertible </a:t>
            </a:r>
            <a:r>
              <a:rPr lang="en-US" altLang="en-US" sz="2400" b="1" smtClean="0">
                <a:latin typeface="Calibri" panose="020F0502020204030204" pitchFamily="34" charset="0"/>
              </a:rPr>
              <a:t>iff</a:t>
            </a:r>
            <a:r>
              <a:rPr lang="en-US" altLang="en-US" sz="2400" smtClean="0">
                <a:latin typeface="Calibri" panose="020F0502020204030204" pitchFamily="34" charset="0"/>
              </a:rPr>
              <a:t> A</a:t>
            </a:r>
            <a:r>
              <a:rPr lang="en-US" altLang="en-US" sz="2400" baseline="30000" smtClean="0">
                <a:latin typeface="Calibri" panose="020F0502020204030204" pitchFamily="34" charset="0"/>
              </a:rPr>
              <a:t>T</a:t>
            </a:r>
            <a:r>
              <a:rPr lang="en-US" altLang="en-US" sz="2400" smtClean="0">
                <a:latin typeface="Calibri" panose="020F0502020204030204" pitchFamily="34" charset="0"/>
              </a:rPr>
              <a:t> is invertible</a:t>
            </a:r>
            <a:endParaRPr lang="en-US" altLang="en-US" sz="24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Find A if </a:t>
            </a:r>
            <a:endParaRPr lang="en-US" altLang="en-US" sz="28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1557338"/>
          <a:ext cx="3744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MathType 6.0 Equation" r:id="rId3" imgW="1497950" imgH="495085" progId="Equation.DSMT4">
                  <p:embed/>
                </p:oleObj>
              </mc:Choice>
              <mc:Fallback>
                <p:oleObj name="MathType 6.0 Equation" r:id="rId3" imgW="1497950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8"/>
                        <a:ext cx="37449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Theorem 5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002588" cy="4924425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alibri" panose="020F0502020204030204" pitchFamily="34" charset="0"/>
              </a:rPr>
              <a:t>    The following conditions are equivalent for an</a:t>
            </a:r>
            <a:r>
              <a:rPr lang="en-US" altLang="en-US" sz="2800" b="1" smtClean="0">
                <a:solidFill>
                  <a:srgbClr val="CC3300"/>
                </a:solidFill>
                <a:latin typeface="Calibri" panose="020F0502020204030204" pitchFamily="34" charset="0"/>
              </a:rPr>
              <a:t> nxn</a:t>
            </a:r>
            <a:r>
              <a:rPr lang="en-US" altLang="en-US" sz="2800" smtClean="0">
                <a:latin typeface="Calibri" panose="020F0502020204030204" pitchFamily="34" charset="0"/>
              </a:rPr>
              <a:t> matrix A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1. A is </a:t>
            </a:r>
            <a:r>
              <a:rPr lang="en-US" altLang="en-US" sz="2800" b="1" smtClean="0">
                <a:solidFill>
                  <a:srgbClr val="003366"/>
                </a:solidFill>
                <a:latin typeface="Calibri" panose="020F0502020204030204" pitchFamily="34" charset="0"/>
              </a:rPr>
              <a:t>invertible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2. The homogeneous system AX=0 has </a:t>
            </a:r>
            <a:r>
              <a:rPr lang="en-US" altLang="en-US" sz="2800" b="1" smtClean="0">
                <a:solidFill>
                  <a:srgbClr val="003366"/>
                </a:solidFill>
                <a:latin typeface="Calibri" panose="020F0502020204030204" pitchFamily="34" charset="0"/>
              </a:rPr>
              <a:t>only the trivial solution X=0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3. A can be carried to </a:t>
            </a:r>
            <a:r>
              <a:rPr lang="en-US" altLang="en-US" sz="2800" b="1" smtClean="0">
                <a:solidFill>
                  <a:schemeClr val="accent2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="1" baseline="-25000" smtClean="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800" smtClean="0">
                <a:latin typeface="Calibri" panose="020F0502020204030204" pitchFamily="34" charset="0"/>
              </a:rPr>
              <a:t> by elementary row operations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4. The system AX=B has </a:t>
            </a:r>
            <a:r>
              <a:rPr lang="en-US" altLang="en-US" sz="2800" b="1" smtClean="0">
                <a:solidFill>
                  <a:srgbClr val="003366"/>
                </a:solidFill>
                <a:latin typeface="Calibri" panose="020F0502020204030204" pitchFamily="34" charset="0"/>
              </a:rPr>
              <a:t>unique solution</a:t>
            </a:r>
            <a:r>
              <a:rPr lang="en-US" altLang="en-US" sz="2800" smtClean="0">
                <a:latin typeface="Calibri" panose="020F0502020204030204" pitchFamily="34" charset="0"/>
              </a:rPr>
              <a:t> for every choice of column B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Calibri" panose="020F0502020204030204" pitchFamily="34" charset="0"/>
              </a:rPr>
              <a:t>5. There exist an nxn matrix C such that AC=</a:t>
            </a:r>
            <a:r>
              <a:rPr lang="en-US" altLang="en-US" sz="2800" b="1" smtClean="0">
                <a:solidFill>
                  <a:schemeClr val="accent2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="1" baseline="-25000" smtClean="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800" smtClean="0">
                <a:latin typeface="Calibri" panose="020F0502020204030204" pitchFamily="34" charset="0"/>
              </a:rPr>
              <a:t>  </a:t>
            </a:r>
            <a:endParaRPr lang="en-US" altLang="en-US" sz="2800" b="1" i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003366"/>
                </a:solidFill>
                <a:latin typeface="Calibri" panose="020F0502020204030204" pitchFamily="34" charset="0"/>
              </a:rPr>
              <a:t>Corollary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   If A and C are square matrices such that AC=I, then also CA=I. In particular, both A and C are invertible, C=A</a:t>
            </a:r>
            <a:r>
              <a:rPr lang="en-US" altLang="en-US" baseline="30000" smtClean="0">
                <a:latin typeface="Calibri" panose="020F0502020204030204" pitchFamily="34" charset="0"/>
              </a:rPr>
              <a:t>-1</a:t>
            </a:r>
            <a:r>
              <a:rPr lang="en-US" altLang="en-US" smtClean="0">
                <a:latin typeface="Calibri" panose="020F0502020204030204" pitchFamily="34" charset="0"/>
              </a:rPr>
              <a:t> and A=C</a:t>
            </a:r>
            <a:r>
              <a:rPr lang="en-US" altLang="en-US" baseline="30000" smtClean="0">
                <a:latin typeface="Calibri" panose="020F0502020204030204" pitchFamily="34" charset="0"/>
              </a:rPr>
              <a:t>-1 </a:t>
            </a:r>
            <a:r>
              <a:rPr lang="en-US" altLang="en-US" smtClean="0">
                <a:latin typeface="Calibri" panose="020F0502020204030204" pitchFamily="34" charset="0"/>
              </a:rPr>
              <a:t> </a:t>
            </a:r>
            <a:r>
              <a:rPr lang="en-US" altLang="en-US" b="1" smtClean="0">
                <a:solidFill>
                  <a:srgbClr val="003366"/>
                </a:solidFill>
                <a:latin typeface="Calibri" panose="020F0502020204030204" pitchFamily="34" charset="0"/>
              </a:rPr>
              <a:t>(since 5</a:t>
            </a:r>
            <a:r>
              <a:rPr lang="en-US" altLang="en-US" b="1" smtClean="0">
                <a:solidFill>
                  <a:srgbClr val="003366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1)</a:t>
            </a:r>
            <a:endParaRPr lang="en-US" altLang="en-US" b="1" baseline="3000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The mxn matrix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 The (</a:t>
            </a:r>
            <a:r>
              <a:rPr lang="en-US" altLang="en-US" b="1" smtClean="0">
                <a:solidFill>
                  <a:srgbClr val="CC3300"/>
                </a:solidFill>
              </a:rPr>
              <a:t>i</a:t>
            </a:r>
            <a:r>
              <a:rPr lang="en-US" altLang="en-US" smtClean="0"/>
              <a:t>,</a:t>
            </a:r>
            <a:r>
              <a:rPr lang="en-US" altLang="en-US" b="1" smtClean="0">
                <a:solidFill>
                  <a:srgbClr val="0000FF"/>
                </a:solidFill>
              </a:rPr>
              <a:t>j</a:t>
            </a:r>
            <a:r>
              <a:rPr lang="en-US" altLang="en-US" smtClean="0"/>
              <a:t>)-entry of A (denoted by a</a:t>
            </a:r>
            <a:r>
              <a:rPr lang="en-US" altLang="en-US" baseline="-25000" smtClean="0">
                <a:solidFill>
                  <a:srgbClr val="CC3300"/>
                </a:solidFill>
              </a:rPr>
              <a:t>i</a:t>
            </a:r>
            <a:r>
              <a:rPr lang="en-US" altLang="en-US" baseline="-25000" smtClean="0">
                <a:solidFill>
                  <a:srgbClr val="0000FF"/>
                </a:solidFill>
              </a:rPr>
              <a:t>j</a:t>
            </a:r>
            <a:r>
              <a:rPr lang="en-US" altLang="en-US" smtClean="0"/>
              <a:t>) lies in </a:t>
            </a:r>
            <a:r>
              <a:rPr lang="en-US" altLang="en-US" b="1" smtClean="0">
                <a:solidFill>
                  <a:srgbClr val="CC3300"/>
                </a:solidFill>
              </a:rPr>
              <a:t>row i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00FF"/>
                </a:solidFill>
              </a:rPr>
              <a:t>column j</a:t>
            </a:r>
          </a:p>
          <a:p>
            <a:r>
              <a:rPr lang="en-US" altLang="en-US" smtClean="0"/>
              <a:t>A is denoted simply as A=[a</a:t>
            </a:r>
            <a:r>
              <a:rPr lang="en-US" altLang="en-US" baseline="-25000" smtClean="0">
                <a:solidFill>
                  <a:srgbClr val="CC3300"/>
                </a:solidFill>
              </a:rPr>
              <a:t>i</a:t>
            </a:r>
            <a:r>
              <a:rPr lang="en-US" altLang="en-US" baseline="-25000" smtClean="0">
                <a:solidFill>
                  <a:srgbClr val="0000FF"/>
                </a:solidFill>
              </a:rPr>
              <a:t>j</a:t>
            </a:r>
            <a:r>
              <a:rPr lang="en-US" altLang="en-US" smtClean="0"/>
              <a:t>]</a:t>
            </a:r>
            <a:endParaRPr lang="en-US" altLang="en-US" baseline="-25000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990600" y="3376613"/>
          <a:ext cx="4648200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MathType 6.0 Equation" r:id="rId3" imgW="1574800" imgH="939800" progId="Equation.DSMT4">
                  <p:embed/>
                </p:oleObj>
              </mc:Choice>
              <mc:Fallback>
                <p:oleObj name="MathType 6.0 Equation" r:id="rId3" imgW="15748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76613"/>
                        <a:ext cx="4648200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50292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257800" y="4572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851525" y="3541713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cs typeface="Arial" panose="020B0604020202020204" pitchFamily="34" charset="0"/>
              </a:rPr>
              <a:t>2 refers to the </a:t>
            </a:r>
            <a:r>
              <a:rPr lang="en-US" altLang="en-US" b="1">
                <a:solidFill>
                  <a:schemeClr val="tx2"/>
                </a:solidFill>
                <a:cs typeface="Arial" panose="020B0604020202020204" pitchFamily="34" charset="0"/>
              </a:rPr>
              <a:t>row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0" y="4738688"/>
            <a:ext cx="247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cs typeface="Arial" panose="020B0604020202020204" pitchFamily="34" charset="0"/>
              </a:rPr>
              <a:t>n refers to the </a:t>
            </a:r>
            <a:r>
              <a:rPr lang="en-US" altLang="en-US" b="1">
                <a:solidFill>
                  <a:schemeClr val="tx2"/>
                </a:solidFill>
                <a:cs typeface="Arial" panose="020B0604020202020204" pitchFamily="34" charset="0"/>
              </a:rPr>
              <a:t>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077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7800"/>
            <a:ext cx="8435975" cy="1143000"/>
          </a:xfrm>
        </p:spPr>
        <p:txBody>
          <a:bodyPr/>
          <a:lstStyle/>
          <a:p>
            <a:pPr eaLnBrk="1" hangingPunct="1"/>
            <a:r>
              <a:rPr lang="en-US" altLang="en-US" sz="5400" b="1" smtClean="0">
                <a:solidFill>
                  <a:srgbClr val="0000FF"/>
                </a:solidFill>
              </a:rPr>
              <a:t>2.5.</a:t>
            </a:r>
            <a:r>
              <a:rPr lang="en-US" altLang="en-US" sz="4000" smtClean="0"/>
              <a:t>  </a:t>
            </a:r>
            <a:r>
              <a:rPr lang="en-US" altLang="en-US" sz="5400" b="1" smtClean="0">
                <a:solidFill>
                  <a:srgbClr val="FF3300"/>
                </a:solidFill>
                <a:latin typeface="Calibri" panose="020F0502020204030204" pitchFamily="34" charset="0"/>
              </a:rPr>
              <a:t>Matrix Transformations</a:t>
            </a:r>
            <a:r>
              <a:rPr lang="en-US" altLang="en-US" sz="4000" smtClean="0"/>
              <a:t> </a:t>
            </a:r>
            <a:br>
              <a:rPr lang="en-US" altLang="en-US" sz="4000" smtClean="0"/>
            </a:br>
            <a:r>
              <a:rPr lang="en-US" altLang="en-US" sz="4000" smtClean="0"/>
              <a:t>   </a:t>
            </a:r>
            <a:r>
              <a:rPr lang="en-US" altLang="en-US" sz="4000" smtClean="0">
                <a:solidFill>
                  <a:srgbClr val="0000FF"/>
                </a:solidFill>
              </a:rPr>
              <a:t>(phép biến đổi ma trận)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Definitions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99125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(a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,a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,…,a</a:t>
            </a:r>
            <a:r>
              <a:rPr lang="en-US" altLang="en-US" baseline="-25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): ordered n-tuple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R</a:t>
            </a:r>
            <a:r>
              <a:rPr lang="en-US" altLang="en-US" baseline="30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: the set of all ordered         n-tuples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Every (a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,a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,…,a</a:t>
            </a:r>
            <a:r>
              <a:rPr lang="en-US" altLang="en-US" baseline="-25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) in R</a:t>
            </a:r>
            <a:r>
              <a:rPr lang="en-US" altLang="en-US" baseline="30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 is called a vector or n-vector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mtClean="0">
              <a:latin typeface="Calibri" panose="020F0502020204030204" pitchFamily="34" charset="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mtClean="0">
              <a:latin typeface="Calibri" panose="020F0502020204030204" pitchFamily="34" charset="0"/>
            </a:endParaRP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529388" y="1628775"/>
          <a:ext cx="1211262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3" imgW="330057" imgH="939392" progId="Equation.3">
                  <p:embed/>
                </p:oleObj>
              </mc:Choice>
              <mc:Fallback>
                <p:oleObj name="Equation" r:id="rId3" imgW="330057" imgH="9393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1628775"/>
                        <a:ext cx="1211262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Transformations</a:t>
            </a:r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2617788" y="2346325"/>
            <a:ext cx="18002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727200" y="2030413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X</a:t>
            </a:r>
            <a:endParaRPr lang="vi-VN" altLang="en-US" sz="2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778375" y="20843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T(X)</a:t>
            </a:r>
            <a:endParaRPr lang="vi-VN" altLang="en-US" sz="28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255963" y="1914525"/>
            <a:ext cx="360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66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endParaRPr lang="vi-VN" altLang="en-US" sz="2800" b="1">
              <a:solidFill>
                <a:srgbClr val="FF66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728788" y="1508125"/>
            <a:ext cx="51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altLang="en-US" sz="2800" b="1" baseline="3000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endParaRPr lang="vi-VN" altLang="en-US" sz="2800" b="1" baseline="30000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849813" y="1579563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altLang="en-US" sz="2800" b="1" baseline="3000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endParaRPr lang="vi-VN" altLang="en-US" sz="2800" b="1" baseline="3000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80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076575"/>
            <a:ext cx="2286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900113" y="5227638"/>
            <a:ext cx="73231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Two transformations T and S are called 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equal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iff</a:t>
            </a:r>
            <a:r>
              <a:rPr lang="vi-VN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vi-VN" altLang="en-US" sz="2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vi-VN" altLang="en-US" sz="28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T(X)=S(X) </a:t>
            </a:r>
            <a:r>
              <a:rPr lang="vi-VN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for all X in R</a:t>
            </a:r>
            <a:r>
              <a:rPr lang="vi-VN" altLang="en-US" sz="2800" b="1" baseline="3000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06" grpId="0"/>
      <p:bldP spid="128007" grpId="0"/>
      <p:bldP spid="128008" grpId="0"/>
      <p:bldP spid="1280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Transformations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125"/>
            <a:ext cx="91440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627313" y="4005263"/>
            <a:ext cx="3024187" cy="2592387"/>
            <a:chOff x="1655" y="2523"/>
            <a:chExt cx="1905" cy="1633"/>
          </a:xfrm>
        </p:grpSpPr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1655" y="3566"/>
              <a:ext cx="190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V="1">
              <a:off x="2290" y="2523"/>
              <a:ext cx="0" cy="140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 flipV="1">
              <a:off x="2290" y="3067"/>
              <a:ext cx="771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2290" y="3566"/>
              <a:ext cx="771" cy="5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3061" y="3113"/>
              <a:ext cx="0" cy="95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3082" y="2750"/>
            <a:ext cx="23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2" name="Equation" r:id="rId4" imgW="266584" imgH="457002" progId="Equation.3">
                    <p:embed/>
                  </p:oleObj>
                </mc:Choice>
                <mc:Fallback>
                  <p:oleObj name="Equation" r:id="rId4" imgW="266584" imgH="45700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2750"/>
                          <a:ext cx="23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3130" y="3777"/>
            <a:ext cx="31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3" name="Equation" r:id="rId6" imgW="381000" imgH="457200" progId="Equation.3">
                    <p:embed/>
                  </p:oleObj>
                </mc:Choice>
                <mc:Fallback>
                  <p:oleObj name="Equation" r:id="rId6" imgW="3810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3777"/>
                          <a:ext cx="31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Formula of the Transformation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T[x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   x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   x</a:t>
            </a:r>
            <a:r>
              <a:rPr lang="en-US" altLang="en-US" baseline="-25000" smtClean="0">
                <a:latin typeface="Calibri" panose="020F0502020204030204" pitchFamily="34" charset="0"/>
              </a:rPr>
              <a:t>3</a:t>
            </a:r>
            <a:r>
              <a:rPr lang="en-US" altLang="en-US" smtClean="0">
                <a:latin typeface="Calibri" panose="020F0502020204030204" pitchFamily="34" charset="0"/>
              </a:rPr>
              <a:t>]</a:t>
            </a:r>
            <a:r>
              <a:rPr lang="en-US" altLang="en-US" baseline="30000" smtClean="0">
                <a:latin typeface="Calibri" panose="020F0502020204030204" pitchFamily="34" charset="0"/>
              </a:rPr>
              <a:t>T</a:t>
            </a:r>
            <a:r>
              <a:rPr lang="en-US" altLang="en-US" smtClean="0">
                <a:latin typeface="Calibri" panose="020F0502020204030204" pitchFamily="34" charset="0"/>
              </a:rPr>
              <a:t>=[x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   x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-x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    x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-x</a:t>
            </a:r>
            <a:r>
              <a:rPr lang="en-US" altLang="en-US" baseline="-25000" smtClean="0">
                <a:latin typeface="Calibri" panose="020F0502020204030204" pitchFamily="34" charset="0"/>
              </a:rPr>
              <a:t>3</a:t>
            </a:r>
            <a:r>
              <a:rPr lang="en-US" altLang="en-US" smtClean="0">
                <a:latin typeface="Calibri" panose="020F0502020204030204" pitchFamily="34" charset="0"/>
              </a:rPr>
              <a:t>   x</a:t>
            </a:r>
            <a:r>
              <a:rPr lang="en-US" altLang="en-US" baseline="-25000" smtClean="0">
                <a:latin typeface="Calibri" panose="020F0502020204030204" pitchFamily="34" charset="0"/>
              </a:rPr>
              <a:t>3</a:t>
            </a:r>
            <a:r>
              <a:rPr lang="en-US" altLang="en-US" smtClean="0">
                <a:latin typeface="Calibri" panose="020F0502020204030204" pitchFamily="34" charset="0"/>
              </a:rPr>
              <a:t>-x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]</a:t>
            </a:r>
            <a:r>
              <a:rPr lang="en-US" altLang="en-US" baseline="30000" smtClean="0">
                <a:latin typeface="Calibri" panose="020F0502020204030204" pitchFamily="34" charset="0"/>
              </a:rPr>
              <a:t>T  </a:t>
            </a:r>
            <a:r>
              <a:rPr lang="en-US" altLang="en-US" smtClean="0">
                <a:latin typeface="Calibri" panose="020F0502020204030204" pitchFamily="34" charset="0"/>
              </a:rPr>
              <a:t> defines a transformation T:R</a:t>
            </a:r>
            <a:r>
              <a:rPr lang="en-US" altLang="en-US" baseline="30000" smtClean="0">
                <a:latin typeface="Calibri" panose="020F0502020204030204" pitchFamily="34" charset="0"/>
              </a:rPr>
              <a:t>3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4</a:t>
            </a:r>
            <a:endParaRPr lang="en-US" altLang="en-US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Suppose A is an </a:t>
            </a:r>
            <a:r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t>m</a:t>
            </a:r>
            <a:r>
              <a:rPr lang="en-US" altLang="en-US" smtClean="0">
                <a:latin typeface="Calibri" panose="020F0502020204030204" pitchFamily="34" charset="0"/>
              </a:rPr>
              <a:t>x</a:t>
            </a:r>
            <a:r>
              <a:rPr lang="en-US" altLang="en-US" smtClean="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 matrix, then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T[x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  x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  …  x</a:t>
            </a:r>
            <a:r>
              <a:rPr lang="en-US" altLang="en-US" baseline="-25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]</a:t>
            </a:r>
            <a:r>
              <a:rPr lang="en-US" altLang="en-US" baseline="30000" smtClean="0">
                <a:latin typeface="Calibri" panose="020F0502020204030204" pitchFamily="34" charset="0"/>
              </a:rPr>
              <a:t>T</a:t>
            </a:r>
            <a:r>
              <a:rPr lang="en-US" altLang="en-US" smtClean="0">
                <a:latin typeface="Calibri" panose="020F0502020204030204" pitchFamily="34" charset="0"/>
              </a:rPr>
              <a:t>=A[x</a:t>
            </a:r>
            <a:r>
              <a:rPr lang="en-US" altLang="en-US" baseline="-25000" smtClean="0">
                <a:latin typeface="Calibri" panose="020F0502020204030204" pitchFamily="34" charset="0"/>
              </a:rPr>
              <a:t>1</a:t>
            </a:r>
            <a:r>
              <a:rPr lang="en-US" altLang="en-US" smtClean="0">
                <a:latin typeface="Calibri" panose="020F0502020204030204" pitchFamily="34" charset="0"/>
              </a:rPr>
              <a:t>  x</a:t>
            </a:r>
            <a:r>
              <a:rPr lang="en-US" altLang="en-US" baseline="-25000" smtClean="0">
                <a:latin typeface="Calibri" panose="020F0502020204030204" pitchFamily="34" charset="0"/>
              </a:rPr>
              <a:t>2</a:t>
            </a:r>
            <a:r>
              <a:rPr lang="en-US" altLang="en-US" smtClean="0">
                <a:latin typeface="Calibri" panose="020F0502020204030204" pitchFamily="34" charset="0"/>
              </a:rPr>
              <a:t>  …  x</a:t>
            </a:r>
            <a:r>
              <a:rPr lang="en-US" altLang="en-US" baseline="-25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</a:rPr>
              <a:t>]   ( </a:t>
            </a:r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T(X)=AX</a:t>
            </a:r>
            <a:r>
              <a:rPr lang="en-US" altLang="en-US" smtClean="0">
                <a:latin typeface="Calibri" panose="020F0502020204030204" pitchFamily="34" charset="0"/>
              </a:rPr>
              <a:t> ) is a transformation </a:t>
            </a:r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T: R</a:t>
            </a:r>
            <a:r>
              <a:rPr lang="en-US" altLang="en-US" b="1" baseline="30000" smtClean="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="1" baseline="30000" smtClean="0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en-US" baseline="3000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called the </a:t>
            </a:r>
            <a:r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matrix transformation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induced by A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A is zero matrix: the zero transformation T=0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A is identity matrix I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: the identity transformation T=</a:t>
            </a:r>
            <a:endParaRPr lang="en-US" altLang="en-US" baseline="3000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baseline="30000" smtClean="0">
              <a:latin typeface="Calibri" panose="020F0502020204030204" pitchFamily="34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924300" y="5500688"/>
          <a:ext cx="5794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Microsoft Equation 3.0" r:id="rId3" imgW="215713" imgH="241091" progId="Equation.DSMT4">
                  <p:embed/>
                </p:oleObj>
              </mc:Choice>
              <mc:Fallback>
                <p:oleObj name="Microsoft Equation 3.0" r:id="rId3" imgW="215713" imgH="2410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00688"/>
                        <a:ext cx="5794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  <a:latin typeface="Calibri" panose="020F0502020204030204" pitchFamily="34" charset="0"/>
              </a:rPr>
              <a:t>Transformation induced by a matrix A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311275" y="2025650"/>
            <a:ext cx="395288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X</a:t>
            </a:r>
            <a:endParaRPr lang="vi-VN" altLang="en-US" sz="3200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1908175" y="2379663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958975" y="1808163"/>
            <a:ext cx="288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Matrix Multiplication (T)  </a:t>
            </a:r>
            <a:endParaRPr lang="vi-VN" altLang="en-US" sz="20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803775" y="1990725"/>
            <a:ext cx="1776413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cs typeface="Arial" panose="020B0604020202020204" pitchFamily="34" charset="0"/>
              </a:rPr>
              <a:t>T(X)=AX</a:t>
            </a:r>
            <a:endParaRPr lang="vi-VN" altLang="en-US" sz="32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356100" y="3463925"/>
            <a:ext cx="3884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Matrix transformation induced by A</a:t>
            </a:r>
            <a:endParaRPr lang="vi-VN" altLang="en-U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flipH="1" flipV="1">
            <a:off x="5003800" y="2451100"/>
            <a:ext cx="576263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179388" y="4076700"/>
          <a:ext cx="3449637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MathType 6.0 Equation" r:id="rId3" imgW="1054100" imgH="457200" progId="Equation.DSMT4">
                  <p:embed/>
                </p:oleObj>
              </mc:Choice>
              <mc:Fallback>
                <p:oleObj name="MathType 6.0 Equation" r:id="rId3" imgW="1054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76700"/>
                        <a:ext cx="3449637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4932363" y="4076700"/>
          <a:ext cx="3887787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Unknown" r:id="rId5" imgW="1282700" imgH="520700" progId="Equation.DSMT4">
                  <p:embed/>
                </p:oleObj>
              </mc:Choice>
              <mc:Fallback>
                <p:oleObj name="Unknown" r:id="rId5" imgW="1282700" imgH="520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76700"/>
                        <a:ext cx="3887787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735013" y="5829300"/>
            <a:ext cx="190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T(X)=0X=0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5919788" y="5811838"/>
            <a:ext cx="182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T(X)=IX=X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 animBg="1"/>
      <p:bldP spid="131084" grpId="0"/>
      <p:bldP spid="13108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413000" y="1412875"/>
          <a:ext cx="338296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Microsoft Equation 3.0" r:id="rId3" imgW="1117115" imgH="495085" progId="Equation.DSMT4">
                  <p:embed/>
                </p:oleObj>
              </mc:Choice>
              <mc:Fallback>
                <p:oleObj name="Microsoft Equation 3.0" r:id="rId3" imgW="1117115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412875"/>
                        <a:ext cx="3382963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79388" y="2924175"/>
          <a:ext cx="163671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5" imgW="596900" imgH="711200" progId="Equation.3">
                  <p:embed/>
                </p:oleObj>
              </mc:Choice>
              <mc:Fallback>
                <p:oleObj name="Equation" r:id="rId5" imgW="596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24175"/>
                        <a:ext cx="163671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1906588" y="3932238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063750" y="356552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T(X)=AX</a:t>
            </a:r>
            <a:endParaRPr lang="vi-VN" altLang="en-US" b="1">
              <a:cs typeface="Arial" panose="020B0604020202020204" pitchFamily="34" charset="0"/>
            </a:endParaRPr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3362325" y="3068638"/>
          <a:ext cx="5659438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MathType 6.0 Equation" r:id="rId7" imgW="2540000" imgH="749300" progId="Equation.DSMT4">
                  <p:embed/>
                </p:oleObj>
              </mc:Choice>
              <mc:Fallback>
                <p:oleObj name="MathType 6.0 Equation" r:id="rId7" imgW="2540000" imgH="749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068638"/>
                        <a:ext cx="5659438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Translation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384300" y="3878263"/>
            <a:ext cx="407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X</a:t>
            </a:r>
            <a:endParaRPr lang="vi-VN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835150" y="4230688"/>
            <a:ext cx="12969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255963" y="3884613"/>
            <a:ext cx="822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X+Y</a:t>
            </a:r>
            <a:endParaRPr lang="vi-VN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V="1">
            <a:off x="3708400" y="43751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2987675" y="5240338"/>
            <a:ext cx="1466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t>A fixed vector</a:t>
            </a:r>
            <a:endParaRPr lang="vi-V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257425" y="3762375"/>
            <a:ext cx="38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endParaRPr lang="vi-VN" altLang="en-US" sz="32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468313" y="6162675"/>
            <a:ext cx="8089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matrix does not exist if Y is not zero vector</a:t>
            </a:r>
            <a:endParaRPr lang="vi-VN" altLang="en-US" sz="32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82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3359150"/>
            <a:ext cx="27305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2" name="Oval 12"/>
          <p:cNvSpPr>
            <a:spLocks noChangeArrowheads="1"/>
          </p:cNvSpPr>
          <p:nvPr/>
        </p:nvSpPr>
        <p:spPr bwMode="auto">
          <a:xfrm>
            <a:off x="7658100" y="3844925"/>
            <a:ext cx="227013" cy="704850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7308850" y="3222625"/>
            <a:ext cx="431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6446838" y="2798763"/>
            <a:ext cx="1466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t>A fixed vector</a:t>
            </a:r>
            <a:endParaRPr lang="vi-V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742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  <a:latin typeface="Calibri" panose="020F0502020204030204" pitchFamily="34" charset="0"/>
              </a:rPr>
              <a:t>There are transformation that are </a:t>
            </a:r>
            <a:r>
              <a:rPr lang="en-US" altLang="en-US" b="1" u="sng" smtClean="0">
                <a:solidFill>
                  <a:srgbClr val="0000FF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mtClean="0">
                <a:solidFill>
                  <a:srgbClr val="0000FF"/>
                </a:solidFill>
                <a:latin typeface="Calibri" panose="020F0502020204030204" pitchFamily="34" charset="0"/>
              </a:rPr>
              <a:t> matrix transformations</a:t>
            </a:r>
          </a:p>
          <a:p>
            <a:pPr eaLnBrk="1" hangingPunct="1"/>
            <a:r>
              <a:rPr lang="en-US" altLang="en-US" smtClean="0">
                <a:solidFill>
                  <a:srgbClr val="0000FF"/>
                </a:solidFill>
                <a:latin typeface="Calibri" panose="020F0502020204030204" pitchFamily="34" charset="0"/>
              </a:rPr>
              <a:t>For example, the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</a:rPr>
              <a:t>translation ( phép tịnh tiến)</a:t>
            </a:r>
            <a:r>
              <a:rPr lang="en-US" altLang="en-US" smtClean="0">
                <a:solidFill>
                  <a:srgbClr val="0000FF"/>
                </a:solidFill>
                <a:latin typeface="Calibri" panose="020F0502020204030204" pitchFamily="34" charset="0"/>
              </a:rPr>
              <a:t> is not a matrix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9" grpId="0"/>
      <p:bldP spid="138252" grpId="0" animBg="1"/>
      <p:bldP spid="13825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Linear Transformation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   T: R</a:t>
            </a:r>
            <a:r>
              <a:rPr lang="en-US" altLang="en-US" baseline="30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is called a </a:t>
            </a:r>
            <a:r>
              <a:rPr lang="en-US" altLang="en-US" b="1" smtClean="0">
                <a:latin typeface="Calibri" panose="020F0502020204030204" pitchFamily="34" charset="0"/>
                <a:sym typeface="Wingdings" panose="05000000000000000000" pitchFamily="2" charset="2"/>
              </a:rPr>
              <a:t>linear transformation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( </a:t>
            </a:r>
            <a:r>
              <a:rPr lang="en-US" altLang="en-US" smtClean="0">
                <a:sym typeface="Wingdings" panose="05000000000000000000" pitchFamily="2" charset="2"/>
              </a:rPr>
              <a:t>phép biến đổi tuyến tính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) if it satisfies: </a:t>
            </a:r>
            <a:endParaRPr lang="en-US" altLang="en-US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FF3300"/>
                </a:solidFill>
                <a:latin typeface="Calibri" panose="020F0502020204030204" pitchFamily="34" charset="0"/>
              </a:rPr>
              <a:t>1.T(X+Y)=T(X)+T(Y)</a:t>
            </a:r>
            <a:r>
              <a:rPr lang="en-US" altLang="en-US" smtClean="0">
                <a:latin typeface="Calibri" panose="020F0502020204030204" pitchFamily="34" charset="0"/>
              </a:rPr>
              <a:t> for all vectors X and Y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solidFill>
                  <a:srgbClr val="0000FF"/>
                </a:solidFill>
                <a:latin typeface="Calibri" panose="020F0502020204030204" pitchFamily="34" charset="0"/>
              </a:rPr>
              <a:t>2.T(aX)=aT(X)</a:t>
            </a:r>
            <a:r>
              <a:rPr lang="en-US" altLang="en-US" smtClean="0">
                <a:latin typeface="Calibri" panose="020F0502020204030204" pitchFamily="34" charset="0"/>
              </a:rPr>
              <a:t> for all vector X and all scalar a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   If T is a linear transformation then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              T(0)=0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              T(-X)=-T(X)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2"/>
                </a:solidFill>
              </a:rPr>
              <a:t>Definitions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An </a:t>
            </a:r>
            <a:r>
              <a:rPr lang="en-US" altLang="en-US" b="1" smtClean="0"/>
              <a:t>mxm</a:t>
            </a:r>
            <a:r>
              <a:rPr lang="en-US" altLang="en-US" smtClean="0"/>
              <a:t> matrix is called a </a:t>
            </a:r>
            <a:r>
              <a:rPr lang="en-US" altLang="en-US" b="1" smtClean="0">
                <a:solidFill>
                  <a:srgbClr val="0000FF"/>
                </a:solidFill>
              </a:rPr>
              <a:t>square matrix (ma trận vuông)</a:t>
            </a:r>
            <a:r>
              <a:rPr lang="en-US" altLang="en-US" smtClean="0"/>
              <a:t> of size m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FF"/>
                </a:solidFill>
              </a:rPr>
              <a:t>zero matrix (ma trận không)</a:t>
            </a:r>
            <a:r>
              <a:rPr lang="en-US" altLang="en-US" smtClean="0"/>
              <a:t> of size mxn ( denoted by (0</a:t>
            </a:r>
            <a:r>
              <a:rPr lang="en-US" altLang="en-US" baseline="-25000" smtClean="0"/>
              <a:t>mxn</a:t>
            </a:r>
            <a:r>
              <a:rPr lang="en-US" altLang="en-US" smtClean="0"/>
              <a:t>)is the matrix that its all entries are 0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If A=[a</a:t>
            </a:r>
            <a:r>
              <a:rPr lang="en-US" altLang="en-US" baseline="-25000" smtClean="0"/>
              <a:t>ij</a:t>
            </a:r>
            <a:r>
              <a:rPr lang="en-US" altLang="en-US" smtClean="0"/>
              <a:t>] is an mxn matrix then </a:t>
            </a:r>
            <a:r>
              <a:rPr lang="en-US" altLang="en-US" b="1" smtClean="0">
                <a:solidFill>
                  <a:srgbClr val="0000FF"/>
                </a:solidFill>
              </a:rPr>
              <a:t>-A</a:t>
            </a:r>
            <a:r>
              <a:rPr lang="en-US" altLang="en-US" smtClean="0"/>
              <a:t> refers to the </a:t>
            </a:r>
            <a:r>
              <a:rPr lang="en-US" altLang="en-US" b="1" smtClean="0">
                <a:solidFill>
                  <a:srgbClr val="0000FF"/>
                </a:solidFill>
              </a:rPr>
              <a:t>negative matrix (ma trận đối)</a:t>
            </a:r>
            <a:r>
              <a:rPr lang="en-US" altLang="en-US" smtClean="0"/>
              <a:t> of A and defined by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r>
              <a:rPr lang="en-US" altLang="en-US" b="1" smtClean="0">
                <a:solidFill>
                  <a:srgbClr val="0000FF"/>
                </a:solidFill>
              </a:rPr>
              <a:t>-A=[-a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ij</a:t>
            </a:r>
            <a:r>
              <a:rPr lang="en-US" altLang="en-US" b="1" smtClean="0">
                <a:solidFill>
                  <a:srgbClr val="0000FF"/>
                </a:solidFill>
              </a:rPr>
              <a:t>]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663300"/>
                </a:solidFill>
                <a:latin typeface="Calibri" panose="020F0502020204030204" pitchFamily="34" charset="0"/>
              </a:rPr>
              <a:t>Linear Combination </a:t>
            </a:r>
            <a:br>
              <a:rPr lang="en-US" altLang="en-US" sz="4000" b="1" smtClean="0">
                <a:solidFill>
                  <a:srgbClr val="663300"/>
                </a:solidFill>
                <a:latin typeface="Calibri" panose="020F0502020204030204" pitchFamily="34" charset="0"/>
              </a:rPr>
            </a:br>
            <a:r>
              <a:rPr lang="en-US" altLang="en-US" sz="4000" b="1" smtClean="0">
                <a:solidFill>
                  <a:srgbClr val="663300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3200" b="1" smtClean="0">
                <a:solidFill>
                  <a:srgbClr val="663300"/>
                </a:solidFill>
              </a:rPr>
              <a:t>tổ hợp tuyến tính</a:t>
            </a:r>
            <a:r>
              <a:rPr lang="en-US" altLang="en-US" sz="4000" b="1" smtClean="0">
                <a:solidFill>
                  <a:srgbClr val="663300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</a:rPr>
              <a:t> </a:t>
            </a:r>
            <a:r>
              <a:rPr lang="en-US" altLang="en-US" b="1" smtClean="0">
                <a:solidFill>
                  <a:schemeClr val="accent2"/>
                </a:solidFill>
              </a:rPr>
              <a:t>Y=a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1</a:t>
            </a:r>
            <a:r>
              <a:rPr lang="en-US" altLang="en-US" b="1" smtClean="0">
                <a:solidFill>
                  <a:schemeClr val="accent2"/>
                </a:solidFill>
              </a:rPr>
              <a:t>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1</a:t>
            </a:r>
            <a:r>
              <a:rPr lang="en-US" altLang="en-US" b="1" smtClean="0">
                <a:solidFill>
                  <a:schemeClr val="accent2"/>
                </a:solidFill>
              </a:rPr>
              <a:t>+a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2</a:t>
            </a:r>
            <a:r>
              <a:rPr lang="en-US" altLang="en-US" b="1" smtClean="0">
                <a:solidFill>
                  <a:schemeClr val="accent2"/>
                </a:solidFill>
              </a:rPr>
              <a:t>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2</a:t>
            </a:r>
            <a:r>
              <a:rPr lang="en-US" altLang="en-US" b="1" smtClean="0">
                <a:solidFill>
                  <a:schemeClr val="accent2"/>
                </a:solidFill>
              </a:rPr>
              <a:t>+…+a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n</a:t>
            </a:r>
            <a:r>
              <a:rPr lang="en-US" altLang="en-US" b="1" smtClean="0">
                <a:solidFill>
                  <a:schemeClr val="accent2"/>
                </a:solidFill>
              </a:rPr>
              <a:t>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n</a:t>
            </a:r>
            <a:r>
              <a:rPr lang="en-US" altLang="en-US" b="1" smtClean="0">
                <a:solidFill>
                  <a:schemeClr val="accent2"/>
                </a:solidFill>
              </a:rPr>
              <a:t> is called a </a:t>
            </a:r>
            <a:r>
              <a:rPr lang="en-US" altLang="en-US" b="1" smtClean="0">
                <a:solidFill>
                  <a:srgbClr val="FF0000"/>
                </a:solidFill>
              </a:rPr>
              <a:t>linear combination</a:t>
            </a:r>
            <a:r>
              <a:rPr lang="en-US" altLang="en-US" b="1" smtClean="0">
                <a:solidFill>
                  <a:schemeClr val="accent2"/>
                </a:solidFill>
              </a:rPr>
              <a:t> of vectors 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1</a:t>
            </a:r>
            <a:r>
              <a:rPr lang="en-US" altLang="en-US" b="1" smtClean="0">
                <a:solidFill>
                  <a:schemeClr val="accent2"/>
                </a:solidFill>
              </a:rPr>
              <a:t>,X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2</a:t>
            </a:r>
            <a:r>
              <a:rPr lang="en-US" altLang="en-US" b="1" smtClean="0">
                <a:solidFill>
                  <a:schemeClr val="accent2"/>
                </a:solidFill>
              </a:rPr>
              <a:t>,…,X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n</a:t>
            </a:r>
            <a:endParaRPr lang="en-US" altLang="en-US" b="1" smtClean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b="1" smtClean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FF0000"/>
                </a:solidFill>
              </a:rPr>
              <a:t>Theorem 1.</a:t>
            </a:r>
            <a:r>
              <a:rPr lang="en-US" altLang="en-US" b="1" smtClean="0">
                <a:solidFill>
                  <a:schemeClr val="accent2"/>
                </a:solidFill>
              </a:rPr>
              <a:t>  If T: R</a:t>
            </a:r>
            <a:r>
              <a:rPr lang="en-US" altLang="en-US" b="1" baseline="30000" smtClean="0">
                <a:solidFill>
                  <a:schemeClr val="accent2"/>
                </a:solidFill>
              </a:rPr>
              <a:t>n</a:t>
            </a:r>
            <a:r>
              <a:rPr lang="en-US" altLang="en-US" b="1" smtClean="0">
                <a:solidFill>
                  <a:schemeClr val="accent2"/>
                </a:solidFill>
                <a:sym typeface="Wingdings" panose="05000000000000000000" pitchFamily="2" charset="2"/>
              </a:rPr>
              <a:t>R</a:t>
            </a:r>
            <a:r>
              <a:rPr lang="en-US" altLang="en-US" b="1" baseline="30000" smtClean="0">
                <a:solidFill>
                  <a:schemeClr val="accent2"/>
                </a:solidFill>
                <a:sym typeface="Wingdings" panose="05000000000000000000" pitchFamily="2" charset="2"/>
              </a:rPr>
              <a:t>m</a:t>
            </a:r>
            <a:r>
              <a:rPr lang="en-US" altLang="en-US" b="1" smtClean="0">
                <a:solidFill>
                  <a:schemeClr val="accent2"/>
                </a:solidFill>
                <a:sym typeface="Wingdings" panose="05000000000000000000" pitchFamily="2" charset="2"/>
              </a:rPr>
              <a:t> is </a:t>
            </a:r>
            <a:r>
              <a:rPr lang="en-US" altLang="en-US" b="1" u="sng" smtClean="0">
                <a:solidFill>
                  <a:schemeClr val="accent2"/>
                </a:solidFill>
                <a:sym typeface="Wingdings" panose="05000000000000000000" pitchFamily="2" charset="2"/>
              </a:rPr>
              <a:t>linear transformation</a:t>
            </a:r>
            <a:r>
              <a:rPr lang="en-US" altLang="en-US" b="1" smtClean="0">
                <a:solidFill>
                  <a:schemeClr val="accent2"/>
                </a:solidFill>
                <a:sym typeface="Wingdings" panose="05000000000000000000" pitchFamily="2" charset="2"/>
              </a:rPr>
              <a:t>, then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          </a:t>
            </a:r>
            <a:r>
              <a:rPr lang="en-US" altLang="en-US" b="1" smtClean="0">
                <a:solidFill>
                  <a:srgbClr val="0000FF"/>
                </a:solidFill>
              </a:rPr>
              <a:t>T(a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1</a:t>
            </a:r>
            <a:r>
              <a:rPr lang="en-US" altLang="en-US" b="1" smtClean="0">
                <a:solidFill>
                  <a:srgbClr val="0000FF"/>
                </a:solidFill>
              </a:rPr>
              <a:t>X</a:t>
            </a:r>
            <a:r>
              <a:rPr lang="en-US" altLang="en-US" b="1" baseline="-25000" smtClean="0">
                <a:solidFill>
                  <a:srgbClr val="0000FF"/>
                </a:solidFill>
              </a:rPr>
              <a:t>1</a:t>
            </a:r>
            <a:r>
              <a:rPr lang="en-US" altLang="en-US" b="1" smtClean="0">
                <a:solidFill>
                  <a:srgbClr val="0000FF"/>
                </a:solidFill>
              </a:rPr>
              <a:t>+a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2</a:t>
            </a:r>
            <a:r>
              <a:rPr lang="en-US" altLang="en-US" b="1" smtClean="0">
                <a:solidFill>
                  <a:srgbClr val="0000FF"/>
                </a:solidFill>
              </a:rPr>
              <a:t>X</a:t>
            </a:r>
            <a:r>
              <a:rPr lang="en-US" altLang="en-US" b="1" baseline="-25000" smtClean="0">
                <a:solidFill>
                  <a:srgbClr val="0000FF"/>
                </a:solidFill>
              </a:rPr>
              <a:t>2</a:t>
            </a:r>
            <a:r>
              <a:rPr lang="en-US" altLang="en-US" b="1" smtClean="0">
                <a:solidFill>
                  <a:srgbClr val="0000FF"/>
                </a:solidFill>
              </a:rPr>
              <a:t>+…+a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n</a:t>
            </a:r>
            <a:r>
              <a:rPr lang="en-US" altLang="en-US" b="1" smtClean="0">
                <a:solidFill>
                  <a:srgbClr val="0000FF"/>
                </a:solidFill>
              </a:rPr>
              <a:t>X</a:t>
            </a:r>
            <a:r>
              <a:rPr lang="en-US" altLang="en-US" b="1" baseline="-25000" smtClean="0">
                <a:solidFill>
                  <a:srgbClr val="0000FF"/>
                </a:solidFill>
              </a:rPr>
              <a:t>n</a:t>
            </a:r>
            <a:r>
              <a:rPr lang="en-US" altLang="en-US" b="1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00FF"/>
                </a:solidFill>
              </a:rPr>
              <a:t>     = 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1 </a:t>
            </a:r>
            <a:r>
              <a:rPr lang="en-US" altLang="en-US" b="1" smtClean="0">
                <a:solidFill>
                  <a:srgbClr val="0000FF"/>
                </a:solidFill>
              </a:rPr>
              <a:t>T(X</a:t>
            </a:r>
            <a:r>
              <a:rPr lang="en-US" altLang="en-US" b="1" baseline="-25000" smtClean="0">
                <a:solidFill>
                  <a:srgbClr val="0000FF"/>
                </a:solidFill>
              </a:rPr>
              <a:t>1</a:t>
            </a:r>
            <a:r>
              <a:rPr lang="en-US" altLang="en-US" b="1" smtClean="0">
                <a:solidFill>
                  <a:srgbClr val="0000FF"/>
                </a:solidFill>
              </a:rPr>
              <a:t>)+a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2</a:t>
            </a:r>
            <a:r>
              <a:rPr lang="en-US" altLang="en-US" b="1" smtClean="0">
                <a:solidFill>
                  <a:srgbClr val="0000FF"/>
                </a:solidFill>
              </a:rPr>
              <a:t>T(X</a:t>
            </a:r>
            <a:r>
              <a:rPr lang="en-US" altLang="en-US" b="1" baseline="-25000" smtClean="0">
                <a:solidFill>
                  <a:srgbClr val="0000FF"/>
                </a:solidFill>
              </a:rPr>
              <a:t>2</a:t>
            </a:r>
            <a:r>
              <a:rPr lang="en-US" altLang="en-US" b="1" smtClean="0">
                <a:solidFill>
                  <a:srgbClr val="0000FF"/>
                </a:solidFill>
              </a:rPr>
              <a:t>)+…+a</a:t>
            </a:r>
            <a:r>
              <a:rPr lang="en-US" altLang="en-US" b="1" baseline="-25000" smtClean="0">
                <a:solidFill>
                  <a:srgbClr val="0000FF"/>
                </a:solidFill>
              </a:rPr>
              <a:t>n</a:t>
            </a:r>
            <a:r>
              <a:rPr lang="en-US" altLang="en-US" b="1" smtClean="0">
                <a:solidFill>
                  <a:srgbClr val="0000FF"/>
                </a:solidFill>
              </a:rPr>
              <a:t>T(X</a:t>
            </a:r>
            <a:r>
              <a:rPr lang="en-US" altLang="en-US" b="1" baseline="-25000" smtClean="0">
                <a:solidFill>
                  <a:srgbClr val="0000FF"/>
                </a:solidFill>
              </a:rPr>
              <a:t>n</a:t>
            </a:r>
            <a:r>
              <a:rPr lang="en-US" altLang="en-US" b="1" smtClean="0">
                <a:solidFill>
                  <a:srgbClr val="0000FF"/>
                </a:solidFill>
              </a:rPr>
              <a:t>)</a:t>
            </a:r>
            <a:r>
              <a:rPr lang="en-US" altLang="en-US" b="1" smtClean="0">
                <a:solidFill>
                  <a:schemeClr val="accent2"/>
                </a:solidFill>
              </a:rPr>
              <a:t>                  for all vectors X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i</a:t>
            </a:r>
            <a:r>
              <a:rPr lang="en-US" altLang="en-US" b="1" smtClean="0">
                <a:solidFill>
                  <a:schemeClr val="accent2"/>
                </a:solidFill>
              </a:rPr>
              <a:t>, and all scalar a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2270125" y="4227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6803" name="Text Box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Linear transformation</a:t>
            </a:r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914400" y="2093913"/>
            <a:ext cx="5807075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Let T:R</a:t>
            </a:r>
            <a:r>
              <a:rPr lang="en-US" altLang="en-US" sz="3200" b="1" baseline="30000"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sz="3200" b="1" baseline="30000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be linear such that </a:t>
            </a: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 </a:t>
            </a:r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805" name="Object 8"/>
          <p:cNvGraphicFramePr>
            <a:graphicFrameLocks noChangeAspect="1"/>
          </p:cNvGraphicFramePr>
          <p:nvPr/>
        </p:nvGraphicFramePr>
        <p:xfrm>
          <a:off x="2051050" y="2846388"/>
          <a:ext cx="474345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MathType 5.0 Equation" r:id="rId3" imgW="1663700" imgH="457200" progId="Equation.DSMT4">
                  <p:embed/>
                </p:oleObj>
              </mc:Choice>
              <mc:Fallback>
                <p:oleObj name="MathType 5.0 Equation" r:id="rId3" imgW="16637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46388"/>
                        <a:ext cx="474345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9"/>
          <p:cNvGraphicFramePr>
            <a:graphicFrameLocks noChangeAspect="1"/>
          </p:cNvGraphicFramePr>
          <p:nvPr/>
        </p:nvGraphicFramePr>
        <p:xfrm>
          <a:off x="2020888" y="4724400"/>
          <a:ext cx="52149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MathType 6.0 Equation" r:id="rId5" imgW="1981200" imgH="482600" progId="Equation.DSMT4">
                  <p:embed/>
                </p:oleObj>
              </mc:Choice>
              <mc:Fallback>
                <p:oleObj name="MathType 6.0 Equation" r:id="rId5" imgW="19812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4724400"/>
                        <a:ext cx="5214937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533400" y="1447800"/>
            <a:ext cx="8153400" cy="4822825"/>
            <a:chOff x="1179" y="952"/>
            <a:chExt cx="4220" cy="2114"/>
          </a:xfrm>
        </p:grpSpPr>
        <p:sp>
          <p:nvSpPr>
            <p:cNvPr id="77831" name="AutoShape 3"/>
            <p:cNvSpPr>
              <a:spLocks noChangeArrowheads="1"/>
            </p:cNvSpPr>
            <p:nvPr/>
          </p:nvSpPr>
          <p:spPr bwMode="auto">
            <a:xfrm>
              <a:off x="1179" y="952"/>
              <a:ext cx="4218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latin typeface="Calibri" panose="020F0502020204030204" pitchFamily="34" charset="0"/>
                  <a:cs typeface="Arial" panose="020B0604020202020204" pitchFamily="34" charset="0"/>
                </a:rPr>
                <a:t>Example</a:t>
              </a:r>
              <a:r>
                <a:rPr lang="en-US" altLang="en-US" sz="2400">
                  <a:solidFill>
                    <a:schemeClr val="bg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</a:t>
              </a:r>
              <a:r>
                <a:rPr lang="en-US" altLang="en-US" sz="2400">
                  <a:solidFill>
                    <a:schemeClr val="bg1"/>
                  </a:solidFill>
                  <a:cs typeface="Arial" panose="020B0604020202020204" pitchFamily="34" charset="0"/>
                </a:rPr>
                <a:t>	                                          </a:t>
              </a:r>
            </a:p>
          </p:txBody>
        </p:sp>
        <p:sp>
          <p:nvSpPr>
            <p:cNvPr id="77832" name="Rectangle 4"/>
            <p:cNvSpPr>
              <a:spLocks noChangeArrowheads="1"/>
            </p:cNvSpPr>
            <p:nvPr/>
          </p:nvSpPr>
          <p:spPr bwMode="auto">
            <a:xfrm>
              <a:off x="1180" y="1234"/>
              <a:ext cx="4219" cy="1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5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2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900">
                <a:cs typeface="Arial" panose="020B0604020202020204" pitchFamily="34" charset="0"/>
              </a:endParaRPr>
            </a:p>
          </p:txBody>
        </p:sp>
      </p:grp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2270125" y="4227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7828" name="Text Box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latin typeface="Calibri" panose="020F0502020204030204" pitchFamily="34" charset="0"/>
              </a:rPr>
              <a:t>Linear transformation</a:t>
            </a:r>
          </a:p>
        </p:txBody>
      </p:sp>
      <p:graphicFrame>
        <p:nvGraphicFramePr>
          <p:cNvPr id="7782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706563" y="2276475"/>
          <a:ext cx="30146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MathType 6.0 Equation" r:id="rId3" imgW="1219200" imgH="457200" progId="Equation.DSMT4">
                  <p:embed/>
                </p:oleObj>
              </mc:Choice>
              <mc:Fallback>
                <p:oleObj name="MathType 6.0 Equation" r:id="rId3" imgW="1219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276475"/>
                        <a:ext cx="301466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419225" y="3676650"/>
          <a:ext cx="56832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MathType 6.0 Equation" r:id="rId5" imgW="2413000" imgH="965200" progId="Equation.DSMT4">
                  <p:embed/>
                </p:oleObj>
              </mc:Choice>
              <mc:Fallback>
                <p:oleObj name="MathType 6.0 Equation" r:id="rId5" imgW="2413000" imgH="965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676650"/>
                        <a:ext cx="56832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How to find the matrix of an linear transformation?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6150"/>
            <a:ext cx="8229600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0000"/>
                </a:solidFill>
                <a:latin typeface="Calibri" panose="020F0502020204030204" pitchFamily="34" charset="0"/>
              </a:rPr>
              <a:t>Theorem 2.</a:t>
            </a:r>
            <a:r>
              <a:rPr lang="en-US" altLang="en-US" smtClean="0">
                <a:latin typeface="Calibri" panose="020F0502020204030204" pitchFamily="34" charset="0"/>
              </a:rPr>
              <a:t> Let T: R</a:t>
            </a:r>
            <a:r>
              <a:rPr lang="en-US" altLang="en-US" baseline="30000" smtClean="0">
                <a:latin typeface="Calibri" panose="020F0502020204030204" pitchFamily="34" charset="0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be a transformation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1. T is linear iff it is a matrix transformation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2. If T is linear, then T is induced by a unique matrix A, given in terms of its columns by A=[T(E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)   T(E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)   …   T(E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)]   where E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, E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,…, E</a:t>
            </a:r>
            <a:r>
              <a:rPr lang="en-US" altLang="en-US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is the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standard basis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of 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endParaRPr lang="en-US" altLang="en-US" b="1" baseline="30000" smtClean="0">
              <a:solidFill>
                <a:schemeClr val="accent2"/>
              </a:solidFill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b="1" baseline="30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533400" y="1447800"/>
            <a:ext cx="8153400" cy="4822825"/>
            <a:chOff x="1179" y="952"/>
            <a:chExt cx="4220" cy="2114"/>
          </a:xfrm>
        </p:grpSpPr>
        <p:sp>
          <p:nvSpPr>
            <p:cNvPr id="79880" name="AutoShape 3"/>
            <p:cNvSpPr>
              <a:spLocks noChangeArrowheads="1"/>
            </p:cNvSpPr>
            <p:nvPr/>
          </p:nvSpPr>
          <p:spPr bwMode="auto">
            <a:xfrm>
              <a:off x="1179" y="952"/>
              <a:ext cx="4218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latin typeface="Calibri" panose="020F0502020204030204" pitchFamily="34" charset="0"/>
                  <a:cs typeface="Arial" panose="020B0604020202020204" pitchFamily="34" charset="0"/>
                </a:rPr>
                <a:t>Example</a:t>
              </a:r>
              <a:r>
                <a:rPr lang="en-US" altLang="en-US" sz="2400">
                  <a:solidFill>
                    <a:schemeClr val="bg1"/>
                  </a:solidFill>
                  <a:cs typeface="Arial" panose="020B0604020202020204" pitchFamily="34" charset="0"/>
                </a:rPr>
                <a:t>		                                          </a:t>
              </a:r>
              <a:endParaRPr lang="en-US" altLang="en-US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881" name="Rectangle 4"/>
            <p:cNvSpPr>
              <a:spLocks noChangeArrowheads="1"/>
            </p:cNvSpPr>
            <p:nvPr/>
          </p:nvSpPr>
          <p:spPr bwMode="auto">
            <a:xfrm>
              <a:off x="1180" y="1234"/>
              <a:ext cx="4219" cy="1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5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2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900">
                <a:cs typeface="Arial" panose="020B0604020202020204" pitchFamily="34" charset="0"/>
              </a:endParaRPr>
            </a:p>
          </p:txBody>
        </p:sp>
      </p:grp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2270125" y="4227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9876" name="Text Box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latin typeface="Calibri" panose="020F0502020204030204" pitchFamily="34" charset="0"/>
              </a:rPr>
              <a:t>Linear transformation</a:t>
            </a:r>
          </a:p>
        </p:txBody>
      </p:sp>
      <p:sp>
        <p:nvSpPr>
          <p:cNvPr id="79877" name="Text Box 7"/>
          <p:cNvSpPr txBox="1">
            <a:spLocks noChangeArrowheads="1"/>
          </p:cNvSpPr>
          <p:nvPr/>
        </p:nvSpPr>
        <p:spPr bwMode="auto">
          <a:xfrm>
            <a:off x="914400" y="2093913"/>
            <a:ext cx="5807075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Let T:R</a:t>
            </a:r>
            <a:r>
              <a:rPr lang="en-US" altLang="en-US" sz="3200" b="1" baseline="30000"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sz="3200" b="1" baseline="30000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be linear such that </a:t>
            </a: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 the matrix of T and find </a:t>
            </a:r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9878" name="Object 8"/>
          <p:cNvGraphicFramePr>
            <a:graphicFrameLocks noChangeAspect="1"/>
          </p:cNvGraphicFramePr>
          <p:nvPr/>
        </p:nvGraphicFramePr>
        <p:xfrm>
          <a:off x="2865438" y="2846388"/>
          <a:ext cx="31146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MathType 6.0 Equation" r:id="rId3" imgW="1092200" imgH="457200" progId="Equation.DSMT4">
                  <p:embed/>
                </p:oleObj>
              </mc:Choice>
              <mc:Fallback>
                <p:oleObj name="MathType 6.0 Equation" r:id="rId3" imgW="10922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846388"/>
                        <a:ext cx="311467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9"/>
          <p:cNvGraphicFramePr>
            <a:graphicFrameLocks noChangeAspect="1"/>
          </p:cNvGraphicFramePr>
          <p:nvPr/>
        </p:nvGraphicFramePr>
        <p:xfrm>
          <a:off x="5973763" y="4724400"/>
          <a:ext cx="12620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MathType 5.0 Equation" r:id="rId5" imgW="444307" imgH="457002" progId="Equation.DSMT4">
                  <p:embed/>
                </p:oleObj>
              </mc:Choice>
              <mc:Fallback>
                <p:oleObj name="MathType 5.0 Equation" r:id="rId5" imgW="444307" imgH="4570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4724400"/>
                        <a:ext cx="1262062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270125" y="36052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80899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663300"/>
                </a:solidFill>
                <a:latin typeface="Calibri" panose="020F0502020204030204" pitchFamily="34" charset="0"/>
              </a:rPr>
              <a:t>Example </a:t>
            </a:r>
          </a:p>
        </p:txBody>
      </p:sp>
      <p:graphicFrame>
        <p:nvGraphicFramePr>
          <p:cNvPr id="1454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2935288"/>
          <a:ext cx="37449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MathType 6.0 Equation" r:id="rId3" imgW="1371600" imgH="457200" progId="Equation.DSMT4">
                  <p:embed/>
                </p:oleObj>
              </mc:Choice>
              <mc:Fallback>
                <p:oleObj name="MathType 6.0 Equation" r:id="rId3" imgW="1371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35288"/>
                        <a:ext cx="374491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95738" y="2909888"/>
          <a:ext cx="40322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MathType 6.0 Equation" r:id="rId5" imgW="1485900" imgH="457200" progId="Equation.DSMT4">
                  <p:embed/>
                </p:oleObj>
              </mc:Choice>
              <mc:Fallback>
                <p:oleObj name="MathType 6.0 Equation" r:id="rId5" imgW="1485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09888"/>
                        <a:ext cx="4032250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Line 6"/>
          <p:cNvSpPr>
            <a:spLocks noChangeShapeType="1"/>
          </p:cNvSpPr>
          <p:nvPr/>
        </p:nvSpPr>
        <p:spPr bwMode="auto">
          <a:xfrm flipV="1">
            <a:off x="900113" y="1943100"/>
            <a:ext cx="1439862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 flipV="1">
            <a:off x="2339975" y="1916113"/>
            <a:ext cx="20875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331913" y="1557338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Standard basis of R</a:t>
            </a:r>
            <a:r>
              <a:rPr lang="en-US" altLang="en-US" sz="2400" b="1" baseline="3000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3017838" y="4830763"/>
          <a:ext cx="23082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MathType 6.0 Equation" r:id="rId7" imgW="774364" imgH="457002" progId="Equation.DSMT4">
                  <p:embed/>
                </p:oleObj>
              </mc:Choice>
              <mc:Fallback>
                <p:oleObj name="MathType 6.0 Equation" r:id="rId7" imgW="774364" imgH="4570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830763"/>
                        <a:ext cx="230822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270125" y="4227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>
                <a:solidFill>
                  <a:srgbClr val="663300"/>
                </a:solidFill>
                <a:latin typeface="Calibri" panose="020F0502020204030204" pitchFamily="34" charset="0"/>
              </a:rPr>
              <a:t>Example</a:t>
            </a:r>
          </a:p>
        </p:txBody>
      </p:sp>
      <p:graphicFrame>
        <p:nvGraphicFramePr>
          <p:cNvPr id="8192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6175" y="3025775"/>
          <a:ext cx="18859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MathType 6.0 Equation" r:id="rId3" imgW="774364" imgH="457002" progId="Equation.DSMT4">
                  <p:embed/>
                </p:oleObj>
              </mc:Choice>
              <mc:Fallback>
                <p:oleObj name="MathType 6.0 Equation" r:id="rId3" imgW="774364" imgH="4570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025775"/>
                        <a:ext cx="18859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8400" y="3079750"/>
          <a:ext cx="431958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Unknown" r:id="rId5" imgW="1816100" imgH="457200" progId="Equation.DSMT4">
                  <p:embed/>
                </p:oleObj>
              </mc:Choice>
              <mc:Fallback>
                <p:oleObj name="Unknown" r:id="rId5" imgW="1816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079750"/>
                        <a:ext cx="4319588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600" b="1" smtClean="0">
                <a:solidFill>
                  <a:schemeClr val="accent2"/>
                </a:solidFill>
                <a:latin typeface="Calibri" panose="020F0502020204030204" pitchFamily="34" charset="0"/>
              </a:rPr>
              <a:t>Composition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T:R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and S:R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k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composite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of S and T is a transformation defined by (S</a:t>
            </a:r>
            <a:r>
              <a:rPr lang="en-US" altLang="en-US" sz="3600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°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T)(X)=S[T(X)] for all vector X in 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endParaRPr lang="en-US" altLang="en-US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Theorem 3.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If T and S are linear then S</a:t>
            </a:r>
            <a:r>
              <a:rPr lang="en-US" altLang="en-US" sz="3600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°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 is also linear. And if S has matrix B and T has matrix A, then S</a:t>
            </a:r>
            <a:r>
              <a:rPr lang="en-US" altLang="en-US" sz="3600" baseline="-25000" smtClean="0">
                <a:latin typeface="Calibri" panose="020F0502020204030204" pitchFamily="34" charset="0"/>
                <a:sym typeface="Wingdings" panose="05000000000000000000" pitchFamily="2" charset="2"/>
              </a:rPr>
              <a:t>°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 has matrix B.A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314825" y="5010150"/>
            <a:ext cx="376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endParaRPr lang="vi-VN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22888" y="5010150"/>
            <a:ext cx="38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endParaRPr lang="vi-VN" altLang="en-US" sz="32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325938" y="6091238"/>
            <a:ext cx="415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vi-VN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5356225" y="6091238"/>
            <a:ext cx="433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vi-VN" altLang="en-US" sz="32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019925" y="5083175"/>
            <a:ext cx="658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baseline="-25000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°</a:t>
            </a:r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endParaRPr lang="vi-VN" altLang="en-US" sz="32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7023100" y="6162675"/>
            <a:ext cx="77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B.A</a:t>
            </a:r>
            <a:endParaRPr lang="vi-VN" altLang="en-US" sz="3200" b="1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898525" y="5010150"/>
            <a:ext cx="2792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Transformation</a:t>
            </a:r>
            <a:endParaRPr lang="vi-VN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022350" y="606901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Matrix</a:t>
            </a:r>
            <a:endParaRPr lang="vi-VN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1" grpId="0"/>
      <p:bldP spid="147462" grpId="0"/>
      <p:bldP spid="147463" grpId="0"/>
      <p:bldP spid="147464" grpId="0"/>
      <p:bldP spid="147465" grpId="0"/>
      <p:bldP spid="147466" grpId="0"/>
      <p:bldP spid="14746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452596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en-US" altLang="en-US" b="1" smtClean="0">
                <a:solidFill>
                  <a:srgbClr val="3399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reflection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in the X axis followed by </a:t>
            </a:r>
            <a:r>
              <a:rPr lang="en-US" altLang="en-US" b="1" smtClean="0">
                <a:solidFill>
                  <a:srgbClr val="FF33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rotation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through </a:t>
            </a:r>
            <a:r>
              <a:rPr lang="en-US" altLang="en-US" b="1" smtClean="0">
                <a:latin typeface="Calibri" panose="020F0502020204030204" pitchFamily="34" charset="0"/>
                <a:sym typeface="Wingdings" panose="05000000000000000000" pitchFamily="2" charset="2"/>
              </a:rPr>
              <a:t>pi/2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is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reflection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in the line y=x (ex. 9 p.78)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mtClean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2349500"/>
            <a:ext cx="4422775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Inverse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7931150" cy="452596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T:R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is a transformation that has matrix A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Suppose A is </a:t>
            </a:r>
            <a:r>
              <a:rPr lang="en-US" altLang="en-US" b="1" smtClean="0">
                <a:latin typeface="Calibri" panose="020F0502020204030204" pitchFamily="34" charset="0"/>
                <a:sym typeface="Wingdings" panose="05000000000000000000" pitchFamily="2" charset="2"/>
              </a:rPr>
              <a:t>invertible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then there exist A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Let T’:R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  is a transformation that has matrix A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T’[T(X)]=A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[AX]=IX=X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T[T’(X)]=A[A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X]=IX=X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T’ is called an </a:t>
            </a:r>
            <a:r>
              <a:rPr lang="en-US" altLang="en-US" b="1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inverse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of T if </a:t>
            </a:r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43563" y="5567363"/>
          <a:ext cx="3032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MathType 6.0 Equation" r:id="rId3" imgW="1180588" imgH="241195" progId="Equation.DSMT4">
                  <p:embed/>
                </p:oleObj>
              </mc:Choice>
              <mc:Fallback>
                <p:oleObj name="MathType 6.0 Equation" r:id="rId3" imgW="1180588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567363"/>
                        <a:ext cx="30321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4000" b="1" smtClean="0">
                <a:solidFill>
                  <a:schemeClr val="tx2"/>
                </a:solidFill>
              </a:rPr>
              <a:t>Identity matrices (ma trận đơn vị)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5800" y="1866900"/>
          <a:ext cx="74676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MathType 6.0 Equation" r:id="rId3" imgW="1993900" imgH="749300" progId="Equation.DSMT4">
                  <p:embed/>
                </p:oleObj>
              </mc:Choice>
              <mc:Fallback>
                <p:oleObj name="MathType 6.0 Equation" r:id="rId3" imgW="19939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66900"/>
                        <a:ext cx="7467600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8150" y="5068888"/>
            <a:ext cx="75009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Arial" panose="020B0604020202020204" pitchFamily="34" charset="0"/>
              </a:rPr>
              <a:t>An </a:t>
            </a:r>
            <a:r>
              <a:rPr lang="en-US" altLang="en-US" sz="2400" b="1">
                <a:solidFill>
                  <a:schemeClr val="tx2"/>
                </a:solidFill>
                <a:cs typeface="Arial" panose="020B0604020202020204" pitchFamily="34" charset="0"/>
              </a:rPr>
              <a:t>identity matrix</a:t>
            </a:r>
            <a:r>
              <a:rPr lang="en-US" altLang="en-US" sz="240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chemeClr val="tx2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>
                <a:cs typeface="Arial" panose="020B0604020202020204" pitchFamily="34" charset="0"/>
              </a:rPr>
              <a:t> is a </a:t>
            </a:r>
            <a:r>
              <a:rPr lang="en-US" altLang="en-US" sz="2400">
                <a:solidFill>
                  <a:schemeClr val="tx2"/>
                </a:solidFill>
                <a:cs typeface="Arial" panose="020B0604020202020204" pitchFamily="34" charset="0"/>
              </a:rPr>
              <a:t>square matrix</a:t>
            </a:r>
            <a:r>
              <a:rPr lang="en-US" altLang="en-US" sz="2400">
                <a:cs typeface="Arial" panose="020B0604020202020204" pitchFamily="34" charset="0"/>
              </a:rPr>
              <a:t> with 1’s on the </a:t>
            </a:r>
          </a:p>
          <a:p>
            <a:pPr eaLnBrk="1" hangingPunct="1"/>
            <a:r>
              <a:rPr lang="en-US" altLang="en-US" sz="2400">
                <a:cs typeface="Arial" panose="020B0604020202020204" pitchFamily="34" charset="0"/>
              </a:rPr>
              <a:t>main diagonal and zeros elsewhere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Inverse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7931150" cy="2879725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en-US" altLang="en-US" b="1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Theorem 5.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Let T:R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n 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denote a linear transformation with matrix A. Then A is invertible if and only if T has an inverse. In this case, T is has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exactly one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inverse ( which we denote as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n-US" altLang="en-US" b="1" baseline="30000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) and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n-US" altLang="en-US" b="1" baseline="30000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  <a:r>
              <a:rPr lang="en-US" altLang="en-US" smtClean="0">
                <a:latin typeface="Calibri" panose="020F0502020204030204" pitchFamily="34" charset="0"/>
                <a:sym typeface="Wingdings" panose="05000000000000000000" pitchFamily="2" charset="2"/>
              </a:rPr>
              <a:t> has matrix A</a:t>
            </a:r>
            <a:r>
              <a:rPr lang="en-US" altLang="en-US" baseline="30000" smtClean="0">
                <a:latin typeface="Calibri" panose="020F0502020204030204" pitchFamily="34" charset="0"/>
                <a:sym typeface="Wingdings" panose="05000000000000000000" pitchFamily="2" charset="2"/>
              </a:rPr>
              <a:t>-1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044700" y="3949700"/>
            <a:ext cx="3544888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>
                <a:solidFill>
                  <a:schemeClr val="accent2"/>
                </a:solidFill>
                <a:cs typeface="Arial" panose="020B0604020202020204" pitchFamily="34" charset="0"/>
              </a:rPr>
              <a:t>X               Y</a:t>
            </a:r>
          </a:p>
          <a:p>
            <a:pPr eaLnBrk="1" hangingPunct="1"/>
            <a:endParaRPr lang="en-US" altLang="en-US" sz="4800" b="1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4800" b="1">
                <a:solidFill>
                  <a:schemeClr val="accent2"/>
                </a:solidFill>
                <a:cs typeface="Arial" panose="020B0604020202020204" pitchFamily="34" charset="0"/>
              </a:rPr>
              <a:t>X               Y</a:t>
            </a:r>
            <a:endParaRPr lang="vi-VN" altLang="en-US" sz="4800" b="1" baseline="300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700338" y="4365625"/>
            <a:ext cx="22320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7"/>
          <p:cNvSpPr>
            <a:spLocks noChangeShapeType="1"/>
          </p:cNvSpPr>
          <p:nvPr/>
        </p:nvSpPr>
        <p:spPr bwMode="auto">
          <a:xfrm flipH="1">
            <a:off x="2771775" y="5805488"/>
            <a:ext cx="2087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3348038" y="3860800"/>
            <a:ext cx="14049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cs typeface="Arial" panose="020B0604020202020204" pitchFamily="34" charset="0"/>
              </a:rPr>
              <a:t>     T</a:t>
            </a:r>
          </a:p>
          <a:p>
            <a:pPr eaLnBrk="1" hangingPunct="1"/>
            <a:endParaRPr lang="en-US" altLang="en-US" sz="2400" b="1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cs typeface="Arial" panose="020B0604020202020204" pitchFamily="34" charset="0"/>
              </a:rPr>
              <a:t>matrix A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3348038" y="5248275"/>
            <a:ext cx="15859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6699"/>
                </a:solidFill>
                <a:cs typeface="Arial" panose="020B0604020202020204" pitchFamily="34" charset="0"/>
              </a:rPr>
              <a:t>     T</a:t>
            </a:r>
            <a:r>
              <a:rPr lang="en-US" altLang="en-US" sz="2400" b="1" baseline="30000">
                <a:solidFill>
                  <a:srgbClr val="006699"/>
                </a:solidFill>
                <a:cs typeface="Arial" panose="020B0604020202020204" pitchFamily="34" charset="0"/>
              </a:rPr>
              <a:t>-1</a:t>
            </a:r>
          </a:p>
          <a:p>
            <a:pPr eaLnBrk="1" hangingPunct="1"/>
            <a:endParaRPr lang="en-US" altLang="en-US" sz="2400" b="1">
              <a:solidFill>
                <a:srgbClr val="006699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solidFill>
                  <a:srgbClr val="006699"/>
                </a:solidFill>
                <a:cs typeface="Arial" panose="020B0604020202020204" pitchFamily="34" charset="0"/>
              </a:rPr>
              <a:t>matrix A</a:t>
            </a:r>
            <a:r>
              <a:rPr lang="en-US" altLang="en-US" sz="2400" b="1" baseline="30000">
                <a:solidFill>
                  <a:srgbClr val="006699"/>
                </a:solidFill>
                <a:cs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533400" y="1447800"/>
            <a:ext cx="8153400" cy="4822825"/>
            <a:chOff x="1179" y="952"/>
            <a:chExt cx="4220" cy="2114"/>
          </a:xfrm>
        </p:grpSpPr>
        <p:sp>
          <p:nvSpPr>
            <p:cNvPr id="87048" name="AutoShape 3"/>
            <p:cNvSpPr>
              <a:spLocks noChangeArrowheads="1"/>
            </p:cNvSpPr>
            <p:nvPr/>
          </p:nvSpPr>
          <p:spPr bwMode="auto">
            <a:xfrm>
              <a:off x="1179" y="952"/>
              <a:ext cx="4218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latin typeface="Calibri" panose="020F0502020204030204" pitchFamily="34" charset="0"/>
                  <a:cs typeface="Arial" panose="020B0604020202020204" pitchFamily="34" charset="0"/>
                </a:rPr>
                <a:t>Example</a:t>
              </a:r>
              <a:r>
                <a:rPr lang="en-US" altLang="en-US" sz="2400">
                  <a:solidFill>
                    <a:schemeClr val="bg1"/>
                  </a:solidFill>
                  <a:cs typeface="Arial" panose="020B0604020202020204" pitchFamily="34" charset="0"/>
                </a:rPr>
                <a:t>		                                          </a:t>
              </a:r>
              <a:endParaRPr lang="en-US" altLang="en-US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049" name="Rectangle 4"/>
            <p:cNvSpPr>
              <a:spLocks noChangeArrowheads="1"/>
            </p:cNvSpPr>
            <p:nvPr/>
          </p:nvSpPr>
          <p:spPr bwMode="auto">
            <a:xfrm>
              <a:off x="1180" y="1234"/>
              <a:ext cx="4219" cy="1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5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2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900">
                <a:cs typeface="Arial" panose="020B0604020202020204" pitchFamily="34" charset="0"/>
              </a:endParaRPr>
            </a:p>
          </p:txBody>
        </p:sp>
      </p:grp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2270125" y="4227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87044" name="Text Box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latin typeface="Calibri" panose="020F0502020204030204" pitchFamily="34" charset="0"/>
              </a:rPr>
              <a:t>Linear transformation</a:t>
            </a:r>
          </a:p>
        </p:txBody>
      </p: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914400" y="2093913"/>
            <a:ext cx="5807075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</a:rPr>
              <a:t>Let T:R</a:t>
            </a:r>
            <a:r>
              <a:rPr lang="en-US" altLang="en-US" sz="3200" b="1" baseline="30000"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R</a:t>
            </a:r>
            <a:r>
              <a:rPr lang="en-US" altLang="en-US" sz="3200" b="1" baseline="30000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be a linear such that </a:t>
            </a: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3200" b="1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 the matrix of T and find </a:t>
            </a:r>
            <a:endParaRPr lang="en-US" altLang="en-US" sz="32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7046" name="Object 8"/>
          <p:cNvGraphicFramePr>
            <a:graphicFrameLocks noChangeAspect="1"/>
          </p:cNvGraphicFramePr>
          <p:nvPr/>
        </p:nvGraphicFramePr>
        <p:xfrm>
          <a:off x="2919413" y="2846388"/>
          <a:ext cx="30051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MathType 5.0 Equation" r:id="rId3" imgW="1054100" imgH="457200" progId="Equation.DSMT4">
                  <p:embed/>
                </p:oleObj>
              </mc:Choice>
              <mc:Fallback>
                <p:oleObj name="MathType 5.0 Equation" r:id="rId3" imgW="1054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846388"/>
                        <a:ext cx="300513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9"/>
          <p:cNvGraphicFramePr>
            <a:graphicFrameLocks noChangeAspect="1"/>
          </p:cNvGraphicFramePr>
          <p:nvPr/>
        </p:nvGraphicFramePr>
        <p:xfrm>
          <a:off x="5938838" y="4724400"/>
          <a:ext cx="158591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MathType 5.0 Equation" r:id="rId5" imgW="558800" imgH="457200" progId="Equation.DSMT4">
                  <p:embed/>
                </p:oleObj>
              </mc:Choice>
              <mc:Fallback>
                <p:oleObj name="MathType 5.0 Equation" r:id="rId5" imgW="5588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724400"/>
                        <a:ext cx="1585912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533400" y="1447800"/>
            <a:ext cx="8153400" cy="4822825"/>
            <a:chOff x="1179" y="952"/>
            <a:chExt cx="4220" cy="2114"/>
          </a:xfrm>
        </p:grpSpPr>
        <p:sp>
          <p:nvSpPr>
            <p:cNvPr id="88071" name="AutoShape 3"/>
            <p:cNvSpPr>
              <a:spLocks noChangeArrowheads="1"/>
            </p:cNvSpPr>
            <p:nvPr/>
          </p:nvSpPr>
          <p:spPr bwMode="auto">
            <a:xfrm>
              <a:off x="1179" y="952"/>
              <a:ext cx="4218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latin typeface="Calibri" panose="020F0502020204030204" pitchFamily="34" charset="0"/>
                  <a:cs typeface="Arial" panose="020B0604020202020204" pitchFamily="34" charset="0"/>
                </a:rPr>
                <a:t>Example</a:t>
              </a:r>
              <a:r>
                <a:rPr lang="en-US" altLang="en-US" sz="240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8072" name="Rectangle 4"/>
            <p:cNvSpPr>
              <a:spLocks noChangeArrowheads="1"/>
            </p:cNvSpPr>
            <p:nvPr/>
          </p:nvSpPr>
          <p:spPr bwMode="auto">
            <a:xfrm>
              <a:off x="1180" y="1234"/>
              <a:ext cx="4219" cy="1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5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2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2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1200" b="1" i="1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en-US" altLang="en-US" sz="900">
                <a:cs typeface="Arial" panose="020B0604020202020204" pitchFamily="34" charset="0"/>
              </a:endParaRPr>
            </a:p>
          </p:txBody>
        </p:sp>
      </p:grp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2270125" y="4227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8806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474788" y="2276475"/>
          <a:ext cx="56896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MathType 6.0 Equation" r:id="rId3" imgW="1955800" imgH="457200" progId="Equation.DSMT4">
                  <p:embed/>
                </p:oleObj>
              </mc:Choice>
              <mc:Fallback>
                <p:oleObj name="MathType 6.0 Equation" r:id="rId3" imgW="1955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276475"/>
                        <a:ext cx="56896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4076700"/>
          <a:ext cx="78486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MathType 6.0 Equation" r:id="rId5" imgW="2832100" imgH="457200" progId="Equation.DSMT4">
                  <p:embed/>
                </p:oleObj>
              </mc:Choice>
              <mc:Fallback>
                <p:oleObj name="MathType 6.0 Equation" r:id="rId5" imgW="2832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78486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411413" y="2478088"/>
            <a:ext cx="37417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0" b="1">
                <a:solidFill>
                  <a:srgbClr val="CC3300"/>
                </a:solidFill>
                <a:cs typeface="Arial" panose="020B0604020202020204" pitchFamily="34" charset="0"/>
              </a:rPr>
              <a:t>Thanks</a:t>
            </a:r>
            <a:endParaRPr lang="vi-VN" altLang="en-US" sz="8000" b="1">
              <a:solidFill>
                <a:srgbClr val="CC33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1628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US" alt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Triangular matrices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981075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Upper triangular</a:t>
            </a:r>
            <a:r>
              <a:rPr lang="en-US" altLang="en-US" sz="2800" dirty="0" smtClean="0">
                <a:latin typeface="Calibri" panose="020F0502020204030204" pitchFamily="34" charset="0"/>
              </a:rPr>
              <a:t> matrix: all entries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below</a:t>
            </a:r>
            <a:r>
              <a:rPr lang="en-US" altLang="en-US" sz="2800" dirty="0" smtClean="0">
                <a:latin typeface="Calibri" panose="020F0502020204030204" pitchFamily="34" charset="0"/>
              </a:rPr>
              <a:t> and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to the left</a:t>
            </a:r>
            <a:r>
              <a:rPr lang="en-US" altLang="en-US" sz="2800" dirty="0" smtClean="0">
                <a:latin typeface="Calibri" panose="020F0502020204030204" pitchFamily="34" charset="0"/>
              </a:rPr>
              <a:t> the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main diagonal</a:t>
            </a:r>
            <a:r>
              <a:rPr lang="en-US" altLang="en-US" sz="2800" dirty="0" smtClean="0">
                <a:latin typeface="Calibri" panose="020F0502020204030204" pitchFamily="34" charset="0"/>
              </a:rPr>
              <a:t> are zeros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Lower triangular</a:t>
            </a:r>
            <a:r>
              <a:rPr lang="en-US" altLang="en-US" sz="2800" dirty="0" smtClean="0">
                <a:latin typeface="Calibri" panose="020F0502020204030204" pitchFamily="34" charset="0"/>
              </a:rPr>
              <a:t> matrix: its </a:t>
            </a:r>
            <a:r>
              <a:rPr lang="en-US" altLang="en-US" sz="2800" dirty="0" err="1" smtClean="0">
                <a:latin typeface="Calibri" panose="020F0502020204030204" pitchFamily="34" charset="0"/>
              </a:rPr>
              <a:t>tranposition</a:t>
            </a:r>
            <a:r>
              <a:rPr lang="en-US" altLang="en-US" sz="2800" dirty="0" smtClean="0">
                <a:latin typeface="Calibri" panose="020F0502020204030204" pitchFamily="34" charset="0"/>
              </a:rPr>
              <a:t> is upper triangle matrix, that means every entry above and to the right the main diagonal is zero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Calibri" panose="020F0502020204030204" pitchFamily="34" charset="0"/>
              </a:rPr>
              <a:t>Matrix A is called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triangular</a:t>
            </a:r>
            <a:r>
              <a:rPr lang="en-US" altLang="en-US" sz="2800" dirty="0" smtClean="0">
                <a:latin typeface="Calibri" panose="020F0502020204030204" pitchFamily="34" charset="0"/>
              </a:rPr>
              <a:t> if it is upper or lower triangular (ma </a:t>
            </a:r>
            <a:r>
              <a:rPr lang="en-US" altLang="en-US" sz="2800" dirty="0" err="1" smtClean="0">
                <a:latin typeface="Calibri" panose="020F0502020204030204" pitchFamily="34" charset="0"/>
              </a:rPr>
              <a:t>trận</a:t>
            </a:r>
            <a:r>
              <a:rPr lang="en-US" altLang="en-US" sz="2800" dirty="0" smtClean="0">
                <a:latin typeface="Calibri" panose="020F0502020204030204" pitchFamily="34" charset="0"/>
              </a:rPr>
              <a:t> tam </a:t>
            </a:r>
            <a:r>
              <a:rPr lang="en-US" altLang="en-US" sz="2800" dirty="0" err="1" smtClean="0">
                <a:latin typeface="Calibri" panose="020F0502020204030204" pitchFamily="34" charset="0"/>
              </a:rPr>
              <a:t>giác</a:t>
            </a:r>
            <a:r>
              <a:rPr lang="en-US" altLang="en-US" sz="2800" dirty="0" smtClean="0">
                <a:latin typeface="Calibri" panose="020F0502020204030204" pitchFamily="34" charset="0"/>
              </a:rPr>
              <a:t> </a:t>
            </a:r>
            <a:r>
              <a:rPr lang="en-US" altLang="en-US" sz="2800" dirty="0" err="1" smtClean="0">
                <a:latin typeface="Calibri" panose="020F0502020204030204" pitchFamily="34" charset="0"/>
              </a:rPr>
              <a:t>trên</a:t>
            </a:r>
            <a:r>
              <a:rPr lang="en-US" altLang="en-US" sz="2800" dirty="0" smtClean="0">
                <a:latin typeface="Calibri" panose="020F0502020204030204" pitchFamily="34" charset="0"/>
              </a:rPr>
              <a:t>/ </a:t>
            </a:r>
            <a:r>
              <a:rPr lang="en-US" altLang="en-US" sz="2800" dirty="0" err="1" smtClean="0">
                <a:latin typeface="Calibri" panose="020F0502020204030204" pitchFamily="34" charset="0"/>
              </a:rPr>
              <a:t>dưới</a:t>
            </a:r>
            <a:r>
              <a:rPr lang="en-US" altLang="en-US" sz="2800" dirty="0" smtClean="0">
                <a:latin typeface="Calibri" panose="020F0502020204030204" pitchFamily="34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Calibri" panose="020F0502020204030204" pitchFamily="34" charset="0"/>
              </a:rPr>
              <a:t>For example, every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row-echelon matrix</a:t>
            </a:r>
            <a:r>
              <a:rPr lang="en-US" altLang="en-US" sz="2800" dirty="0" smtClean="0">
                <a:latin typeface="Calibri" panose="020F0502020204030204" pitchFamily="34" charset="0"/>
              </a:rPr>
              <a:t> is upper triangular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398713" y="4868863"/>
          <a:ext cx="23177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MathType 6.0 Equation" r:id="rId3" imgW="1358900" imgH="990600" progId="Equation.DSMT4">
                  <p:embed/>
                </p:oleObj>
              </mc:Choice>
              <mc:Fallback>
                <p:oleObj name="MathType 6.0 Equation" r:id="rId3" imgW="13589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868863"/>
                        <a:ext cx="231775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245100" y="4905375"/>
          <a:ext cx="278288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MathType 6.0 Equation" r:id="rId5" imgW="1346200" imgH="749300" progId="Equation.DSMT4">
                  <p:embed/>
                </p:oleObj>
              </mc:Choice>
              <mc:Fallback>
                <p:oleObj name="MathType 6.0 Equation" r:id="rId5" imgW="13462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905375"/>
                        <a:ext cx="2782888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PT-Programming Funda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7709</TotalTime>
  <Words>2358</Words>
  <Application>Microsoft Office PowerPoint</Application>
  <PresentationFormat>On-screen Show (4:3)</PresentationFormat>
  <Paragraphs>416</Paragraphs>
  <Slides>84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Verdana</vt:lpstr>
      <vt:lpstr>Wingdings</vt:lpstr>
      <vt:lpstr>FPT-Programming Fundamental</vt:lpstr>
      <vt:lpstr>MathType 6.0 Equation</vt:lpstr>
      <vt:lpstr>Equation</vt:lpstr>
      <vt:lpstr>Microsoft Equation 3.0</vt:lpstr>
      <vt:lpstr>Unknown</vt:lpstr>
      <vt:lpstr>MathType 5.0 Equation</vt:lpstr>
      <vt:lpstr>PowerPoint Presentation</vt:lpstr>
      <vt:lpstr>Contents</vt:lpstr>
      <vt:lpstr>Objectives</vt:lpstr>
      <vt:lpstr>2.1. Matrix Addition, scalar multiplication and transposition</vt:lpstr>
      <vt:lpstr>Definitions</vt:lpstr>
      <vt:lpstr>The mxn matrix</vt:lpstr>
      <vt:lpstr>Definitions </vt:lpstr>
      <vt:lpstr>Identity matrices (ma trận đơn vị)</vt:lpstr>
      <vt:lpstr>Triangular matrices </vt:lpstr>
      <vt:lpstr>PowerPoint Presentation</vt:lpstr>
      <vt:lpstr>Matrix Addition of same size matrices</vt:lpstr>
      <vt:lpstr>PowerPoint Presentation</vt:lpstr>
      <vt:lpstr>Properties</vt:lpstr>
      <vt:lpstr>PowerPoint Presentation</vt:lpstr>
      <vt:lpstr>Scalar Multiplication  (phép nhân vô hướng)</vt:lpstr>
      <vt:lpstr>PowerPoint Presentation</vt:lpstr>
      <vt:lpstr>PowerPoint Presentation</vt:lpstr>
      <vt:lpstr>Transpose </vt:lpstr>
      <vt:lpstr>PowerPoint Presentation</vt:lpstr>
      <vt:lpstr>Theorem 2</vt:lpstr>
      <vt:lpstr>Definitions </vt:lpstr>
      <vt:lpstr>PowerPoint Presentation</vt:lpstr>
      <vt:lpstr>Dot product (tích vô hướng)</vt:lpstr>
      <vt:lpstr>2.2 Matrix Multiplication</vt:lpstr>
      <vt:lpstr>PowerPoint Presentation</vt:lpstr>
      <vt:lpstr>Example</vt:lpstr>
      <vt:lpstr>Matrix and system of 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Theorem 3 </vt:lpstr>
      <vt:lpstr>PowerPoint Presentation</vt:lpstr>
      <vt:lpstr>PowerPoint Presentation</vt:lpstr>
      <vt:lpstr>PowerPoint Presentation</vt:lpstr>
      <vt:lpstr>Exercises 16a,18a p49</vt:lpstr>
      <vt:lpstr>Directed Graph </vt:lpstr>
      <vt:lpstr>Directed Graph</vt:lpstr>
      <vt:lpstr>Theorem 6</vt:lpstr>
      <vt:lpstr>2.3  Matrix Inverse</vt:lpstr>
      <vt:lpstr>Definition</vt:lpstr>
      <vt:lpstr>Ex. Suppose B and C are both inverses of A. Show that B=C</vt:lpstr>
      <vt:lpstr>A^-1=(4I-A)/3</vt:lpstr>
      <vt:lpstr>Example</vt:lpstr>
      <vt:lpstr>Example</vt:lpstr>
      <vt:lpstr>Example</vt:lpstr>
      <vt:lpstr>Theorem 2</vt:lpstr>
      <vt:lpstr>The inverse of an 2x2 matrix</vt:lpstr>
      <vt:lpstr>The inverse of 2x2 matrix</vt:lpstr>
      <vt:lpstr>Find the inverse of the following matrices</vt:lpstr>
      <vt:lpstr>Matrix Inversion Algorithm</vt:lpstr>
      <vt:lpstr>Example</vt:lpstr>
      <vt:lpstr>Example</vt:lpstr>
      <vt:lpstr>Example</vt:lpstr>
      <vt:lpstr>Properties </vt:lpstr>
      <vt:lpstr>Example</vt:lpstr>
      <vt:lpstr>Theorem 5</vt:lpstr>
      <vt:lpstr>Corollary</vt:lpstr>
      <vt:lpstr>PowerPoint Presentation</vt:lpstr>
      <vt:lpstr>2.5.  Matrix Transformations     (phép biến đổi ma trận)</vt:lpstr>
      <vt:lpstr>Definitions</vt:lpstr>
      <vt:lpstr>Transformations</vt:lpstr>
      <vt:lpstr>Transformations</vt:lpstr>
      <vt:lpstr>Formula of the Transformation</vt:lpstr>
      <vt:lpstr>Transformation induced by a matrix A</vt:lpstr>
      <vt:lpstr>Example</vt:lpstr>
      <vt:lpstr>Translation</vt:lpstr>
      <vt:lpstr>Linear Transformation</vt:lpstr>
      <vt:lpstr>Linear Combination  (tổ hợp tuyến tính)</vt:lpstr>
      <vt:lpstr>Linear transformation</vt:lpstr>
      <vt:lpstr>Linear transformation</vt:lpstr>
      <vt:lpstr>How to find the matrix of an linear transformation?</vt:lpstr>
      <vt:lpstr>Linear transformation</vt:lpstr>
      <vt:lpstr>Example </vt:lpstr>
      <vt:lpstr>Example</vt:lpstr>
      <vt:lpstr>Composition</vt:lpstr>
      <vt:lpstr>Example</vt:lpstr>
      <vt:lpstr>Inverse</vt:lpstr>
      <vt:lpstr>Inverse</vt:lpstr>
      <vt:lpstr>Linear transformation</vt:lpstr>
      <vt:lpstr>PowerPoint Presentation</vt:lpstr>
      <vt:lpstr>PowerPoint Presentation</vt:lpstr>
      <vt:lpstr>PowerPoint Presentation</vt:lpstr>
    </vt:vector>
  </TitlesOfParts>
  <Company>IoIT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Module-D1 Modularity</dc:title>
  <dc:subject>PF using C</dc:subject>
  <dc:creator>Phan Truong Lam</dc:creator>
  <cp:lastModifiedBy>Huu Minh</cp:lastModifiedBy>
  <cp:revision>398</cp:revision>
  <dcterms:created xsi:type="dcterms:W3CDTF">2007-09-06T08:14:27Z</dcterms:created>
  <dcterms:modified xsi:type="dcterms:W3CDTF">2021-01-19T06:55:04Z</dcterms:modified>
</cp:coreProperties>
</file>