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68" r:id="rId8"/>
    <p:sldId id="273" r:id="rId9"/>
    <p:sldId id="269" r:id="rId10"/>
    <p:sldId id="270" r:id="rId11"/>
    <p:sldId id="265" r:id="rId12"/>
    <p:sldId id="272" r:id="rId13"/>
    <p:sldId id="275" r:id="rId14"/>
    <p:sldId id="294" r:id="rId15"/>
    <p:sldId id="259" r:id="rId16"/>
    <p:sldId id="277" r:id="rId17"/>
    <p:sldId id="278" r:id="rId18"/>
    <p:sldId id="279" r:id="rId19"/>
    <p:sldId id="280" r:id="rId20"/>
    <p:sldId id="290" r:id="rId21"/>
    <p:sldId id="315" r:id="rId22"/>
    <p:sldId id="281" r:id="rId23"/>
    <p:sldId id="292" r:id="rId24"/>
    <p:sldId id="312" r:id="rId25"/>
    <p:sldId id="286" r:id="rId26"/>
    <p:sldId id="291" r:id="rId27"/>
    <p:sldId id="316" r:id="rId28"/>
    <p:sldId id="287" r:id="rId29"/>
    <p:sldId id="289" r:id="rId30"/>
    <p:sldId id="288" r:id="rId31"/>
    <p:sldId id="297" r:id="rId32"/>
    <p:sldId id="298" r:id="rId33"/>
    <p:sldId id="299" r:id="rId34"/>
    <p:sldId id="310" r:id="rId35"/>
    <p:sldId id="305" r:id="rId36"/>
    <p:sldId id="309" r:id="rId37"/>
    <p:sldId id="306" r:id="rId38"/>
    <p:sldId id="307" r:id="rId39"/>
    <p:sldId id="308" r:id="rId40"/>
    <p:sldId id="260" r:id="rId41"/>
    <p:sldId id="311" r:id="rId42"/>
    <p:sldId id="302" r:id="rId43"/>
    <p:sldId id="303" r:id="rId44"/>
    <p:sldId id="314" r:id="rId45"/>
    <p:sldId id="304" r:id="rId46"/>
    <p:sldId id="313" r:id="rId47"/>
    <p:sldId id="262" r:id="rId48"/>
    <p:sldId id="283" r:id="rId49"/>
    <p:sldId id="284" r:id="rId50"/>
    <p:sldId id="285" r:id="rId51"/>
    <p:sldId id="319" r:id="rId52"/>
    <p:sldId id="261" r:id="rId53"/>
    <p:sldId id="296" r:id="rId54"/>
    <p:sldId id="317" r:id="rId55"/>
    <p:sldId id="318" r:id="rId56"/>
    <p:sldId id="26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v"/>
              <a:defRPr sz="2800">
                <a:latin typeface="Ancuu" pitchFamily="2" charset="0"/>
              </a:defRPr>
            </a:lvl1pPr>
            <a:lvl2pPr>
              <a:defRPr sz="2400">
                <a:latin typeface="Ancuu" pitchFamily="2" charset="0"/>
              </a:defRPr>
            </a:lvl2pPr>
            <a:lvl3pPr>
              <a:defRPr sz="2200">
                <a:latin typeface="Ancuu" pitchFamily="2" charset="0"/>
              </a:defRPr>
            </a:lvl3pPr>
            <a:lvl4pPr>
              <a:defRPr>
                <a:latin typeface="Ancuu" pitchFamily="2" charset="0"/>
              </a:defRPr>
            </a:lvl4pPr>
            <a:lvl5pPr>
              <a:defRPr>
                <a:latin typeface="Ancuu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GEOMETRY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EC274-9677-41E0-BE10-13DCF4C3B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1EF38-8A7D-484D-9563-B9E918843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5" r="1837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7151-3050-4A56-86AE-34D72694C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031" y="1320564"/>
            <a:ext cx="3659246" cy="2850320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4D231-12B3-40B2-98B3-1DB64E83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Vector geometry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2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0FC-369D-47EC-8E68-E0A9F9CF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Tip-to-tail rule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0E2E0-444F-457D-B332-00FAD47204CC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9C40AC-B339-4A82-8C96-021FFAA36C57}"/>
              </a:ext>
            </a:extLst>
          </p:cNvPr>
          <p:cNvCxnSpPr>
            <a:cxnSpLocks/>
          </p:cNvCxnSpPr>
          <p:nvPr/>
        </p:nvCxnSpPr>
        <p:spPr>
          <a:xfrm>
            <a:off x="2711308" y="27644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523756-E742-490E-8464-E653F4FDC856}"/>
              </a:ext>
            </a:extLst>
          </p:cNvPr>
          <p:cNvSpPr txBox="1"/>
          <p:nvPr/>
        </p:nvSpPr>
        <p:spPr>
          <a:xfrm>
            <a:off x="1267401" y="375935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87A6-8A96-45B1-AB58-22A871E5DE03}"/>
              </a:ext>
            </a:extLst>
          </p:cNvPr>
          <p:cNvSpPr txBox="1"/>
          <p:nvPr/>
        </p:nvSpPr>
        <p:spPr>
          <a:xfrm>
            <a:off x="2302383" y="226286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4FFA2-F2E3-4638-8072-C1DE3E30093A}"/>
              </a:ext>
            </a:extLst>
          </p:cNvPr>
          <p:cNvSpPr txBox="1"/>
          <p:nvPr/>
        </p:nvSpPr>
        <p:spPr>
          <a:xfrm>
            <a:off x="5575138" y="274265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DB65DF-BD24-4316-92B8-644469038B1A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1626784" y="2742656"/>
            <a:ext cx="4164118" cy="1244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1BE54-D17A-4540-B84C-AAB90D2C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57" y="3759353"/>
            <a:ext cx="3051543" cy="7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F1F6-7727-4122-9EB4-CFD3CC3D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two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3B5-606D-46C2-9FC2-44EDB02B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42134-684A-4693-9CB5-25E13C1A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4537"/>
            <a:ext cx="11277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222-7180-46E5-B16E-01830EF5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A990-AF3E-49AB-BF41-98960B61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 the point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 (with vector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) and the </a:t>
            </a:r>
            <a:r>
              <a:rPr lang="en-US" i="1" dirty="0">
                <a:solidFill>
                  <a:srgbClr val="0000FF"/>
                </a:solidFill>
              </a:rPr>
              <a:t>direction vector</a:t>
            </a:r>
            <a:r>
              <a:rPr lang="en-US" dirty="0"/>
              <a:t> d </a:t>
            </a:r>
            <a:r>
              <a:rPr lang="en-US" dirty="0">
                <a:sym typeface="Symbol" panose="05050102010706020507" pitchFamily="18" charset="2"/>
              </a:rPr>
              <a:t> 0. </a:t>
            </a:r>
          </a:p>
          <a:p>
            <a:r>
              <a:rPr lang="en-US" dirty="0">
                <a:sym typeface="Symbol" panose="05050102010706020507" pitchFamily="18" charset="2"/>
              </a:rPr>
              <a:t> Then </a:t>
            </a:r>
            <a:r>
              <a:rPr lang="en-US" i="1" dirty="0">
                <a:solidFill>
                  <a:srgbClr val="0000FF"/>
                </a:solidFill>
                <a:sym typeface="Symbol" panose="05050102010706020507" pitchFamily="18" charset="2"/>
              </a:rPr>
              <a:t>line</a:t>
            </a:r>
            <a:r>
              <a:rPr lang="en-US" dirty="0">
                <a:sym typeface="Symbol" panose="05050102010706020507" pitchFamily="18" charset="2"/>
              </a:rPr>
              <a:t> parallel to d through the point 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is given by: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	p = p</a:t>
            </a:r>
            <a:r>
              <a:rPr lang="en-US" sz="36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+ td</a:t>
            </a:r>
            <a:r>
              <a:rPr 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(t is any number)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B7AC8-53B3-4C30-8D7B-59C61C39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50" y="3879886"/>
            <a:ext cx="4191000" cy="162877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663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C3CF-CA9D-476F-8E44-E5147E91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51CF-D64C-4221-B53E-22F7C88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6442C-575A-4EE2-BCC6-026D9921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2108201"/>
            <a:ext cx="10953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CD327-57B0-4312-9402-70CAE6D0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969770"/>
            <a:ext cx="87344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9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B8D2-53F4-4EDF-ADF6-CD351A7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Projections and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72E2-B4F0-4BC9-8A69-EFB80C1F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7238E-8758-4D93-A284-818281DD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807103"/>
            <a:ext cx="10601325" cy="23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0A0-6B4E-4046-A953-B2F0B4B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7D3-2767-476C-96A9-2D25E4A9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AD1FA-0D21-45BD-AEE7-544C3E25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09321"/>
            <a:ext cx="10677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A3C-A909-4F2F-B415-CA11FA3E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9A65-EE3B-4591-82A6-57C6531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C16F2-5863-4EDA-A2ED-9F4AC8B4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82867"/>
            <a:ext cx="10648950" cy="408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/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>
                    <a:solidFill>
                      <a:srgbClr val="0000FF"/>
                    </a:solidFill>
                  </a:rPr>
                  <a:t>Ex.</a:t>
                </a:r>
                <a:r>
                  <a:rPr lang="en-US" sz="3600" dirty="0"/>
                  <a:t> Find (v + w)</a:t>
                </a:r>
                <a:r>
                  <a:rPr lang="en-US" dirty="0">
                    <a:sym typeface="Symbol" panose="05050102010706020507" pitchFamily="18" charset="2"/>
                  </a:rPr>
                  <a:t></a:t>
                </a:r>
                <a:r>
                  <a:rPr lang="en-US" sz="3600" dirty="0">
                    <a:sym typeface="Symbol" panose="05050102010706020507" pitchFamily="18" charset="2"/>
                  </a:rPr>
                  <a:t>(v – 2w)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=3, </m:t>
                    </m:r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=2,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and </a:t>
                </a:r>
                <a:r>
                  <a:rPr lang="en-US" sz="3600" dirty="0" err="1">
                    <a:sym typeface="Symbol" panose="05050102010706020507" pitchFamily="18" charset="2"/>
                  </a:rPr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</a:t>
                </a:r>
                <a:r>
                  <a:rPr lang="en-US" sz="3600" dirty="0" err="1">
                    <a:sym typeface="Symbol" panose="05050102010706020507" pitchFamily="18" charset="2"/>
                  </a:rPr>
                  <a:t>w</a:t>
                </a:r>
                <a:r>
                  <a:rPr lang="en-US" sz="3600" dirty="0">
                    <a:sym typeface="Symbol" panose="05050102010706020507" pitchFamily="18" charset="2"/>
                  </a:rPr>
                  <a:t> = -1.</a:t>
                </a:r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68" y="2551837"/>
                <a:ext cx="5193652" cy="1754326"/>
              </a:xfrm>
              <a:prstGeom prst="rect">
                <a:avLst/>
              </a:prstGeom>
              <a:blipFill>
                <a:blip r:embed="rId3"/>
                <a:stretch>
                  <a:fillRect l="-3396" t="-5190" b="-1211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0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29B-AE76-418A-9127-6670C15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Angles</a:t>
            </a:r>
            <a:r>
              <a:rPr lang="en-US" dirty="0"/>
              <a:t> between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AACB6-69FC-4F04-8500-E00E84B7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0" y="2256230"/>
            <a:ext cx="11941780" cy="169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81468-BCCB-4563-9758-C7B73EDA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6" y="4086335"/>
            <a:ext cx="3171825" cy="170497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6DB29-715E-4502-971F-B6C1B366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22" y="4090938"/>
            <a:ext cx="7896225" cy="14763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3BA0B-8134-4E40-8B12-CCDF037A9E91}"/>
              </a:ext>
            </a:extLst>
          </p:cNvPr>
          <p:cNvSpPr txBox="1"/>
          <p:nvPr/>
        </p:nvSpPr>
        <p:spPr>
          <a:xfrm>
            <a:off x="4114801" y="410416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213970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CEE-4840-4EF7-9D11-03E907F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A4CD-D6DC-4D89-AF08-11B340CB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6187"/>
            <a:ext cx="10058400" cy="3760891"/>
          </a:xfrm>
        </p:spPr>
        <p:txBody>
          <a:bodyPr/>
          <a:lstStyle/>
          <a:p>
            <a:r>
              <a:rPr lang="en-US" dirty="0"/>
              <a:t> Two vectors v and w are said to be </a:t>
            </a:r>
            <a:r>
              <a:rPr lang="en-US" b="1" i="1" dirty="0">
                <a:solidFill>
                  <a:srgbClr val="0000FF"/>
                </a:solidFill>
              </a:rPr>
              <a:t>orthogonal</a:t>
            </a:r>
            <a:r>
              <a:rPr lang="en-US" dirty="0"/>
              <a:t> if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FF"/>
                </a:solidFill>
              </a:rPr>
              <a:t>v 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 w = 0</a:t>
            </a:r>
            <a:endParaRPr lang="en-US" sz="3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AC868-37FF-4098-9528-8D5F02B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089093"/>
            <a:ext cx="97155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EDBAE-5AF2-4E49-9992-9BA3AC86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08" y="3917768"/>
            <a:ext cx="97440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5FAD-90F1-4F7E-9E2F-8780F87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7EAA-182E-46EF-B262-075BBB9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4720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D51-9BBA-4B8E-9331-7391D89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A7E1-671C-4180-B2B8-4355A1CB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0AA5D-3E71-4D95-86DB-05CA4B49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8201"/>
            <a:ext cx="6400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1276-73DB-4118-8143-CC6C0DFF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E204-97AB-479C-B510-DE27DD60B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2C8AE-5F3A-435B-A328-B79926C5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4" y="1144481"/>
            <a:ext cx="10963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4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1104-14CC-4766-8DCA-E67E5A9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0388-4EDF-49DB-AFF2-3417B33A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A1DDF6-984B-49FA-8D76-BF2EDB351F13}"/>
              </a:ext>
            </a:extLst>
          </p:cNvPr>
          <p:cNvCxnSpPr>
            <a:cxnSpLocks/>
          </p:cNvCxnSpPr>
          <p:nvPr/>
        </p:nvCxnSpPr>
        <p:spPr>
          <a:xfrm flipV="1">
            <a:off x="5027339" y="1249857"/>
            <a:ext cx="3062177" cy="395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DC8E33-23DF-4569-8B66-D05666E4F2CC}"/>
              </a:ext>
            </a:extLst>
          </p:cNvPr>
          <p:cNvSpPr txBox="1"/>
          <p:nvPr/>
        </p:nvSpPr>
        <p:spPr>
          <a:xfrm>
            <a:off x="5442009" y="1383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99BF6-FE90-4C37-86AC-9134A960554E}"/>
              </a:ext>
            </a:extLst>
          </p:cNvPr>
          <p:cNvCxnSpPr>
            <a:cxnSpLocks/>
          </p:cNvCxnSpPr>
          <p:nvPr/>
        </p:nvCxnSpPr>
        <p:spPr>
          <a:xfrm flipV="1">
            <a:off x="5591219" y="1402257"/>
            <a:ext cx="1224871" cy="15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8C3879-3135-42D2-98F8-0AA37AC41041}"/>
              </a:ext>
            </a:extLst>
          </p:cNvPr>
          <p:cNvCxnSpPr>
            <a:cxnSpLocks/>
          </p:cNvCxnSpPr>
          <p:nvPr/>
        </p:nvCxnSpPr>
        <p:spPr>
          <a:xfrm flipV="1">
            <a:off x="5591218" y="537208"/>
            <a:ext cx="1049612" cy="10180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46529-6B03-4967-A3B0-D8E1498A97FE}"/>
              </a:ext>
            </a:extLst>
          </p:cNvPr>
          <p:cNvCxnSpPr/>
          <p:nvPr/>
        </p:nvCxnSpPr>
        <p:spPr>
          <a:xfrm flipH="1" flipV="1">
            <a:off x="6617970" y="525780"/>
            <a:ext cx="175260" cy="86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DAF1B4-9FD2-4C9B-B84B-2C3A6E11454A}"/>
              </a:ext>
            </a:extLst>
          </p:cNvPr>
          <p:cNvSpPr txBox="1"/>
          <p:nvPr/>
        </p:nvSpPr>
        <p:spPr>
          <a:xfrm>
            <a:off x="5920740" y="5943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4A073-9C3A-467C-B498-1A16D1DF2E7D}"/>
              </a:ext>
            </a:extLst>
          </p:cNvPr>
          <p:cNvSpPr txBox="1"/>
          <p:nvPr/>
        </p:nvSpPr>
        <p:spPr>
          <a:xfrm>
            <a:off x="7537712" y="12498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45E56-4B5A-47B8-BAF0-A660065C41A4}"/>
              </a:ext>
            </a:extLst>
          </p:cNvPr>
          <p:cNvSpPr txBox="1"/>
          <p:nvPr/>
        </p:nvSpPr>
        <p:spPr>
          <a:xfrm>
            <a:off x="6705600" y="6983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 – v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D1BC4-4FF4-45F6-98D9-9FBCF059F361}"/>
              </a:ext>
            </a:extLst>
          </p:cNvPr>
          <p:cNvSpPr txBox="1"/>
          <p:nvPr/>
        </p:nvSpPr>
        <p:spPr>
          <a:xfrm>
            <a:off x="8751609" y="691601"/>
            <a:ext cx="182293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>
                <a:sym typeface="Symbol" panose="05050102010706020507" pitchFamily="18" charset="2"/>
              </a:rPr>
              <a:t>v  </a:t>
            </a:r>
            <a:r>
              <a:rPr lang="en-US" sz="2800" dirty="0">
                <a:sym typeface="Euclid Symbol" panose="05050102010706020507" pitchFamily="18" charset="2"/>
              </a:rPr>
              <a:t></a:t>
            </a:r>
            <a:r>
              <a:rPr lang="en-US" sz="2800" dirty="0"/>
              <a:t> d</a:t>
            </a:r>
            <a:endParaRPr lang="en-US" sz="2800" dirty="0">
              <a:sym typeface="Symbol" panose="05050102010706020507" pitchFamily="18" charset="2"/>
            </a:endParaRPr>
          </a:p>
          <a:p>
            <a:r>
              <a:rPr lang="en-US" sz="2800" dirty="0">
                <a:sym typeface="Symbol" panose="05050102010706020507" pitchFamily="18" charset="2"/>
              </a:rPr>
              <a:t>2. </a:t>
            </a:r>
            <a:r>
              <a:rPr lang="en-US" sz="2800" dirty="0"/>
              <a:t>u – v </a:t>
            </a:r>
            <a:r>
              <a:rPr lang="en-US" sz="2800" dirty="0">
                <a:sym typeface="Symbol" panose="05050102010706020507" pitchFamily="18" charset="2"/>
              </a:rPr>
              <a:t> d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75DBD-DB3B-49C2-8AC1-6FBB6392B45A}"/>
              </a:ext>
            </a:extLst>
          </p:cNvPr>
          <p:cNvSpPr txBox="1"/>
          <p:nvPr/>
        </p:nvSpPr>
        <p:spPr>
          <a:xfrm>
            <a:off x="6164580" y="139827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92C863-2539-4BC1-9EAB-9B765FE8C0F6}"/>
              </a:ext>
            </a:extLst>
          </p:cNvPr>
          <p:cNvGrpSpPr/>
          <p:nvPr/>
        </p:nvGrpSpPr>
        <p:grpSpPr>
          <a:xfrm>
            <a:off x="1097280" y="2118834"/>
            <a:ext cx="7829550" cy="2362200"/>
            <a:chOff x="1097280" y="2118834"/>
            <a:chExt cx="7829550" cy="2362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72C191-C7D6-40EA-8DA4-225270F2E59D}"/>
                </a:ext>
              </a:extLst>
            </p:cNvPr>
            <p:cNvGrpSpPr/>
            <p:nvPr/>
          </p:nvGrpSpPr>
          <p:grpSpPr>
            <a:xfrm>
              <a:off x="1097280" y="2118834"/>
              <a:ext cx="7829550" cy="2362200"/>
              <a:chOff x="1097280" y="2118834"/>
              <a:chExt cx="7829550" cy="2362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9C0EF7-4AAD-4FE2-AB0A-674299F76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7280" y="2118834"/>
                <a:ext cx="7829550" cy="236220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65859D-3568-4E2A-B334-D1A3D588B593}"/>
                  </a:ext>
                </a:extLst>
              </p:cNvPr>
              <p:cNvSpPr/>
              <p:nvPr/>
            </p:nvSpPr>
            <p:spPr>
              <a:xfrm>
                <a:off x="6595110" y="3120390"/>
                <a:ext cx="2133639" cy="7886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1505D9-49AD-4C13-9976-60D00B591B8A}"/>
                </a:ext>
              </a:extLst>
            </p:cNvPr>
            <p:cNvCxnSpPr/>
            <p:nvPr/>
          </p:nvCxnSpPr>
          <p:spPr>
            <a:xfrm>
              <a:off x="2708910" y="3623310"/>
              <a:ext cx="231842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B820B9-48D9-4C35-85C0-B2D274F151A3}"/>
              </a:ext>
            </a:extLst>
          </p:cNvPr>
          <p:cNvCxnSpPr>
            <a:cxnSpLocks/>
          </p:cNvCxnSpPr>
          <p:nvPr/>
        </p:nvCxnSpPr>
        <p:spPr>
          <a:xfrm flipH="1">
            <a:off x="8474305" y="1656341"/>
            <a:ext cx="1057173" cy="147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9576-28F0-4102-903C-4DAC7A14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6D6B-7A42-4FB9-8E87-A25C4D44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1D7DE-1FC0-4CCD-B05C-E9C91341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6" y="341081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93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EDC-7278-4FC2-97BE-1B12AF43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32DB-4346-4CEA-9C55-1D7569C9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E6BD4-D689-41EA-B113-8B75DA4B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4" y="734004"/>
            <a:ext cx="1086380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2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381-305B-438B-B588-CD8C388A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39580"/>
            <a:ext cx="10058400" cy="1450757"/>
          </a:xfrm>
        </p:spPr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FF49-0D0A-4731-A389-FE2FE3B0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55" y="1412353"/>
            <a:ext cx="9254490" cy="43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3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A418-DCB7-4B8A-A1EE-77E7FF6D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7AE7-D7CE-44AE-BA12-A0F1F5C9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3BD92-3D12-4D83-AD7F-8CD379C1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9" y="263529"/>
            <a:ext cx="8143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9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F16-259B-471F-8F4E-AD5F2D27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6A9E-C187-4C46-9524-84FBA944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717-A054-409B-9B57-4A3D0054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30C3-AAFD-4CB1-A27E-E570EC77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48E55-3BFA-4BB0-98F2-394C50B2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10423208" cy="1612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88FB3-C561-4802-B0AB-74A72380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21010"/>
            <a:ext cx="2606993" cy="2114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ACE71-ED90-46D0-82CD-B60197DA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41" y="4602812"/>
            <a:ext cx="1577259" cy="533400"/>
          </a:xfrm>
          <a:prstGeom prst="rect">
            <a:avLst/>
          </a:prstGeom>
          <a:ln>
            <a:solidFill>
              <a:srgbClr val="FF99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0D467-1E55-4E28-85E8-30CACCEF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4581692"/>
            <a:ext cx="4457700" cy="533400"/>
          </a:xfrm>
          <a:prstGeom prst="rect">
            <a:avLst/>
          </a:prstGeom>
          <a:ln w="19050">
            <a:solidFill>
              <a:srgbClr val="FF99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4F414D8-D185-44FF-BB0B-630E2B77B607}"/>
              </a:ext>
            </a:extLst>
          </p:cNvPr>
          <p:cNvSpPr/>
          <p:nvPr/>
        </p:nvSpPr>
        <p:spPr>
          <a:xfrm>
            <a:off x="5857399" y="4492585"/>
            <a:ext cx="477202" cy="75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565C-B53C-40BF-8C99-542B3FB1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a Plane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F880-5E54-4444-B3E4-87B69606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59" y="2108201"/>
            <a:ext cx="10237163" cy="31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17A3E-28DF-4B03-94AF-ED7D6439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07" y="2108201"/>
            <a:ext cx="3325723" cy="3244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857AA-FE0F-499A-9BA7-45742F39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Vectors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3AF3-5C04-4D17-ADE4-F0AA683D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Vectors in </a:t>
            </a:r>
            <a:r>
              <a:rPr lang="en-US" b="1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="1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</a:p>
          <a:p>
            <a:r>
              <a:rPr lang="en-US" dirty="0">
                <a:sym typeface="Euclid Extra" panose="02050502000505020303" pitchFamily="18" charset="2"/>
              </a:rPr>
              <a:t> The terms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vector</a:t>
            </a:r>
            <a:r>
              <a:rPr lang="en-US" dirty="0">
                <a:sym typeface="Euclid Extra" panose="02050502000505020303" pitchFamily="18" charset="2"/>
              </a:rPr>
              <a:t> and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point</a:t>
            </a:r>
            <a:r>
              <a:rPr lang="en-US" dirty="0">
                <a:sym typeface="Euclid Extra" panose="02050502000505020303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Euclid Extra" panose="02050502000505020303" pitchFamily="18" charset="2"/>
              </a:rPr>
              <a:t>are interchangeable.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E36ABA-0ECE-41AF-B96F-50A42B714912}"/>
              </a:ext>
            </a:extLst>
          </p:cNvPr>
          <p:cNvCxnSpPr>
            <a:cxnSpLocks/>
          </p:cNvCxnSpPr>
          <p:nvPr/>
        </p:nvCxnSpPr>
        <p:spPr>
          <a:xfrm flipV="1">
            <a:off x="8240233" y="2328671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A8CEF7-48E9-43AF-B2BF-E42DC7830EA6}"/>
              </a:ext>
            </a:extLst>
          </p:cNvPr>
          <p:cNvSpPr txBox="1"/>
          <p:nvPr/>
        </p:nvSpPr>
        <p:spPr>
          <a:xfrm>
            <a:off x="8910084" y="2044403"/>
            <a:ext cx="2065374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point P(x, y, z)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92BED-BED6-4412-9D3D-91AEC65E53EE}"/>
              </a:ext>
            </a:extLst>
          </p:cNvPr>
          <p:cNvCxnSpPr>
            <a:cxnSpLocks/>
          </p:cNvCxnSpPr>
          <p:nvPr/>
        </p:nvCxnSpPr>
        <p:spPr>
          <a:xfrm flipV="1">
            <a:off x="8860479" y="3235984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75C26C-09DC-4E40-992E-91AB430CB35A}"/>
              </a:ext>
            </a:extLst>
          </p:cNvPr>
          <p:cNvSpPr txBox="1"/>
          <p:nvPr/>
        </p:nvSpPr>
        <p:spPr>
          <a:xfrm>
            <a:off x="9530330" y="2951716"/>
            <a:ext cx="126656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vector </a:t>
            </a:r>
            <a:r>
              <a:rPr lang="en-US" sz="26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4746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451F-C919-459B-BD77-A6DD209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B98AB-C939-4519-AB41-D692AA6F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08B8D-E815-4BB6-86D4-CF9A1168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032" y="845820"/>
            <a:ext cx="55149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4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AB8B-611A-4EB5-8762-4D78B7E2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554989"/>
            <a:ext cx="10058400" cy="1450757"/>
          </a:xfrm>
        </p:spPr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486C-72A4-41EF-ADA9-93DC639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FDBBD-C187-4073-8E69-34AA0E79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988908"/>
            <a:ext cx="11125200" cy="2930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EFFB2-7C0B-4329-9F2D-3599232C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" y="4093794"/>
            <a:ext cx="109347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362D8-D808-451C-AC2B-8EF1592D0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58" y="-173091"/>
            <a:ext cx="6370042" cy="18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834A-4899-4973-B3DD-A6A840AD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E443-3D3F-49D0-B8CD-428B8C8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54315-2282-4057-9ADB-ECE0EB4B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3716552"/>
            <a:ext cx="109347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B6104-8489-40C2-95D2-D25AD993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" y="423142"/>
            <a:ext cx="56388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7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E999-C1DF-4625-A13D-ED3D6855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192A-0D86-43F5-827A-3C1E95C8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29E6D-5DF8-4C45-ADE2-9DA51052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9966960" cy="19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0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73-59A7-4BAF-A054-002084A2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5364-1C9E-4391-86AA-1D6AF8E4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E2FC1-A87C-4020-BE15-352C544D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836035"/>
            <a:ext cx="10791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1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FC70-5022-435F-A432-EDD5E58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2378-137E-4051-A3A9-C522D5B8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EE91F-1952-4C8E-9F49-532C7260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707014"/>
            <a:ext cx="101536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42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0ED5-3895-446F-90C5-2F35D5BE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116B-A42E-4B63-AF82-4F33B175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DB392-DB6A-4145-AEB9-B1C7A56D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771311"/>
            <a:ext cx="111061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07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E6C4-57A1-4FD3-BC3B-91A78F7C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4EDA-0F0B-43CD-8970-FB166C4F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1B7FF-4802-4A0B-9A4E-FD1191E3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84176"/>
            <a:ext cx="101536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1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EC87-35E0-4954-AE45-739293EC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0944-128C-4075-A630-05C28803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F0C9B-4C03-4B9B-836A-9E28234C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971336"/>
            <a:ext cx="9953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43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5E16-2FA8-4BDE-8310-E57084C7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9EBA-7B5E-4DDF-81BE-05B0F723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CE749-54E7-49B0-B0C1-6298153C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" y="627350"/>
            <a:ext cx="111442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641A-1A73-417F-8057-398DCCD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 in </a:t>
            </a:r>
            <a:r>
              <a:rPr lang="en-US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6043-FAB3-4E99-969D-229DF0F3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Length.</a:t>
            </a:r>
          </a:p>
          <a:p>
            <a:pPr marL="0" indent="0">
              <a:buNone/>
            </a:pPr>
            <a:r>
              <a:rPr lang="en-US" dirty="0"/>
              <a:t>	If	      then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Ex. 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C6433-A472-4384-9A97-2FB5373F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7" y="2081279"/>
            <a:ext cx="1362837" cy="187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7C03F-B5E2-41FC-A47C-FF580071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54" y="2591099"/>
            <a:ext cx="3066499" cy="76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D4028-0041-4281-9AED-B4BC8CD8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93" y="3985316"/>
            <a:ext cx="6601048" cy="1349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41921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D1D3-36EE-4143-A578-4E2F1D8C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-401489"/>
            <a:ext cx="10058400" cy="1450757"/>
          </a:xfrm>
        </p:spPr>
        <p:txBody>
          <a:bodyPr/>
          <a:lstStyle/>
          <a:p>
            <a:r>
              <a:rPr lang="en-US" dirty="0"/>
              <a:t>4.3 More on Cross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7A7F6-BF3B-4DF8-86A4-9B380399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199936"/>
            <a:ext cx="9953625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2D01EA-BEF6-4F1F-9DBF-3748D68B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3517537"/>
            <a:ext cx="9010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4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A619-5ADA-408A-BEF0-6C2E6699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A992-9350-4D23-BEF0-7A043EA7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87DEA-B005-4091-8229-D541AECD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39" y="882544"/>
            <a:ext cx="9010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97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3A83-B0AA-4A79-A50F-9E932FF5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9256-7B6A-4632-B6AF-19ADD079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AD9AC-BA5F-4309-927E-54058BFE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5762"/>
            <a:ext cx="7724775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FDF361-A54E-4BC4-B266-FAE78542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576709"/>
            <a:ext cx="9277350" cy="10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9F758B-5444-4F2A-AB45-48953632F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" y="4659457"/>
            <a:ext cx="11182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53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1FBF-82C7-4732-B921-A5C166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CB9A-E19E-4435-870B-BA64D073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CEE82-8B98-4888-B119-C6FE44B4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3529"/>
            <a:ext cx="9705975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77B73-3BB2-421D-B3F3-F0E13A5B3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8" y="2819106"/>
            <a:ext cx="11172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55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DC57-AE84-4DCF-AC52-48AD776B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DE6B-96A7-48D1-8EF1-F9D4C899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00376-47CF-4614-8B50-A78F0C93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657011"/>
            <a:ext cx="11220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83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8133-2BB8-422D-B167-A9238CF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EA98-B0B6-4D5D-9FDF-8A56471E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431C9-3B4C-4CA0-BF52-97EB3E30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2" y="180761"/>
            <a:ext cx="11591925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6A1637-FE34-49DE-B951-748E7F6A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286"/>
            <a:ext cx="4419600" cy="231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2118B-CD20-4C8F-AEB1-8A8D21D4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8" y="4114586"/>
            <a:ext cx="11172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06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33AA-5E0E-492B-A8E7-54214384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B89D-1D6D-42FD-B430-E227AE30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CCE79-2ADE-4E65-A1E4-6DCF7E11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7844"/>
            <a:ext cx="11125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5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2D44-2B0E-4AEC-9B59-20867E9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0875"/>
            <a:ext cx="10058400" cy="1450757"/>
          </a:xfrm>
        </p:spPr>
        <p:txBody>
          <a:bodyPr/>
          <a:lstStyle/>
          <a:p>
            <a:r>
              <a:rPr lang="en-US" dirty="0"/>
              <a:t>4.5 An application in Computer Graphics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4DDBC-C355-4941-858E-987CF8A45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441" y="3035943"/>
            <a:ext cx="3689666" cy="145075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61088-3A91-4172-9BB6-2ABE3636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4" y="2209382"/>
            <a:ext cx="2498991" cy="310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72CC2-1AE0-4014-8006-A982B9A6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95" y="2209382"/>
            <a:ext cx="2799579" cy="31038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17CF6C-0522-4127-9514-C8C4107AD08D}"/>
              </a:ext>
            </a:extLst>
          </p:cNvPr>
          <p:cNvSpPr/>
          <p:nvPr/>
        </p:nvSpPr>
        <p:spPr>
          <a:xfrm>
            <a:off x="349807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F0668A-2A08-4C5D-96CA-FFCCB8ABCFC4}"/>
              </a:ext>
            </a:extLst>
          </p:cNvPr>
          <p:cNvSpPr/>
          <p:nvPr/>
        </p:nvSpPr>
        <p:spPr>
          <a:xfrm>
            <a:off x="675675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23B8D-BBAA-4CEE-9DE2-057398722ADD}"/>
              </a:ext>
            </a:extLst>
          </p:cNvPr>
          <p:cNvSpPr txBox="1"/>
          <p:nvPr/>
        </p:nvSpPr>
        <p:spPr>
          <a:xfrm>
            <a:off x="7587441" y="4687037"/>
            <a:ext cx="14712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 D</a:t>
            </a:r>
          </a:p>
        </p:txBody>
      </p:sp>
    </p:spTree>
    <p:extLst>
      <p:ext uri="{BB962C8B-B14F-4D97-AF65-F5344CB8AC3E}">
        <p14:creationId xmlns:p14="http://schemas.microsoft.com/office/powerpoint/2010/main" val="391959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450-0F04-42B8-AE5F-ECDED324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image?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6AE2D-9E88-4B1C-B495-87DA2B3F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4" y="2008505"/>
            <a:ext cx="2614007" cy="28981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981DA-9A48-402F-9948-48B47C41025D}"/>
              </a:ext>
            </a:extLst>
          </p:cNvPr>
          <p:cNvCxnSpPr>
            <a:cxnSpLocks/>
          </p:cNvCxnSpPr>
          <p:nvPr/>
        </p:nvCxnSpPr>
        <p:spPr>
          <a:xfrm>
            <a:off x="3363566" y="3472211"/>
            <a:ext cx="1257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17D8B-5AA1-45D7-B303-05156A2D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26" y="2042048"/>
            <a:ext cx="2390460" cy="2886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89700-ADE6-4A21-9F53-EFFB09F4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025" y="2026349"/>
            <a:ext cx="2398818" cy="2891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AFC4A8-C43B-4244-A543-51D6C0F6E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406" y="5020944"/>
            <a:ext cx="2283281" cy="675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BE2B70-78D1-4551-B15C-266CFD397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235" y="5004548"/>
            <a:ext cx="2283281" cy="708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1545F4-5FE5-495B-94B5-F776A9F5F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834" y="4978614"/>
            <a:ext cx="3646166" cy="651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86B9B-3F20-4D23-A8F4-26481686A386}"/>
              </a:ext>
            </a:extLst>
          </p:cNvPr>
          <p:cNvCxnSpPr>
            <a:cxnSpLocks/>
          </p:cNvCxnSpPr>
          <p:nvPr/>
        </p:nvCxnSpPr>
        <p:spPr>
          <a:xfrm>
            <a:off x="7170246" y="3485452"/>
            <a:ext cx="11772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492BC-BF69-43BC-B3BC-A6F0D5E42745}"/>
              </a:ext>
            </a:extLst>
          </p:cNvPr>
          <p:cNvGrpSpPr/>
          <p:nvPr/>
        </p:nvGrpSpPr>
        <p:grpSpPr>
          <a:xfrm>
            <a:off x="3349749" y="4536378"/>
            <a:ext cx="1431389" cy="684488"/>
            <a:chOff x="3363906" y="4116112"/>
            <a:chExt cx="1431389" cy="68448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25CE19-F8B6-45D4-BBB2-EEC3E64A7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63906" y="4116112"/>
              <a:ext cx="1104013" cy="6844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17FFA-E44C-481B-9947-F3D5796D8DD6}"/>
                </a:ext>
              </a:extLst>
            </p:cNvPr>
            <p:cNvSpPr txBox="1"/>
            <p:nvPr/>
          </p:nvSpPr>
          <p:spPr>
            <a:xfrm>
              <a:off x="4388480" y="4193680"/>
              <a:ext cx="4068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D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C596A-2327-45ED-BD2A-44231BF39D7C}"/>
              </a:ext>
            </a:extLst>
          </p:cNvPr>
          <p:cNvCxnSpPr/>
          <p:nvPr/>
        </p:nvCxnSpPr>
        <p:spPr>
          <a:xfrm>
            <a:off x="3324496" y="5358707"/>
            <a:ext cx="1335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1A895C-86F7-4925-8F34-5DC446CABA46}"/>
              </a:ext>
            </a:extLst>
          </p:cNvPr>
          <p:cNvCxnSpPr>
            <a:cxnSpLocks/>
          </p:cNvCxnSpPr>
          <p:nvPr/>
        </p:nvCxnSpPr>
        <p:spPr>
          <a:xfrm flipV="1">
            <a:off x="7033086" y="5304164"/>
            <a:ext cx="1314367" cy="2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A5ECD16-8B67-47F8-9711-ECE0CDF61B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661" y="4379934"/>
            <a:ext cx="1487371" cy="6120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C96ABAE-7049-445C-A772-D16A27DBBA31}"/>
              </a:ext>
            </a:extLst>
          </p:cNvPr>
          <p:cNvSpPr txBox="1"/>
          <p:nvPr/>
        </p:nvSpPr>
        <p:spPr>
          <a:xfrm>
            <a:off x="8391621" y="4398502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80037F-FFEF-41BD-BDB9-00C16840E158}"/>
              </a:ext>
            </a:extLst>
          </p:cNvPr>
          <p:cNvSpPr txBox="1"/>
          <p:nvPr/>
        </p:nvSpPr>
        <p:spPr>
          <a:xfrm>
            <a:off x="5689185" y="5509961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07615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4646-7FBA-4FE1-BFBA-4178B8D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8C7F-1716-4099-9A58-487D6957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Image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matrix D</a:t>
            </a:r>
          </a:p>
          <a:p>
            <a:r>
              <a:rPr lang="en-US" dirty="0"/>
              <a:t> Matrices of transformations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r>
              <a:rPr lang="en-US" dirty="0"/>
              <a:t> Compute </a:t>
            </a:r>
            <a:r>
              <a:rPr lang="en-US" sz="4000" dirty="0"/>
              <a:t>A</a:t>
            </a:r>
            <a:r>
              <a:rPr lang="en-US" sz="4000" baseline="-25000" dirty="0"/>
              <a:t>n</a:t>
            </a:r>
            <a:r>
              <a:rPr lang="en-US" sz="4000" dirty="0"/>
              <a:t>...A</a:t>
            </a:r>
            <a:r>
              <a:rPr lang="en-US" sz="4000" baseline="-25000" dirty="0"/>
              <a:t>3</a:t>
            </a:r>
            <a:r>
              <a:rPr lang="en-US" sz="4000" dirty="0"/>
              <a:t>A</a:t>
            </a:r>
            <a:r>
              <a:rPr lang="en-US" sz="4000" baseline="-25000" dirty="0"/>
              <a:t>2</a:t>
            </a:r>
            <a:r>
              <a:rPr lang="en-US" sz="4000" dirty="0"/>
              <a:t>A</a:t>
            </a:r>
            <a:r>
              <a:rPr lang="en-US" sz="4000" baseline="-25000" dirty="0"/>
              <a:t>1</a:t>
            </a:r>
            <a:r>
              <a:rPr lang="en-US" sz="4000" dirty="0"/>
              <a:t>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FE39E5-B127-401B-BC74-35B329668E66}"/>
              </a:ext>
            </a:extLst>
          </p:cNvPr>
          <p:cNvCxnSpPr>
            <a:cxnSpLocks/>
          </p:cNvCxnSpPr>
          <p:nvPr/>
        </p:nvCxnSpPr>
        <p:spPr>
          <a:xfrm flipH="1" flipV="1">
            <a:off x="6343650" y="3931920"/>
            <a:ext cx="754380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BC176-9597-446F-9367-1F133D42D7AE}"/>
              </a:ext>
            </a:extLst>
          </p:cNvPr>
          <p:cNvSpPr txBox="1"/>
          <p:nvPr/>
        </p:nvSpPr>
        <p:spPr>
          <a:xfrm>
            <a:off x="6823710" y="4495436"/>
            <a:ext cx="12756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D65B7B-6EA2-4724-ACB2-FD415C5CD5DE}"/>
              </a:ext>
            </a:extLst>
          </p:cNvPr>
          <p:cNvCxnSpPr>
            <a:cxnSpLocks/>
          </p:cNvCxnSpPr>
          <p:nvPr/>
        </p:nvCxnSpPr>
        <p:spPr>
          <a:xfrm flipH="1" flipV="1">
            <a:off x="5737860" y="3931920"/>
            <a:ext cx="110491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1D24F-7960-44DD-95D8-9620223E8DCB}"/>
              </a:ext>
            </a:extLst>
          </p:cNvPr>
          <p:cNvSpPr txBox="1"/>
          <p:nvPr/>
        </p:nvSpPr>
        <p:spPr>
          <a:xfrm>
            <a:off x="4775289" y="4493713"/>
            <a:ext cx="192514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transformation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95565-B152-4A6A-878F-36080464E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252244" y="3931921"/>
            <a:ext cx="838461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50DC36-0B0E-47CE-A21A-C467A4C7D859}"/>
              </a:ext>
            </a:extLst>
          </p:cNvPr>
          <p:cNvSpPr txBox="1"/>
          <p:nvPr/>
        </p:nvSpPr>
        <p:spPr>
          <a:xfrm>
            <a:off x="3293199" y="497758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transformation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FF022-C608-4998-BA24-0323CB529BF4}"/>
              </a:ext>
            </a:extLst>
          </p:cNvPr>
          <p:cNvCxnSpPr>
            <a:cxnSpLocks/>
          </p:cNvCxnSpPr>
          <p:nvPr/>
        </p:nvCxnSpPr>
        <p:spPr>
          <a:xfrm flipV="1">
            <a:off x="3328332" y="3921232"/>
            <a:ext cx="1240131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AFA2E4-CF27-44F3-9A47-3AB8679A2F93}"/>
              </a:ext>
            </a:extLst>
          </p:cNvPr>
          <p:cNvSpPr txBox="1"/>
          <p:nvPr/>
        </p:nvSpPr>
        <p:spPr>
          <a:xfrm>
            <a:off x="2348319" y="450133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transformation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B3A23-4BA0-4CC7-A032-FA842DADD554}"/>
              </a:ext>
            </a:extLst>
          </p:cNvPr>
          <p:cNvCxnSpPr>
            <a:cxnSpLocks/>
          </p:cNvCxnSpPr>
          <p:nvPr/>
        </p:nvCxnSpPr>
        <p:spPr>
          <a:xfrm flipV="1">
            <a:off x="1302338" y="3931920"/>
            <a:ext cx="2118230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394DB-12DD-4F02-8861-9C367D55DB1D}"/>
              </a:ext>
            </a:extLst>
          </p:cNvPr>
          <p:cNvSpPr txBox="1"/>
          <p:nvPr/>
        </p:nvSpPr>
        <p:spPr>
          <a:xfrm>
            <a:off x="942429" y="4981393"/>
            <a:ext cx="18775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30000" dirty="0"/>
              <a:t>th </a:t>
            </a: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5435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441F-D93C-4D3E-8A2A-3122C066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True or false?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3,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-6. </a:t>
                </a: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0,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zero vector.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1B9A093-52C8-44CC-8A19-FDBF411A8B0A}"/>
              </a:ext>
            </a:extLst>
          </p:cNvPr>
          <p:cNvGrpSpPr/>
          <p:nvPr/>
        </p:nvGrpSpPr>
        <p:grpSpPr>
          <a:xfrm>
            <a:off x="7165279" y="2780402"/>
            <a:ext cx="830403" cy="586360"/>
            <a:chOff x="8345494" y="2844200"/>
            <a:chExt cx="830403" cy="5863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F21237-673A-4FD9-9EAD-CC272932690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45494" y="3019646"/>
              <a:ext cx="830403" cy="4109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4A6AB5-7B0A-4CB2-AF73-C5EEF778AB98}"/>
                </a:ext>
              </a:extLst>
            </p:cNvPr>
            <p:cNvSpPr txBox="1"/>
            <p:nvPr/>
          </p:nvSpPr>
          <p:spPr>
            <a:xfrm>
              <a:off x="8463513" y="2844200"/>
              <a:ext cx="3353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82364-90FB-4953-902A-C3100595B045}"/>
              </a:ext>
            </a:extLst>
          </p:cNvPr>
          <p:cNvGrpSpPr/>
          <p:nvPr/>
        </p:nvGrpSpPr>
        <p:grpSpPr>
          <a:xfrm>
            <a:off x="7995682" y="2134021"/>
            <a:ext cx="1660806" cy="821827"/>
            <a:chOff x="9175897" y="2197819"/>
            <a:chExt cx="1660806" cy="82182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7FA94C-3E4C-4C35-966E-020410F8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897" y="2197819"/>
              <a:ext cx="1660806" cy="82182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DA1AB-6181-4737-80E3-85BB461EC191}"/>
                </a:ext>
              </a:extLst>
            </p:cNvPr>
            <p:cNvSpPr txBox="1"/>
            <p:nvPr/>
          </p:nvSpPr>
          <p:spPr>
            <a:xfrm>
              <a:off x="10230447" y="2400344"/>
              <a:ext cx="6062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-2v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95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F058-B8C1-4784-8554-1EFA73CE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transformations and their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AE1E-B183-400D-89B4-062F795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</a:t>
            </a:r>
          </a:p>
          <a:p>
            <a:r>
              <a:rPr lang="en-US" dirty="0"/>
              <a:t> Rotations </a:t>
            </a:r>
          </a:p>
          <a:p>
            <a:r>
              <a:rPr lang="en-US" dirty="0"/>
              <a:t> Translations </a:t>
            </a:r>
          </a:p>
        </p:txBody>
      </p:sp>
    </p:spTree>
    <p:extLst>
      <p:ext uri="{BB962C8B-B14F-4D97-AF65-F5344CB8AC3E}">
        <p14:creationId xmlns:p14="http://schemas.microsoft.com/office/powerpoint/2010/main" val="259660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4C57-FD3B-40BC-848E-259DE4AA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1329-132D-4E22-87CC-225C43DE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6269C-07DE-4C76-9952-7BE638B8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" y="1119620"/>
            <a:ext cx="10391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82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644C-9F45-4296-9F00-95542AB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 of Reﬂections and Projections 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F08B-6DC3-4B1B-8184-D9D8611D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CB6F3-2730-4D59-B990-A6664AAC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16761"/>
            <a:ext cx="10668000" cy="41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8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7DF5-FAA5-4287-9D7D-62C94DE6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Translations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E16B-6DD5-46ED-961C-FAAFAF5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Need a clever way to give these matrices (Read yourself in the text book)</a:t>
            </a:r>
          </a:p>
        </p:txBody>
      </p:sp>
    </p:spTree>
    <p:extLst>
      <p:ext uri="{BB962C8B-B14F-4D97-AF65-F5344CB8AC3E}">
        <p14:creationId xmlns:p14="http://schemas.microsoft.com/office/powerpoint/2010/main" val="1780838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DD79-F516-47B2-9641-CF9AF205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8F79-4033-4CBA-AF5A-87EB094E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49AAC-09FD-4284-8B40-936B24B5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7730"/>
            <a:ext cx="9048750" cy="1085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06303-349F-4835-87FB-E9FE72A7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236171"/>
            <a:ext cx="101917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3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11BC-8A50-40AE-A2F2-81967021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65D3-6D53-42BD-8699-173A682D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88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98F0-4B18-4CB4-B8FF-47C04C8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3BAB-BE3D-4046-9F7E-2AACFF0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2751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6ACB-C57A-4080-BB8F-F33797E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4F2C-3435-4860-AA87-C4B0E9BA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49379-2C08-4CF0-AC07-8C621297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7713912" cy="2196396"/>
          </a:xfrm>
          <a:prstGeom prst="rect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D1A06-7A1D-4165-AF5C-75B614D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09" y="1714286"/>
            <a:ext cx="3871175" cy="1632098"/>
          </a:xfrm>
          <a:prstGeom prst="rect">
            <a:avLst/>
          </a:prstGeom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383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503B-600C-4614-95D2-4799DE3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6A70-01FD-4D23-A9AD-9E70BD35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v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and w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be vectors in R</a:t>
            </a:r>
            <a:r>
              <a:rPr lang="en-US" baseline="30000" dirty="0"/>
              <a:t>3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v = w </a:t>
            </a:r>
            <a:r>
              <a:rPr lang="en-US" dirty="0"/>
              <a:t>if and only if v and w have </a:t>
            </a:r>
            <a:r>
              <a:rPr lang="en-US" dirty="0">
                <a:solidFill>
                  <a:srgbClr val="0000FF"/>
                </a:solidFill>
              </a:rPr>
              <a:t>the same direction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the same length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same geometric vector can be positioned anywhere in space.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535311-A0DF-4907-9B4B-A997122CCE2C}"/>
              </a:ext>
            </a:extLst>
          </p:cNvPr>
          <p:cNvGrpSpPr/>
          <p:nvPr/>
        </p:nvGrpSpPr>
        <p:grpSpPr>
          <a:xfrm>
            <a:off x="6730408" y="3343939"/>
            <a:ext cx="3235845" cy="851338"/>
            <a:chOff x="4316818" y="4011280"/>
            <a:chExt cx="3235845" cy="8513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AA7135-613C-4940-A06C-14952E880A07}"/>
                </a:ext>
              </a:extLst>
            </p:cNvPr>
            <p:cNvCxnSpPr/>
            <p:nvPr/>
          </p:nvCxnSpPr>
          <p:spPr>
            <a:xfrm flipV="1">
              <a:off x="4316818" y="411479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3D4F25-9FFD-4912-823A-A35491759223}"/>
                </a:ext>
              </a:extLst>
            </p:cNvPr>
            <p:cNvCxnSpPr/>
            <p:nvPr/>
          </p:nvCxnSpPr>
          <p:spPr>
            <a:xfrm flipV="1">
              <a:off x="6223593" y="416086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FB6C54-7928-444F-92C4-3603A7323830}"/>
                </a:ext>
              </a:extLst>
            </p:cNvPr>
            <p:cNvSpPr txBox="1"/>
            <p:nvPr/>
          </p:nvSpPr>
          <p:spPr>
            <a:xfrm>
              <a:off x="4666798" y="4011280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816DED-8BE5-4AB4-915C-48622556EB09}"/>
                </a:ext>
              </a:extLst>
            </p:cNvPr>
            <p:cNvSpPr txBox="1"/>
            <p:nvPr/>
          </p:nvSpPr>
          <p:spPr>
            <a:xfrm>
              <a:off x="6573575" y="4067983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2D08BA-9136-48D9-91BC-D34FE15F99AA}"/>
              </a:ext>
            </a:extLst>
          </p:cNvPr>
          <p:cNvGrpSpPr/>
          <p:nvPr/>
        </p:nvGrpSpPr>
        <p:grpSpPr>
          <a:xfrm>
            <a:off x="6558299" y="3170636"/>
            <a:ext cx="1682385" cy="1221430"/>
            <a:chOff x="6558299" y="3170636"/>
            <a:chExt cx="1682385" cy="12214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F0C14-0CC3-4221-8C81-BD7F7D82075A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BB1E4-CB58-4EBD-8C01-253643AE90A1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8FC484-5084-458B-B2D6-3F09DA7189DC}"/>
              </a:ext>
            </a:extLst>
          </p:cNvPr>
          <p:cNvGrpSpPr/>
          <p:nvPr/>
        </p:nvGrpSpPr>
        <p:grpSpPr>
          <a:xfrm>
            <a:off x="8454443" y="3227339"/>
            <a:ext cx="1682385" cy="1221430"/>
            <a:chOff x="6558299" y="3170636"/>
            <a:chExt cx="1682385" cy="1221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78525-C51E-4E77-8E5D-83A40F961821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9C9CD-80BE-4F7B-BB2B-F639C04D9506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CDE1-23F6-428C-A4F7-0CA002AD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4324-BE2A-4859-AA0D-5995978D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Two nonzero vectors are called </a:t>
            </a:r>
            <a:r>
              <a:rPr lang="en-US" b="1" i="1" dirty="0">
                <a:solidFill>
                  <a:srgbClr val="0000FF"/>
                </a:solidFill>
              </a:rPr>
              <a:t>para</a:t>
            </a:r>
            <a:r>
              <a:rPr lang="en-US" sz="5000" b="1" i="1" dirty="0">
                <a:solidFill>
                  <a:srgbClr val="FF0000"/>
                </a:solidFill>
              </a:rPr>
              <a:t>ll</a:t>
            </a:r>
            <a:r>
              <a:rPr lang="en-US" b="1" i="1" dirty="0">
                <a:solidFill>
                  <a:srgbClr val="0000FF"/>
                </a:solidFill>
              </a:rPr>
              <a:t>el</a:t>
            </a:r>
            <a:r>
              <a:rPr lang="en-US" dirty="0"/>
              <a:t> if they have the same or opposite direction.</a:t>
            </a:r>
          </a:p>
          <a:p>
            <a:r>
              <a:rPr lang="en-US" dirty="0"/>
              <a:t> v and w are parallel </a:t>
            </a:r>
            <a:r>
              <a:rPr lang="en-US" dirty="0">
                <a:sym typeface="Symbol" panose="05050102010706020507" pitchFamily="18" charset="2"/>
              </a:rPr>
              <a:t> 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v = kw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for some scalar 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D547C2-48F1-4085-9173-16B2316BE11C}"/>
              </a:ext>
            </a:extLst>
          </p:cNvPr>
          <p:cNvGrpSpPr/>
          <p:nvPr/>
        </p:nvGrpSpPr>
        <p:grpSpPr>
          <a:xfrm>
            <a:off x="4868647" y="4412614"/>
            <a:ext cx="2515665" cy="821827"/>
            <a:chOff x="5293947" y="4593367"/>
            <a:chExt cx="2515665" cy="821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6BA184-8376-40FA-9EC2-AF5255A2C5D9}"/>
                </a:ext>
              </a:extLst>
            </p:cNvPr>
            <p:cNvGrpSpPr/>
            <p:nvPr/>
          </p:nvGrpSpPr>
          <p:grpSpPr>
            <a:xfrm>
              <a:off x="5293947" y="4758060"/>
              <a:ext cx="830403" cy="586360"/>
              <a:chOff x="8345494" y="2844200"/>
              <a:chExt cx="830403" cy="5863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36C62C8-3ED9-425A-897E-DDA8FCF6E7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345494" y="3019646"/>
                <a:ext cx="830403" cy="41091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9C292-0FFC-4FC2-8692-6D989F94AABE}"/>
                  </a:ext>
                </a:extLst>
              </p:cNvPr>
              <p:cNvSpPr txBox="1"/>
              <p:nvPr/>
            </p:nvSpPr>
            <p:spPr>
              <a:xfrm>
                <a:off x="8463513" y="2844200"/>
                <a:ext cx="3353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v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8F9BD1-9333-4848-A48A-9E9F2D90263B}"/>
                </a:ext>
              </a:extLst>
            </p:cNvPr>
            <p:cNvGrpSpPr/>
            <p:nvPr/>
          </p:nvGrpSpPr>
          <p:grpSpPr>
            <a:xfrm>
              <a:off x="6148806" y="4593367"/>
              <a:ext cx="1660806" cy="821827"/>
              <a:chOff x="9175897" y="2197819"/>
              <a:chExt cx="1660806" cy="82182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0E641D9-1A0E-4EF8-BB66-4F1928F72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5897" y="2197819"/>
                <a:ext cx="1660806" cy="821827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437BA-979F-4751-BDA9-56BDA2FC1F13}"/>
                  </a:ext>
                </a:extLst>
              </p:cNvPr>
              <p:cNvSpPr txBox="1"/>
              <p:nvPr/>
            </p:nvSpPr>
            <p:spPr>
              <a:xfrm>
                <a:off x="10230447" y="2400344"/>
                <a:ext cx="60625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-2v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27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8E9-36BA-409E-98E7-65BB2F77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Law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31B76-3B7B-4AE7-B572-5106E8571945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EDCF15-CCAC-4546-A6D5-9DCC767D3949}"/>
              </a:ext>
            </a:extLst>
          </p:cNvPr>
          <p:cNvCxnSpPr>
            <a:cxnSpLocks/>
          </p:cNvCxnSpPr>
          <p:nvPr/>
        </p:nvCxnSpPr>
        <p:spPr>
          <a:xfrm>
            <a:off x="1616151" y="3976563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FF7AD2-9788-41B9-91A7-ABF244F323A7}"/>
              </a:ext>
            </a:extLst>
          </p:cNvPr>
          <p:cNvSpPr txBox="1"/>
          <p:nvPr/>
        </p:nvSpPr>
        <p:spPr>
          <a:xfrm>
            <a:off x="1690572" y="305153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0B6D-4276-48BF-A30A-2C8278B56798}"/>
              </a:ext>
            </a:extLst>
          </p:cNvPr>
          <p:cNvSpPr txBox="1"/>
          <p:nvPr/>
        </p:nvSpPr>
        <p:spPr>
          <a:xfrm>
            <a:off x="2738047" y="385252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F0B36-C81B-4C0A-8C58-358A9BBA92EB}"/>
              </a:ext>
            </a:extLst>
          </p:cNvPr>
          <p:cNvCxnSpPr>
            <a:cxnSpLocks/>
          </p:cNvCxnSpPr>
          <p:nvPr/>
        </p:nvCxnSpPr>
        <p:spPr>
          <a:xfrm>
            <a:off x="2714852" y="27573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A37FC-070A-45EE-8997-1CE92BAFE711}"/>
              </a:ext>
            </a:extLst>
          </p:cNvPr>
          <p:cNvCxnSpPr/>
          <p:nvPr/>
        </p:nvCxnSpPr>
        <p:spPr>
          <a:xfrm flipV="1">
            <a:off x="1626784" y="2757354"/>
            <a:ext cx="4139610" cy="1219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8D8B08-5BC0-417F-AD83-F272F8A8FCF4}"/>
              </a:ext>
            </a:extLst>
          </p:cNvPr>
          <p:cNvSpPr txBox="1"/>
          <p:nvPr/>
        </p:nvSpPr>
        <p:spPr>
          <a:xfrm>
            <a:off x="4522179" y="2997873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 + w 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first v then 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93CD0-A09F-4FB8-87AF-017C20AEA55F}"/>
              </a:ext>
            </a:extLst>
          </p:cNvPr>
          <p:cNvSpPr txBox="1"/>
          <p:nvPr/>
        </p:nvSpPr>
        <p:spPr>
          <a:xfrm>
            <a:off x="5690595" y="3943518"/>
            <a:ext cx="3164649" cy="8002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FF0000"/>
                </a:solidFill>
                <a:latin typeface="Wide Latin" panose="020A0A07050505020404" pitchFamily="18" charset="0"/>
                <a:sym typeface="Webdings" panose="05030102010509060703" pitchFamily="18" charset="2"/>
              </a:rPr>
              <a:t></a:t>
            </a:r>
            <a:r>
              <a:rPr lang="en-US" sz="3600" dirty="0">
                <a:solidFill>
                  <a:srgbClr val="0000FF"/>
                </a:solidFill>
              </a:rPr>
              <a:t>v + w = w + v</a:t>
            </a:r>
          </a:p>
        </p:txBody>
      </p:sp>
    </p:spTree>
    <p:extLst>
      <p:ext uri="{BB962C8B-B14F-4D97-AF65-F5344CB8AC3E}">
        <p14:creationId xmlns:p14="http://schemas.microsoft.com/office/powerpoint/2010/main" val="7488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4AB0BC"/>
      </a:accent1>
      <a:accent2>
        <a:srgbClr val="3B73B1"/>
      </a:accent2>
      <a:accent3>
        <a:srgbClr val="4D54C3"/>
      </a:accent3>
      <a:accent4>
        <a:srgbClr val="7048B7"/>
      </a:accent4>
      <a:accent5>
        <a:srgbClr val="A84DC3"/>
      </a:accent5>
      <a:accent6>
        <a:srgbClr val="B13B9B"/>
      </a:accent6>
      <a:hlink>
        <a:srgbClr val="C45A4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523</Words>
  <Application>Microsoft Office PowerPoint</Application>
  <PresentationFormat>Widescreen</PresentationFormat>
  <Paragraphs>111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Ancuu</vt:lpstr>
      <vt:lpstr>Calibri</vt:lpstr>
      <vt:lpstr>Calibri Light</vt:lpstr>
      <vt:lpstr>Cambria Math</vt:lpstr>
      <vt:lpstr>Consolas</vt:lpstr>
      <vt:lpstr>Euclid</vt:lpstr>
      <vt:lpstr>Wide Latin</vt:lpstr>
      <vt:lpstr>Wingdings</vt:lpstr>
      <vt:lpstr>RetrospectVTI</vt:lpstr>
      <vt:lpstr>4</vt:lpstr>
      <vt:lpstr>Chapter Outline</vt:lpstr>
      <vt:lpstr>4.1. Vectors and Lines</vt:lpstr>
      <vt:lpstr>Vectors in 3</vt:lpstr>
      <vt:lpstr>True or false?</vt:lpstr>
      <vt:lpstr>Scalar Multiple Law</vt:lpstr>
      <vt:lpstr>Equality </vt:lpstr>
      <vt:lpstr>Parallel vectors</vt:lpstr>
      <vt:lpstr>The Parallelogram Law  </vt:lpstr>
      <vt:lpstr>Tip-to-tail rule </vt:lpstr>
      <vt:lpstr>Distance between two points</vt:lpstr>
      <vt:lpstr>Lines in Space</vt:lpstr>
      <vt:lpstr>Lines in Space</vt:lpstr>
      <vt:lpstr>PowerPoint Presentation</vt:lpstr>
      <vt:lpstr>4.2 Projections and Planes</vt:lpstr>
      <vt:lpstr>PowerPoint Presentation</vt:lpstr>
      <vt:lpstr>Properties of dot product</vt:lpstr>
      <vt:lpstr>Angles between vectors</vt:lpstr>
      <vt:lpstr>Orthogonality</vt:lpstr>
      <vt:lpstr>PowerPoint Presentation</vt:lpstr>
      <vt:lpstr>PowerPoint Presentation</vt:lpstr>
      <vt:lpstr>Projection </vt:lpstr>
      <vt:lpstr>PowerPoint Presentation</vt:lpstr>
      <vt:lpstr>PowerPoint Presentation</vt:lpstr>
      <vt:lpstr>Projection </vt:lpstr>
      <vt:lpstr>PowerPoint Presentation</vt:lpstr>
      <vt:lpstr>PowerPoint Presentation</vt:lpstr>
      <vt:lpstr>Planes </vt:lpstr>
      <vt:lpstr>Equation of a Plane </vt:lpstr>
      <vt:lpstr>PowerPoint Presentation</vt:lpstr>
      <vt:lpstr>The Cross Product</vt:lpstr>
      <vt:lpstr>PowerPoint Presentation</vt:lpstr>
      <vt:lpstr>Properties of cross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4.3 More on Cross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4.5 An application in Computer Graphics</vt:lpstr>
      <vt:lpstr>How to change image?</vt:lpstr>
      <vt:lpstr>Computer graphics </vt:lpstr>
      <vt:lpstr>Some common transformations and their matrices </vt:lpstr>
      <vt:lpstr>PowerPoint Presentation</vt:lpstr>
      <vt:lpstr>Matrices of Reﬂections and Projections </vt:lpstr>
      <vt:lpstr>Matrices of Translations 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Lenovo</dc:creator>
  <cp:lastModifiedBy>Trần Thanh Hiệp</cp:lastModifiedBy>
  <cp:revision>54</cp:revision>
  <dcterms:created xsi:type="dcterms:W3CDTF">2019-08-22T06:50:47Z</dcterms:created>
  <dcterms:modified xsi:type="dcterms:W3CDTF">2021-02-24T10:26:37Z</dcterms:modified>
</cp:coreProperties>
</file>