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6fb832b14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6fb832b14_0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76fb832b14_0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6fb832b14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76fb832b14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76fb832b14_0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6fb832b14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76fb832b14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76fb832b14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6fb832b14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76fb832b14_0_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76fb832b14_0_2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6fb832b14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76fb832b14_0_2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76fb832b14_0_2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6fb832b14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76fb832b14_0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76fb832b14_0_2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5079148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85079148f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85079148f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5079148f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85079148fc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85079148fc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Google Shape;89;p13"/>
          <p:cNvGrpSpPr/>
          <p:nvPr/>
        </p:nvGrpSpPr>
        <p:grpSpPr>
          <a:xfrm>
            <a:off x="840700" y="984400"/>
            <a:ext cx="10794725" cy="5126500"/>
            <a:chOff x="383500" y="984400"/>
            <a:chExt cx="10794725" cy="5126500"/>
          </a:xfrm>
        </p:grpSpPr>
        <p:cxnSp>
          <p:nvCxnSpPr>
            <p:cNvPr id="90" name="Google Shape;90;p13"/>
            <p:cNvCxnSpPr/>
            <p:nvPr/>
          </p:nvCxnSpPr>
          <p:spPr>
            <a:xfrm flipH="1" rot="10800000">
              <a:off x="383500" y="5748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1" name="Google Shape;91;p13"/>
            <p:cNvCxnSpPr/>
            <p:nvPr/>
          </p:nvCxnSpPr>
          <p:spPr>
            <a:xfrm flipH="1" rot="10800000">
              <a:off x="1392400" y="57530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nvGrpSpPr>
            <p:cNvPr id="92" name="Google Shape;92;p13"/>
            <p:cNvGrpSpPr/>
            <p:nvPr/>
          </p:nvGrpSpPr>
          <p:grpSpPr>
            <a:xfrm>
              <a:off x="2339500" y="984400"/>
              <a:ext cx="8838725" cy="4772500"/>
              <a:chOff x="2339500" y="984400"/>
              <a:chExt cx="8838725" cy="4772500"/>
            </a:xfrm>
          </p:grpSpPr>
          <p:cxnSp>
            <p:nvCxnSpPr>
              <p:cNvPr id="93" name="Google Shape;93;p13"/>
              <p:cNvCxnSpPr/>
              <p:nvPr/>
            </p:nvCxnSpPr>
            <p:spPr>
              <a:xfrm flipH="1" rot="10800000">
                <a:off x="2339500" y="5394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4" name="Google Shape;94;p13"/>
              <p:cNvCxnSpPr/>
              <p:nvPr/>
            </p:nvCxnSpPr>
            <p:spPr>
              <a:xfrm flipH="1" rot="10800000">
                <a:off x="3348400" y="53942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5" name="Google Shape;95;p13"/>
              <p:cNvCxnSpPr/>
              <p:nvPr/>
            </p:nvCxnSpPr>
            <p:spPr>
              <a:xfrm flipH="1" rot="10800000">
                <a:off x="4272250" y="4449014"/>
                <a:ext cx="1063800" cy="9426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6" name="Google Shape;96;p13"/>
              <p:cNvCxnSpPr/>
              <p:nvPr/>
            </p:nvCxnSpPr>
            <p:spPr>
              <a:xfrm flipH="1" rot="10800000">
                <a:off x="5340900" y="3889625"/>
                <a:ext cx="1541400" cy="5595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7" name="Google Shape;97;p13"/>
              <p:cNvCxnSpPr/>
              <p:nvPr/>
            </p:nvCxnSpPr>
            <p:spPr>
              <a:xfrm flipH="1" rot="10800000">
                <a:off x="6901350" y="2984650"/>
                <a:ext cx="1200000" cy="9144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8" name="Google Shape;98;p13"/>
              <p:cNvCxnSpPr/>
              <p:nvPr/>
            </p:nvCxnSpPr>
            <p:spPr>
              <a:xfrm flipH="1" rot="10800000">
                <a:off x="8101350" y="2765650"/>
                <a:ext cx="1000200" cy="2190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99" name="Google Shape;99;p13"/>
              <p:cNvCxnSpPr/>
              <p:nvPr/>
            </p:nvCxnSpPr>
            <p:spPr>
              <a:xfrm flipH="1" rot="10800000">
                <a:off x="9101625" y="984400"/>
                <a:ext cx="2076600" cy="1790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grpSp>
      <p:sp>
        <p:nvSpPr>
          <p:cNvPr id="100" name="Google Shape;100;p13"/>
          <p:cNvSpPr txBox="1"/>
          <p:nvPr>
            <p:ph idx="1" type="body"/>
          </p:nvPr>
        </p:nvSpPr>
        <p:spPr>
          <a:xfrm>
            <a:off x="8031750" y="3299050"/>
            <a:ext cx="22167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Informed  </a:t>
            </a:r>
            <a:r>
              <a:rPr lang="en-US" sz="1200">
                <a:solidFill>
                  <a:srgbClr val="FFFFFF"/>
                </a:solidFill>
                <a:latin typeface="Arial"/>
                <a:ea typeface="Arial"/>
                <a:cs typeface="Arial"/>
                <a:sym typeface="Arial"/>
              </a:rPr>
              <a:t>- Following research and reading around subjects - professional practitioners and keen amateurs playing with new ideas</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01" name="Google Shape;101;p13"/>
          <p:cNvSpPr txBox="1"/>
          <p:nvPr>
            <p:ph type="title"/>
          </p:nvPr>
        </p:nvSpPr>
        <p:spPr>
          <a:xfrm>
            <a:off x="738175" y="94400"/>
            <a:ext cx="10515600" cy="105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a:solidFill>
                  <a:srgbClr val="00B0F0"/>
                </a:solidFill>
                <a:latin typeface="Arial"/>
                <a:ea typeface="Arial"/>
                <a:cs typeface="Arial"/>
                <a:sym typeface="Arial"/>
              </a:rPr>
              <a:t>The GoldenCheetah Learning Curve</a:t>
            </a:r>
            <a:endParaRPr/>
          </a:p>
        </p:txBody>
      </p:sp>
      <p:sp>
        <p:nvSpPr>
          <p:cNvPr id="102" name="Google Shape;102;p13"/>
          <p:cNvSpPr txBox="1"/>
          <p:nvPr>
            <p:ph idx="1" type="body"/>
          </p:nvPr>
        </p:nvSpPr>
        <p:spPr>
          <a:xfrm>
            <a:off x="5659075" y="3668925"/>
            <a:ext cx="2527500" cy="9426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Curious  </a:t>
            </a:r>
            <a:r>
              <a:rPr lang="en-US" sz="1200">
                <a:solidFill>
                  <a:srgbClr val="FFFFFF"/>
                </a:solidFill>
                <a:latin typeface="Arial"/>
                <a:ea typeface="Arial"/>
                <a:cs typeface="Arial"/>
                <a:sym typeface="Arial"/>
              </a:rPr>
              <a:t>- I’m starting to question the received wisdom and exploring alternative approaches and science.</a:t>
            </a:r>
            <a:endParaRPr>
              <a:latin typeface="Arial"/>
              <a:ea typeface="Arial"/>
              <a:cs typeface="Arial"/>
              <a:sym typeface="Arial"/>
            </a:endParaRPr>
          </a:p>
        </p:txBody>
      </p:sp>
      <p:sp>
        <p:nvSpPr>
          <p:cNvPr id="103" name="Google Shape;103;p13"/>
          <p:cNvSpPr txBox="1"/>
          <p:nvPr>
            <p:ph idx="1" type="body"/>
          </p:nvPr>
        </p:nvSpPr>
        <p:spPr>
          <a:xfrm>
            <a:off x="935425" y="4793550"/>
            <a:ext cx="23604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TrainingPeaks Noob </a:t>
            </a:r>
            <a:r>
              <a:rPr lang="en-US" sz="1200">
                <a:solidFill>
                  <a:srgbClr val="FFFFFF"/>
                </a:solidFill>
                <a:latin typeface="Arial"/>
                <a:ea typeface="Arial"/>
                <a:cs typeface="Arial"/>
                <a:sym typeface="Arial"/>
              </a:rPr>
              <a:t>- I just want an FTP estimate, TSS and PMC like in WKO</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cxnSp>
        <p:nvCxnSpPr>
          <p:cNvPr id="104" name="Google Shape;104;p13"/>
          <p:cNvCxnSpPr/>
          <p:nvPr/>
        </p:nvCxnSpPr>
        <p:spPr>
          <a:xfrm flipH="1">
            <a:off x="814375" y="1078225"/>
            <a:ext cx="8100" cy="50418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3"/>
          <p:cNvCxnSpPr/>
          <p:nvPr/>
        </p:nvCxnSpPr>
        <p:spPr>
          <a:xfrm flipH="1">
            <a:off x="822975" y="6108850"/>
            <a:ext cx="11079000" cy="21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3"/>
          <p:cNvSpPr txBox="1"/>
          <p:nvPr>
            <p:ph type="title"/>
          </p:nvPr>
        </p:nvSpPr>
        <p:spPr>
          <a:xfrm rot="-5400000">
            <a:off x="-830150" y="29251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Expertise</a:t>
            </a:r>
            <a:endParaRPr sz="2000"/>
          </a:p>
        </p:txBody>
      </p:sp>
      <p:sp>
        <p:nvSpPr>
          <p:cNvPr id="107" name="Google Shape;107;p13"/>
          <p:cNvSpPr txBox="1"/>
          <p:nvPr>
            <p:ph type="title"/>
          </p:nvPr>
        </p:nvSpPr>
        <p:spPr>
          <a:xfrm>
            <a:off x="4704100" y="61088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Time Spent Learning</a:t>
            </a:r>
            <a:endParaRPr sz="2000"/>
          </a:p>
        </p:txBody>
      </p:sp>
      <p:cxnSp>
        <p:nvCxnSpPr>
          <p:cNvPr id="108" name="Google Shape;108;p13"/>
          <p:cNvCxnSpPr/>
          <p:nvPr/>
        </p:nvCxnSpPr>
        <p:spPr>
          <a:xfrm flipH="1" rot="10800000">
            <a:off x="840700" y="5748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3"/>
          <p:cNvCxnSpPr/>
          <p:nvPr/>
        </p:nvCxnSpPr>
        <p:spPr>
          <a:xfrm flipH="1" rot="10800000">
            <a:off x="1849600" y="5753000"/>
            <a:ext cx="947100" cy="39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3"/>
          <p:cNvSpPr txBox="1"/>
          <p:nvPr>
            <p:ph idx="1" type="body"/>
          </p:nvPr>
        </p:nvSpPr>
        <p:spPr>
          <a:xfrm>
            <a:off x="1357275" y="4050225"/>
            <a:ext cx="16785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GC USER INTERFACE &amp; TERMINOLOGY</a:t>
            </a:r>
            <a:endParaRPr>
              <a:solidFill>
                <a:srgbClr val="E06666"/>
              </a:solidFill>
              <a:latin typeface="Arial"/>
              <a:ea typeface="Arial"/>
              <a:cs typeface="Arial"/>
              <a:sym typeface="Arial"/>
            </a:endParaRPr>
          </a:p>
        </p:txBody>
      </p:sp>
      <p:sp>
        <p:nvSpPr>
          <p:cNvPr id="111" name="Google Shape;111;p13"/>
          <p:cNvSpPr txBox="1"/>
          <p:nvPr>
            <p:ph idx="1" type="body"/>
          </p:nvPr>
        </p:nvSpPr>
        <p:spPr>
          <a:xfrm>
            <a:off x="3493850" y="4449125"/>
            <a:ext cx="21582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Aerolaber  </a:t>
            </a:r>
            <a:r>
              <a:rPr lang="en-US" sz="1200">
                <a:solidFill>
                  <a:srgbClr val="FFFFFF"/>
                </a:solidFill>
                <a:latin typeface="Arial"/>
                <a:ea typeface="Arial"/>
                <a:cs typeface="Arial"/>
                <a:sym typeface="Arial"/>
              </a:rPr>
              <a:t>- I just use Aerolab to fine-tune my TT bike position &amp; equipment</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12" name="Google Shape;112;p13"/>
          <p:cNvSpPr txBox="1"/>
          <p:nvPr>
            <p:ph idx="1" type="body"/>
          </p:nvPr>
        </p:nvSpPr>
        <p:spPr>
          <a:xfrm>
            <a:off x="3395813" y="3899050"/>
            <a:ext cx="23604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SPECIFIC USE-CASES AND WORKFLOWS</a:t>
            </a:r>
            <a:endParaRPr>
              <a:solidFill>
                <a:srgbClr val="E06666"/>
              </a:solidFill>
              <a:latin typeface="Arial"/>
              <a:ea typeface="Arial"/>
              <a:cs typeface="Arial"/>
              <a:sym typeface="Arial"/>
            </a:endParaRPr>
          </a:p>
        </p:txBody>
      </p:sp>
      <p:cxnSp>
        <p:nvCxnSpPr>
          <p:cNvPr id="113" name="Google Shape;113;p13"/>
          <p:cNvCxnSpPr/>
          <p:nvPr/>
        </p:nvCxnSpPr>
        <p:spPr>
          <a:xfrm flipH="1" rot="10800000">
            <a:off x="2796700" y="5394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3"/>
          <p:cNvCxnSpPr/>
          <p:nvPr/>
        </p:nvCxnSpPr>
        <p:spPr>
          <a:xfrm flipH="1" rot="10800000">
            <a:off x="3805600" y="5394200"/>
            <a:ext cx="947100" cy="39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3"/>
          <p:cNvCxnSpPr/>
          <p:nvPr/>
        </p:nvCxnSpPr>
        <p:spPr>
          <a:xfrm flipH="1" rot="10800000">
            <a:off x="4729450" y="4449014"/>
            <a:ext cx="1063800" cy="9426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3"/>
          <p:cNvCxnSpPr/>
          <p:nvPr/>
        </p:nvCxnSpPr>
        <p:spPr>
          <a:xfrm flipH="1" rot="10800000">
            <a:off x="5798100" y="3889625"/>
            <a:ext cx="1541400" cy="5595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3"/>
          <p:cNvSpPr txBox="1"/>
          <p:nvPr>
            <p:ph idx="1" type="body"/>
          </p:nvPr>
        </p:nvSpPr>
        <p:spPr>
          <a:xfrm>
            <a:off x="5980750" y="2931638"/>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BANISTER, CP, W’BAL, BASIC PHYSIOLOGY</a:t>
            </a:r>
            <a:endParaRPr>
              <a:solidFill>
                <a:srgbClr val="E06666"/>
              </a:solidFill>
              <a:latin typeface="Arial"/>
              <a:ea typeface="Arial"/>
              <a:cs typeface="Arial"/>
              <a:sym typeface="Arial"/>
            </a:endParaRPr>
          </a:p>
        </p:txBody>
      </p:sp>
      <p:cxnSp>
        <p:nvCxnSpPr>
          <p:cNvPr id="118" name="Google Shape;118;p13"/>
          <p:cNvCxnSpPr/>
          <p:nvPr/>
        </p:nvCxnSpPr>
        <p:spPr>
          <a:xfrm flipH="1" rot="10800000">
            <a:off x="7358550" y="2984650"/>
            <a:ext cx="1200000" cy="9144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3"/>
          <p:cNvCxnSpPr/>
          <p:nvPr/>
        </p:nvCxnSpPr>
        <p:spPr>
          <a:xfrm flipH="1" rot="10800000">
            <a:off x="8558550" y="2765650"/>
            <a:ext cx="1000200" cy="2190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3"/>
          <p:cNvCxnSpPr/>
          <p:nvPr/>
        </p:nvCxnSpPr>
        <p:spPr>
          <a:xfrm flipH="1" rot="10800000">
            <a:off x="9558825" y="984400"/>
            <a:ext cx="2076600" cy="17907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3"/>
          <p:cNvSpPr txBox="1"/>
          <p:nvPr>
            <p:ph idx="1" type="body"/>
          </p:nvPr>
        </p:nvSpPr>
        <p:spPr>
          <a:xfrm>
            <a:off x="7916550" y="2724250"/>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FOLLOW THE LITERATURE</a:t>
            </a:r>
            <a:endParaRPr b="1" sz="1200">
              <a:solidFill>
                <a:srgbClr val="E06666"/>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solidFill>
                <a:srgbClr val="E06666"/>
              </a:solidFill>
              <a:latin typeface="Arial"/>
              <a:ea typeface="Arial"/>
              <a:cs typeface="Arial"/>
              <a:sym typeface="Arial"/>
            </a:endParaRPr>
          </a:p>
        </p:txBody>
      </p:sp>
      <p:sp>
        <p:nvSpPr>
          <p:cNvPr id="122" name="Google Shape;122;p13"/>
          <p:cNvSpPr txBox="1"/>
          <p:nvPr>
            <p:ph idx="1" type="body"/>
          </p:nvPr>
        </p:nvSpPr>
        <p:spPr>
          <a:xfrm>
            <a:off x="9863625" y="2124175"/>
            <a:ext cx="2017500" cy="63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ORIGINAL RESEARCH &amp; HYPOTHESIS TESTING</a:t>
            </a:r>
            <a:endParaRPr>
              <a:solidFill>
                <a:srgbClr val="E06666"/>
              </a:solidFill>
              <a:latin typeface="Arial"/>
              <a:ea typeface="Arial"/>
              <a:cs typeface="Arial"/>
              <a:sym typeface="Arial"/>
            </a:endParaRPr>
          </a:p>
        </p:txBody>
      </p:sp>
      <p:sp>
        <p:nvSpPr>
          <p:cNvPr id="123" name="Google Shape;123;p13"/>
          <p:cNvSpPr txBox="1"/>
          <p:nvPr>
            <p:ph idx="1" type="body"/>
          </p:nvPr>
        </p:nvSpPr>
        <p:spPr>
          <a:xfrm>
            <a:off x="9568275" y="2627763"/>
            <a:ext cx="24678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Scientist  </a:t>
            </a:r>
            <a:r>
              <a:rPr lang="en-US" sz="1200">
                <a:solidFill>
                  <a:srgbClr val="FFFFFF"/>
                </a:solidFill>
                <a:latin typeface="Arial"/>
                <a:ea typeface="Arial"/>
                <a:cs typeface="Arial"/>
                <a:sym typeface="Arial"/>
              </a:rPr>
              <a:t>- Creating new models and concepts- see GC as a platform to publicise and gather feedback</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24" name="Google Shape;124;p13"/>
          <p:cNvSpPr txBox="1"/>
          <p:nvPr>
            <p:ph idx="1" type="body"/>
          </p:nvPr>
        </p:nvSpPr>
        <p:spPr>
          <a:xfrm>
            <a:off x="1047775"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HAPPY IN IGNORANCE</a:t>
            </a:r>
            <a:endParaRPr>
              <a:solidFill>
                <a:srgbClr val="FFFFFF"/>
              </a:solidFill>
              <a:latin typeface="Arial"/>
              <a:ea typeface="Arial"/>
              <a:cs typeface="Arial"/>
              <a:sym typeface="Arial"/>
            </a:endParaRPr>
          </a:p>
        </p:txBody>
      </p:sp>
      <p:sp>
        <p:nvSpPr>
          <p:cNvPr id="125" name="Google Shape;125;p13"/>
          <p:cNvSpPr txBox="1"/>
          <p:nvPr>
            <p:ph idx="1" type="body"/>
          </p:nvPr>
        </p:nvSpPr>
        <p:spPr>
          <a:xfrm>
            <a:off x="3573550"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OPEN TO LEARNING</a:t>
            </a:r>
            <a:endParaRPr>
              <a:solidFill>
                <a:srgbClr val="FFFFFF"/>
              </a:solidFill>
              <a:latin typeface="Arial"/>
              <a:ea typeface="Arial"/>
              <a:cs typeface="Arial"/>
              <a:sym typeface="Arial"/>
            </a:endParaRPr>
          </a:p>
        </p:txBody>
      </p:sp>
      <p:sp>
        <p:nvSpPr>
          <p:cNvPr id="126" name="Google Shape;126;p13"/>
          <p:cNvSpPr txBox="1"/>
          <p:nvPr>
            <p:ph idx="1" type="body"/>
          </p:nvPr>
        </p:nvSpPr>
        <p:spPr>
          <a:xfrm>
            <a:off x="5992900" y="5753000"/>
            <a:ext cx="19236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ENJOY LEARNING</a:t>
            </a:r>
            <a:endParaRPr>
              <a:solidFill>
                <a:srgbClr val="FFFFFF"/>
              </a:solidFill>
              <a:latin typeface="Arial"/>
              <a:ea typeface="Arial"/>
              <a:cs typeface="Arial"/>
              <a:sym typeface="Arial"/>
            </a:endParaRPr>
          </a:p>
        </p:txBody>
      </p:sp>
      <p:sp>
        <p:nvSpPr>
          <p:cNvPr id="127" name="Google Shape;127;p13"/>
          <p:cNvSpPr txBox="1"/>
          <p:nvPr>
            <p:ph idx="1" type="body"/>
          </p:nvPr>
        </p:nvSpPr>
        <p:spPr>
          <a:xfrm>
            <a:off x="8625625" y="5753000"/>
            <a:ext cx="27741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DEVELOPING &amp; TESTING IDEAS</a:t>
            </a:r>
            <a:endParaRPr>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pSp>
        <p:nvGrpSpPr>
          <p:cNvPr id="133" name="Google Shape;133;p14"/>
          <p:cNvGrpSpPr/>
          <p:nvPr/>
        </p:nvGrpSpPr>
        <p:grpSpPr>
          <a:xfrm>
            <a:off x="840700" y="984400"/>
            <a:ext cx="10794725" cy="5126500"/>
            <a:chOff x="383500" y="984400"/>
            <a:chExt cx="10794725" cy="5126500"/>
          </a:xfrm>
        </p:grpSpPr>
        <p:cxnSp>
          <p:nvCxnSpPr>
            <p:cNvPr id="134" name="Google Shape;134;p14"/>
            <p:cNvCxnSpPr/>
            <p:nvPr/>
          </p:nvCxnSpPr>
          <p:spPr>
            <a:xfrm flipH="1" rot="10800000">
              <a:off x="383500" y="5748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35" name="Google Shape;135;p14"/>
            <p:cNvCxnSpPr/>
            <p:nvPr/>
          </p:nvCxnSpPr>
          <p:spPr>
            <a:xfrm flipH="1" rot="10800000">
              <a:off x="1392400" y="57530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nvGrpSpPr>
            <p:cNvPr id="136" name="Google Shape;136;p14"/>
            <p:cNvGrpSpPr/>
            <p:nvPr/>
          </p:nvGrpSpPr>
          <p:grpSpPr>
            <a:xfrm>
              <a:off x="2339500" y="984400"/>
              <a:ext cx="8838725" cy="4772500"/>
              <a:chOff x="2339500" y="984400"/>
              <a:chExt cx="8838725" cy="4772500"/>
            </a:xfrm>
          </p:grpSpPr>
          <p:cxnSp>
            <p:nvCxnSpPr>
              <p:cNvPr id="137" name="Google Shape;137;p14"/>
              <p:cNvCxnSpPr/>
              <p:nvPr/>
            </p:nvCxnSpPr>
            <p:spPr>
              <a:xfrm flipH="1" rot="10800000">
                <a:off x="2339500" y="5394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38" name="Google Shape;138;p14"/>
              <p:cNvCxnSpPr/>
              <p:nvPr/>
            </p:nvCxnSpPr>
            <p:spPr>
              <a:xfrm flipH="1" rot="10800000">
                <a:off x="3348400" y="53942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39" name="Google Shape;139;p14"/>
              <p:cNvCxnSpPr/>
              <p:nvPr/>
            </p:nvCxnSpPr>
            <p:spPr>
              <a:xfrm flipH="1" rot="10800000">
                <a:off x="4272250" y="4449014"/>
                <a:ext cx="1063800" cy="9426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40" name="Google Shape;140;p14"/>
              <p:cNvCxnSpPr/>
              <p:nvPr/>
            </p:nvCxnSpPr>
            <p:spPr>
              <a:xfrm flipH="1" rot="10800000">
                <a:off x="5340900" y="3889625"/>
                <a:ext cx="1541400" cy="5595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41" name="Google Shape;141;p14"/>
              <p:cNvCxnSpPr/>
              <p:nvPr/>
            </p:nvCxnSpPr>
            <p:spPr>
              <a:xfrm flipH="1" rot="10800000">
                <a:off x="6901350" y="2984650"/>
                <a:ext cx="1200000" cy="9144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42" name="Google Shape;142;p14"/>
              <p:cNvCxnSpPr/>
              <p:nvPr/>
            </p:nvCxnSpPr>
            <p:spPr>
              <a:xfrm flipH="1" rot="10800000">
                <a:off x="8101350" y="2765650"/>
                <a:ext cx="1000200" cy="2190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43" name="Google Shape;143;p14"/>
              <p:cNvCxnSpPr/>
              <p:nvPr/>
            </p:nvCxnSpPr>
            <p:spPr>
              <a:xfrm flipH="1" rot="10800000">
                <a:off x="9101625" y="984400"/>
                <a:ext cx="2076600" cy="1790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grpSp>
      <p:sp>
        <p:nvSpPr>
          <p:cNvPr id="144" name="Google Shape;144;p14"/>
          <p:cNvSpPr/>
          <p:nvPr/>
        </p:nvSpPr>
        <p:spPr>
          <a:xfrm>
            <a:off x="1070125" y="1116325"/>
            <a:ext cx="22167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ph idx="1" type="body"/>
          </p:nvPr>
        </p:nvSpPr>
        <p:spPr>
          <a:xfrm>
            <a:off x="8031750" y="3299050"/>
            <a:ext cx="22167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Informed  </a:t>
            </a:r>
            <a:r>
              <a:rPr lang="en-US" sz="1200">
                <a:solidFill>
                  <a:srgbClr val="FFFFFF"/>
                </a:solidFill>
                <a:latin typeface="Arial"/>
                <a:ea typeface="Arial"/>
                <a:cs typeface="Arial"/>
                <a:sym typeface="Arial"/>
              </a:rPr>
              <a:t>- Following research and reading around subjects - professional practitioners and keen amateurs playing with new ideas</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46" name="Google Shape;146;p14"/>
          <p:cNvSpPr txBox="1"/>
          <p:nvPr>
            <p:ph type="title"/>
          </p:nvPr>
        </p:nvSpPr>
        <p:spPr>
          <a:xfrm>
            <a:off x="748500" y="78900"/>
            <a:ext cx="10515600" cy="105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a:solidFill>
                  <a:srgbClr val="00B0F0"/>
                </a:solidFill>
                <a:latin typeface="Arial"/>
                <a:ea typeface="Arial"/>
                <a:cs typeface="Arial"/>
                <a:sym typeface="Arial"/>
              </a:rPr>
              <a:t>Simple enough for starters</a:t>
            </a:r>
            <a:endParaRPr/>
          </a:p>
        </p:txBody>
      </p:sp>
      <p:sp>
        <p:nvSpPr>
          <p:cNvPr id="147" name="Google Shape;147;p14"/>
          <p:cNvSpPr txBox="1"/>
          <p:nvPr>
            <p:ph idx="1" type="body"/>
          </p:nvPr>
        </p:nvSpPr>
        <p:spPr>
          <a:xfrm>
            <a:off x="5659075" y="3668925"/>
            <a:ext cx="2527500" cy="9426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Curious  </a:t>
            </a:r>
            <a:r>
              <a:rPr lang="en-US" sz="1200">
                <a:solidFill>
                  <a:srgbClr val="FFFFFF"/>
                </a:solidFill>
                <a:latin typeface="Arial"/>
                <a:ea typeface="Arial"/>
                <a:cs typeface="Arial"/>
                <a:sym typeface="Arial"/>
              </a:rPr>
              <a:t>- I’m starting to question the received wisdom and exploring alternative approaches and science.</a:t>
            </a:r>
            <a:endParaRPr>
              <a:latin typeface="Arial"/>
              <a:ea typeface="Arial"/>
              <a:cs typeface="Arial"/>
              <a:sym typeface="Arial"/>
            </a:endParaRPr>
          </a:p>
        </p:txBody>
      </p:sp>
      <p:sp>
        <p:nvSpPr>
          <p:cNvPr id="148" name="Google Shape;148;p14"/>
          <p:cNvSpPr txBox="1"/>
          <p:nvPr>
            <p:ph idx="1" type="body"/>
          </p:nvPr>
        </p:nvSpPr>
        <p:spPr>
          <a:xfrm>
            <a:off x="935425" y="4793550"/>
            <a:ext cx="23604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TrainingPeaks Noob </a:t>
            </a:r>
            <a:r>
              <a:rPr lang="en-US" sz="1200">
                <a:solidFill>
                  <a:srgbClr val="FFFFFF"/>
                </a:solidFill>
                <a:latin typeface="Arial"/>
                <a:ea typeface="Arial"/>
                <a:cs typeface="Arial"/>
                <a:sym typeface="Arial"/>
              </a:rPr>
              <a:t>- I just want an FTP estimate, TSS and PMC like in WKO</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cxnSp>
        <p:nvCxnSpPr>
          <p:cNvPr id="149" name="Google Shape;149;p14"/>
          <p:cNvCxnSpPr/>
          <p:nvPr/>
        </p:nvCxnSpPr>
        <p:spPr>
          <a:xfrm flipH="1">
            <a:off x="814375" y="1078225"/>
            <a:ext cx="8100" cy="50418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4"/>
          <p:cNvCxnSpPr/>
          <p:nvPr/>
        </p:nvCxnSpPr>
        <p:spPr>
          <a:xfrm flipH="1">
            <a:off x="822975" y="6108850"/>
            <a:ext cx="11079000" cy="21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4"/>
          <p:cNvSpPr txBox="1"/>
          <p:nvPr>
            <p:ph type="title"/>
          </p:nvPr>
        </p:nvSpPr>
        <p:spPr>
          <a:xfrm rot="-5400000">
            <a:off x="-830150" y="29251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Expertise</a:t>
            </a:r>
            <a:endParaRPr sz="2000"/>
          </a:p>
        </p:txBody>
      </p:sp>
      <p:sp>
        <p:nvSpPr>
          <p:cNvPr id="152" name="Google Shape;152;p14"/>
          <p:cNvSpPr txBox="1"/>
          <p:nvPr>
            <p:ph type="title"/>
          </p:nvPr>
        </p:nvSpPr>
        <p:spPr>
          <a:xfrm>
            <a:off x="4704100" y="61088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Time Spent Learning</a:t>
            </a:r>
            <a:endParaRPr sz="2000"/>
          </a:p>
        </p:txBody>
      </p:sp>
      <p:cxnSp>
        <p:nvCxnSpPr>
          <p:cNvPr id="153" name="Google Shape;153;p14"/>
          <p:cNvCxnSpPr/>
          <p:nvPr/>
        </p:nvCxnSpPr>
        <p:spPr>
          <a:xfrm flipH="1" rot="10800000">
            <a:off x="840700" y="5748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4"/>
          <p:cNvCxnSpPr/>
          <p:nvPr/>
        </p:nvCxnSpPr>
        <p:spPr>
          <a:xfrm flipH="1" rot="10800000">
            <a:off x="1849600" y="5753000"/>
            <a:ext cx="947100" cy="39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14"/>
          <p:cNvSpPr txBox="1"/>
          <p:nvPr>
            <p:ph idx="1" type="body"/>
          </p:nvPr>
        </p:nvSpPr>
        <p:spPr>
          <a:xfrm>
            <a:off x="1357275" y="4050225"/>
            <a:ext cx="16785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GC USER INTERFACE &amp; TERMINOLOGY</a:t>
            </a:r>
            <a:endParaRPr>
              <a:solidFill>
                <a:srgbClr val="E06666"/>
              </a:solidFill>
              <a:latin typeface="Arial"/>
              <a:ea typeface="Arial"/>
              <a:cs typeface="Arial"/>
              <a:sym typeface="Arial"/>
            </a:endParaRPr>
          </a:p>
        </p:txBody>
      </p:sp>
      <p:sp>
        <p:nvSpPr>
          <p:cNvPr id="156" name="Google Shape;156;p14"/>
          <p:cNvSpPr txBox="1"/>
          <p:nvPr>
            <p:ph idx="1" type="body"/>
          </p:nvPr>
        </p:nvSpPr>
        <p:spPr>
          <a:xfrm>
            <a:off x="3493850" y="4449125"/>
            <a:ext cx="21582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Aerolaber  </a:t>
            </a:r>
            <a:r>
              <a:rPr lang="en-US" sz="1200">
                <a:solidFill>
                  <a:srgbClr val="FFFFFF"/>
                </a:solidFill>
                <a:latin typeface="Arial"/>
                <a:ea typeface="Arial"/>
                <a:cs typeface="Arial"/>
                <a:sym typeface="Arial"/>
              </a:rPr>
              <a:t>- I just use Aerolab to fine-tune my TT bike position &amp; equipment</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57" name="Google Shape;157;p14"/>
          <p:cNvSpPr txBox="1"/>
          <p:nvPr>
            <p:ph idx="1" type="body"/>
          </p:nvPr>
        </p:nvSpPr>
        <p:spPr>
          <a:xfrm>
            <a:off x="3395813" y="3899050"/>
            <a:ext cx="2360400" cy="673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b="1" lang="en-US" sz="1200">
                <a:solidFill>
                  <a:srgbClr val="E06666"/>
                </a:solidFill>
                <a:latin typeface="Arial"/>
                <a:ea typeface="Arial"/>
                <a:cs typeface="Arial"/>
                <a:sym typeface="Arial"/>
              </a:rPr>
              <a:t>SPECIFIC USE-CASES AND WORKFLOWS</a:t>
            </a:r>
            <a:endParaRPr>
              <a:solidFill>
                <a:srgbClr val="E06666"/>
              </a:solidFill>
              <a:latin typeface="Arial"/>
              <a:ea typeface="Arial"/>
              <a:cs typeface="Arial"/>
              <a:sym typeface="Arial"/>
            </a:endParaRPr>
          </a:p>
          <a:p>
            <a:pPr indent="0" lvl="0" marL="0" rtl="0" algn="ctr">
              <a:lnSpc>
                <a:spcPct val="90000"/>
              </a:lnSpc>
              <a:spcBef>
                <a:spcPts val="1000"/>
              </a:spcBef>
              <a:spcAft>
                <a:spcPts val="0"/>
              </a:spcAft>
              <a:buNone/>
            </a:pPr>
            <a:r>
              <a:t/>
            </a:r>
            <a:endParaRPr b="1" sz="1200">
              <a:solidFill>
                <a:srgbClr val="E06666"/>
              </a:solidFill>
              <a:latin typeface="Arial"/>
              <a:ea typeface="Arial"/>
              <a:cs typeface="Arial"/>
              <a:sym typeface="Arial"/>
            </a:endParaRPr>
          </a:p>
        </p:txBody>
      </p:sp>
      <p:cxnSp>
        <p:nvCxnSpPr>
          <p:cNvPr id="158" name="Google Shape;158;p14"/>
          <p:cNvCxnSpPr/>
          <p:nvPr/>
        </p:nvCxnSpPr>
        <p:spPr>
          <a:xfrm flipH="1" rot="10800000">
            <a:off x="2796700" y="5394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4"/>
          <p:cNvCxnSpPr/>
          <p:nvPr/>
        </p:nvCxnSpPr>
        <p:spPr>
          <a:xfrm flipH="1" rot="10800000">
            <a:off x="3805600" y="5394200"/>
            <a:ext cx="947100" cy="39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14"/>
          <p:cNvCxnSpPr/>
          <p:nvPr/>
        </p:nvCxnSpPr>
        <p:spPr>
          <a:xfrm flipH="1" rot="10800000">
            <a:off x="4729450" y="4449014"/>
            <a:ext cx="1063800" cy="9426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4"/>
          <p:cNvCxnSpPr/>
          <p:nvPr/>
        </p:nvCxnSpPr>
        <p:spPr>
          <a:xfrm flipH="1" rot="10800000">
            <a:off x="5798100" y="3889625"/>
            <a:ext cx="1541400" cy="5595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14"/>
          <p:cNvSpPr txBox="1"/>
          <p:nvPr>
            <p:ph idx="1" type="body"/>
          </p:nvPr>
        </p:nvSpPr>
        <p:spPr>
          <a:xfrm>
            <a:off x="5980750" y="2931638"/>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BANISTER, CP, W’BAL, BASIC PHYSIOLOGY</a:t>
            </a:r>
            <a:endParaRPr>
              <a:solidFill>
                <a:srgbClr val="E06666"/>
              </a:solidFill>
              <a:latin typeface="Arial"/>
              <a:ea typeface="Arial"/>
              <a:cs typeface="Arial"/>
              <a:sym typeface="Arial"/>
            </a:endParaRPr>
          </a:p>
        </p:txBody>
      </p:sp>
      <p:cxnSp>
        <p:nvCxnSpPr>
          <p:cNvPr id="163" name="Google Shape;163;p14"/>
          <p:cNvCxnSpPr/>
          <p:nvPr/>
        </p:nvCxnSpPr>
        <p:spPr>
          <a:xfrm flipH="1" rot="10800000">
            <a:off x="7358550" y="2984650"/>
            <a:ext cx="1200000" cy="9144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14"/>
          <p:cNvCxnSpPr/>
          <p:nvPr/>
        </p:nvCxnSpPr>
        <p:spPr>
          <a:xfrm flipH="1" rot="10800000">
            <a:off x="8558550" y="2765650"/>
            <a:ext cx="1000200" cy="2190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4"/>
          <p:cNvCxnSpPr/>
          <p:nvPr/>
        </p:nvCxnSpPr>
        <p:spPr>
          <a:xfrm flipH="1" rot="10800000">
            <a:off x="9558825" y="984400"/>
            <a:ext cx="2076600" cy="17907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14"/>
          <p:cNvSpPr txBox="1"/>
          <p:nvPr>
            <p:ph idx="1" type="body"/>
          </p:nvPr>
        </p:nvSpPr>
        <p:spPr>
          <a:xfrm>
            <a:off x="7916550" y="2724250"/>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FOLLOW THE LITERATURE</a:t>
            </a:r>
            <a:endParaRPr b="1" sz="1200">
              <a:solidFill>
                <a:srgbClr val="E06666"/>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solidFill>
                <a:srgbClr val="E06666"/>
              </a:solidFill>
              <a:latin typeface="Arial"/>
              <a:ea typeface="Arial"/>
              <a:cs typeface="Arial"/>
              <a:sym typeface="Arial"/>
            </a:endParaRPr>
          </a:p>
        </p:txBody>
      </p:sp>
      <p:sp>
        <p:nvSpPr>
          <p:cNvPr id="167" name="Google Shape;167;p14"/>
          <p:cNvSpPr txBox="1"/>
          <p:nvPr>
            <p:ph idx="1" type="body"/>
          </p:nvPr>
        </p:nvSpPr>
        <p:spPr>
          <a:xfrm>
            <a:off x="9863625" y="2124175"/>
            <a:ext cx="2017500" cy="63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ORIGINAL RESEARCH &amp; HYPOTHESIS TESTING</a:t>
            </a:r>
            <a:endParaRPr>
              <a:solidFill>
                <a:srgbClr val="E06666"/>
              </a:solidFill>
              <a:latin typeface="Arial"/>
              <a:ea typeface="Arial"/>
              <a:cs typeface="Arial"/>
              <a:sym typeface="Arial"/>
            </a:endParaRPr>
          </a:p>
        </p:txBody>
      </p:sp>
      <p:sp>
        <p:nvSpPr>
          <p:cNvPr id="168" name="Google Shape;168;p14"/>
          <p:cNvSpPr txBox="1"/>
          <p:nvPr>
            <p:ph idx="1" type="body"/>
          </p:nvPr>
        </p:nvSpPr>
        <p:spPr>
          <a:xfrm>
            <a:off x="9568275" y="2627763"/>
            <a:ext cx="24678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Scientist  </a:t>
            </a:r>
            <a:r>
              <a:rPr lang="en-US" sz="1200">
                <a:solidFill>
                  <a:srgbClr val="FFFFFF"/>
                </a:solidFill>
                <a:latin typeface="Arial"/>
                <a:ea typeface="Arial"/>
                <a:cs typeface="Arial"/>
                <a:sym typeface="Arial"/>
              </a:rPr>
              <a:t>- Creating new models and concepts- see GC as a platform to publicise and gather feedback</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69" name="Google Shape;169;p14"/>
          <p:cNvSpPr txBox="1"/>
          <p:nvPr>
            <p:ph idx="1" type="body"/>
          </p:nvPr>
        </p:nvSpPr>
        <p:spPr>
          <a:xfrm>
            <a:off x="1047775"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HAPPY IN IGNORANCE</a:t>
            </a:r>
            <a:endParaRPr>
              <a:solidFill>
                <a:srgbClr val="FFFFFF"/>
              </a:solidFill>
              <a:latin typeface="Arial"/>
              <a:ea typeface="Arial"/>
              <a:cs typeface="Arial"/>
              <a:sym typeface="Arial"/>
            </a:endParaRPr>
          </a:p>
        </p:txBody>
      </p:sp>
      <p:sp>
        <p:nvSpPr>
          <p:cNvPr id="170" name="Google Shape;170;p14"/>
          <p:cNvSpPr txBox="1"/>
          <p:nvPr>
            <p:ph idx="1" type="body"/>
          </p:nvPr>
        </p:nvSpPr>
        <p:spPr>
          <a:xfrm>
            <a:off x="3573550"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OPEN TO LEARNING</a:t>
            </a:r>
            <a:endParaRPr>
              <a:solidFill>
                <a:srgbClr val="FFFFFF"/>
              </a:solidFill>
              <a:latin typeface="Arial"/>
              <a:ea typeface="Arial"/>
              <a:cs typeface="Arial"/>
              <a:sym typeface="Arial"/>
            </a:endParaRPr>
          </a:p>
        </p:txBody>
      </p:sp>
      <p:sp>
        <p:nvSpPr>
          <p:cNvPr id="171" name="Google Shape;171;p14"/>
          <p:cNvSpPr txBox="1"/>
          <p:nvPr>
            <p:ph idx="1" type="body"/>
          </p:nvPr>
        </p:nvSpPr>
        <p:spPr>
          <a:xfrm>
            <a:off x="5992900" y="5753000"/>
            <a:ext cx="19236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ENJOY LEARNING</a:t>
            </a:r>
            <a:endParaRPr>
              <a:solidFill>
                <a:srgbClr val="FFFFFF"/>
              </a:solidFill>
              <a:latin typeface="Arial"/>
              <a:ea typeface="Arial"/>
              <a:cs typeface="Arial"/>
              <a:sym typeface="Arial"/>
            </a:endParaRPr>
          </a:p>
        </p:txBody>
      </p:sp>
      <p:sp>
        <p:nvSpPr>
          <p:cNvPr id="172" name="Google Shape;172;p14"/>
          <p:cNvSpPr txBox="1"/>
          <p:nvPr>
            <p:ph idx="1" type="body"/>
          </p:nvPr>
        </p:nvSpPr>
        <p:spPr>
          <a:xfrm>
            <a:off x="8625625" y="5753000"/>
            <a:ext cx="27741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DEVELOPING &amp; TESTING IDEAS</a:t>
            </a:r>
            <a:endParaRPr>
              <a:solidFill>
                <a:srgbClr val="FFFFFF"/>
              </a:solidFill>
              <a:latin typeface="Arial"/>
              <a:ea typeface="Arial"/>
              <a:cs typeface="Arial"/>
              <a:sym typeface="Arial"/>
            </a:endParaRPr>
          </a:p>
        </p:txBody>
      </p:sp>
      <p:sp>
        <p:nvSpPr>
          <p:cNvPr id="173" name="Google Shape;173;p14"/>
          <p:cNvSpPr txBox="1"/>
          <p:nvPr/>
        </p:nvSpPr>
        <p:spPr>
          <a:xfrm>
            <a:off x="1210225" y="1116325"/>
            <a:ext cx="2076600" cy="11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Standard setup</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tweak aesthetics but mostly use </a:t>
            </a:r>
            <a:r>
              <a:rPr b="1" lang="en-US">
                <a:solidFill>
                  <a:srgbClr val="E06666"/>
                </a:solidFill>
                <a:latin typeface="Calibri"/>
                <a:ea typeface="Calibri"/>
                <a:cs typeface="Calibri"/>
                <a:sym typeface="Calibri"/>
              </a:rPr>
              <a:t>out of the box charts</a:t>
            </a:r>
            <a:r>
              <a:rPr lang="en-US">
                <a:solidFill>
                  <a:srgbClr val="FFFFFF"/>
                </a:solidFill>
                <a:latin typeface="Calibri"/>
                <a:ea typeface="Calibri"/>
                <a:cs typeface="Calibri"/>
                <a:sym typeface="Calibri"/>
              </a:rPr>
              <a:t> or download via </a:t>
            </a:r>
            <a:r>
              <a:rPr b="1" lang="en-US">
                <a:solidFill>
                  <a:srgbClr val="E06666"/>
                </a:solidFill>
                <a:latin typeface="Calibri"/>
                <a:ea typeface="Calibri"/>
                <a:cs typeface="Calibri"/>
                <a:sym typeface="Calibri"/>
              </a:rPr>
              <a:t>chart DB</a:t>
            </a:r>
            <a:r>
              <a:rPr lang="en-US">
                <a:solidFill>
                  <a:srgbClr val="FFFFFF"/>
                </a:solidFill>
                <a:latin typeface="Calibri"/>
                <a:ea typeface="Calibri"/>
                <a:cs typeface="Calibri"/>
                <a:sym typeface="Calibri"/>
              </a:rPr>
              <a:t>, import from </a:t>
            </a:r>
            <a:r>
              <a:rPr b="1" lang="en-US">
                <a:solidFill>
                  <a:srgbClr val="E06666"/>
                </a:solidFill>
                <a:latin typeface="Calibri"/>
                <a:ea typeface="Calibri"/>
                <a:cs typeface="Calibri"/>
                <a:sym typeface="Calibri"/>
              </a:rPr>
              <a:t>old and new devices </a:t>
            </a:r>
            <a:r>
              <a:rPr lang="en-US">
                <a:solidFill>
                  <a:srgbClr val="FFFFFF"/>
                </a:solidFill>
                <a:latin typeface="Calibri"/>
                <a:ea typeface="Calibri"/>
                <a:cs typeface="Calibri"/>
                <a:sym typeface="Calibri"/>
              </a:rPr>
              <a:t>and cloud services like </a:t>
            </a:r>
            <a:r>
              <a:rPr b="1" lang="en-US">
                <a:solidFill>
                  <a:srgbClr val="E06666"/>
                </a:solidFill>
                <a:latin typeface="Calibri"/>
                <a:ea typeface="Calibri"/>
                <a:cs typeface="Calibri"/>
                <a:sym typeface="Calibri"/>
              </a:rPr>
              <a:t>Garmin,</a:t>
            </a:r>
            <a:r>
              <a:rPr b="1" lang="en-US">
                <a:solidFill>
                  <a:srgbClr val="FFFFFF"/>
                </a:solidFill>
                <a:latin typeface="Calibri"/>
                <a:ea typeface="Calibri"/>
                <a:cs typeface="Calibri"/>
                <a:sym typeface="Calibri"/>
              </a:rPr>
              <a:t> </a:t>
            </a:r>
            <a:r>
              <a:rPr b="1" lang="en-US">
                <a:solidFill>
                  <a:srgbClr val="E06666"/>
                </a:solidFill>
                <a:latin typeface="Calibri"/>
                <a:ea typeface="Calibri"/>
                <a:cs typeface="Calibri"/>
                <a:sym typeface="Calibri"/>
              </a:rPr>
              <a:t>Strava, Xert </a:t>
            </a:r>
            <a:r>
              <a:rPr lang="en-US">
                <a:solidFill>
                  <a:srgbClr val="FFFFFF"/>
                </a:solidFill>
                <a:latin typeface="Calibri"/>
                <a:ea typeface="Calibri"/>
                <a:cs typeface="Calibri"/>
                <a:sym typeface="Calibri"/>
              </a:rPr>
              <a:t>and</a:t>
            </a:r>
            <a:r>
              <a:rPr b="1" lang="en-US">
                <a:solidFill>
                  <a:srgbClr val="E06666"/>
                </a:solidFill>
                <a:latin typeface="Calibri"/>
                <a:ea typeface="Calibri"/>
                <a:cs typeface="Calibri"/>
                <a:sym typeface="Calibri"/>
              </a:rPr>
              <a:t> Today’s Plan</a:t>
            </a:r>
            <a:endParaRPr b="1">
              <a:solidFill>
                <a:srgbClr val="E0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pSp>
        <p:nvGrpSpPr>
          <p:cNvPr id="179" name="Google Shape;179;p15"/>
          <p:cNvGrpSpPr/>
          <p:nvPr/>
        </p:nvGrpSpPr>
        <p:grpSpPr>
          <a:xfrm>
            <a:off x="840700" y="984400"/>
            <a:ext cx="10794725" cy="5126500"/>
            <a:chOff x="383500" y="984400"/>
            <a:chExt cx="10794725" cy="5126500"/>
          </a:xfrm>
        </p:grpSpPr>
        <p:cxnSp>
          <p:nvCxnSpPr>
            <p:cNvPr id="180" name="Google Shape;180;p15"/>
            <p:cNvCxnSpPr/>
            <p:nvPr/>
          </p:nvCxnSpPr>
          <p:spPr>
            <a:xfrm flipH="1" rot="10800000">
              <a:off x="383500" y="5748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1" name="Google Shape;181;p15"/>
            <p:cNvCxnSpPr/>
            <p:nvPr/>
          </p:nvCxnSpPr>
          <p:spPr>
            <a:xfrm flipH="1" rot="10800000">
              <a:off x="1392400" y="57530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nvGrpSpPr>
            <p:cNvPr id="182" name="Google Shape;182;p15"/>
            <p:cNvGrpSpPr/>
            <p:nvPr/>
          </p:nvGrpSpPr>
          <p:grpSpPr>
            <a:xfrm>
              <a:off x="2339500" y="984400"/>
              <a:ext cx="8838725" cy="4772500"/>
              <a:chOff x="2339500" y="984400"/>
              <a:chExt cx="8838725" cy="4772500"/>
            </a:xfrm>
          </p:grpSpPr>
          <p:cxnSp>
            <p:nvCxnSpPr>
              <p:cNvPr id="183" name="Google Shape;183;p15"/>
              <p:cNvCxnSpPr/>
              <p:nvPr/>
            </p:nvCxnSpPr>
            <p:spPr>
              <a:xfrm flipH="1" rot="10800000">
                <a:off x="2339500" y="5394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4" name="Google Shape;184;p15"/>
              <p:cNvCxnSpPr/>
              <p:nvPr/>
            </p:nvCxnSpPr>
            <p:spPr>
              <a:xfrm flipH="1" rot="10800000">
                <a:off x="3348400" y="53942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5" name="Google Shape;185;p15"/>
              <p:cNvCxnSpPr/>
              <p:nvPr/>
            </p:nvCxnSpPr>
            <p:spPr>
              <a:xfrm flipH="1" rot="10800000">
                <a:off x="4272250" y="4449014"/>
                <a:ext cx="1063800" cy="9426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6" name="Google Shape;186;p15"/>
              <p:cNvCxnSpPr/>
              <p:nvPr/>
            </p:nvCxnSpPr>
            <p:spPr>
              <a:xfrm flipH="1" rot="10800000">
                <a:off x="5340900" y="3889625"/>
                <a:ext cx="1541400" cy="5595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7" name="Google Shape;187;p15"/>
              <p:cNvCxnSpPr/>
              <p:nvPr/>
            </p:nvCxnSpPr>
            <p:spPr>
              <a:xfrm flipH="1" rot="10800000">
                <a:off x="6901350" y="2984650"/>
                <a:ext cx="1200000" cy="9144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8" name="Google Shape;188;p15"/>
              <p:cNvCxnSpPr/>
              <p:nvPr/>
            </p:nvCxnSpPr>
            <p:spPr>
              <a:xfrm flipH="1" rot="10800000">
                <a:off x="8101350" y="2765650"/>
                <a:ext cx="1000200" cy="2190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189" name="Google Shape;189;p15"/>
              <p:cNvCxnSpPr/>
              <p:nvPr/>
            </p:nvCxnSpPr>
            <p:spPr>
              <a:xfrm flipH="1" rot="10800000">
                <a:off x="9101625" y="984400"/>
                <a:ext cx="2076600" cy="1790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grpSp>
      <p:sp>
        <p:nvSpPr>
          <p:cNvPr id="190" name="Google Shape;190;p15"/>
          <p:cNvSpPr/>
          <p:nvPr/>
        </p:nvSpPr>
        <p:spPr>
          <a:xfrm>
            <a:off x="3465100" y="1116325"/>
            <a:ext cx="22167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txBox="1"/>
          <p:nvPr/>
        </p:nvSpPr>
        <p:spPr>
          <a:xfrm>
            <a:off x="3534650" y="1116325"/>
            <a:ext cx="2216700" cy="17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Useful Tools </a:t>
            </a:r>
            <a:r>
              <a:rPr lang="en-US">
                <a:solidFill>
                  <a:srgbClr val="00B0F0"/>
                </a:solidFill>
                <a:latin typeface="Calibri"/>
                <a:ea typeface="Calibri"/>
                <a:cs typeface="Calibri"/>
                <a:sym typeface="Calibri"/>
              </a:rPr>
              <a:t> - </a:t>
            </a:r>
            <a:r>
              <a:rPr b="1" lang="en-US">
                <a:solidFill>
                  <a:srgbClr val="E06666"/>
                </a:solidFill>
                <a:latin typeface="Calibri"/>
                <a:ea typeface="Calibri"/>
                <a:cs typeface="Calibri"/>
                <a:sym typeface="Calibri"/>
              </a:rPr>
              <a:t>Aerolab</a:t>
            </a:r>
            <a:r>
              <a:rPr lang="en-US">
                <a:solidFill>
                  <a:srgbClr val="FFFFFF"/>
                </a:solidFill>
                <a:latin typeface="Calibri"/>
                <a:ea typeface="Calibri"/>
                <a:cs typeface="Calibri"/>
                <a:sym typeface="Calibri"/>
              </a:rPr>
              <a:t>, </a:t>
            </a:r>
            <a:r>
              <a:rPr b="1" lang="en-US">
                <a:solidFill>
                  <a:srgbClr val="E06666"/>
                </a:solidFill>
                <a:latin typeface="Calibri"/>
                <a:ea typeface="Calibri"/>
                <a:cs typeface="Calibri"/>
                <a:sym typeface="Calibri"/>
              </a:rPr>
              <a:t>Indoor training</a:t>
            </a:r>
            <a:r>
              <a:rPr lang="en-US">
                <a:solidFill>
                  <a:srgbClr val="FFFFFF"/>
                </a:solidFill>
                <a:latin typeface="Calibri"/>
                <a:ea typeface="Calibri"/>
                <a:cs typeface="Calibri"/>
                <a:sym typeface="Calibri"/>
              </a:rPr>
              <a:t>, </a:t>
            </a:r>
            <a:r>
              <a:rPr b="1" lang="en-US">
                <a:solidFill>
                  <a:srgbClr val="E06666"/>
                </a:solidFill>
                <a:latin typeface="Calibri"/>
                <a:ea typeface="Calibri"/>
                <a:cs typeface="Calibri"/>
                <a:sym typeface="Calibri"/>
              </a:rPr>
              <a:t>Activity</a:t>
            </a:r>
            <a:r>
              <a:rPr lang="en-US">
                <a:solidFill>
                  <a:srgbClr val="E06666"/>
                </a:solidFill>
                <a:latin typeface="Calibri"/>
                <a:ea typeface="Calibri"/>
                <a:cs typeface="Calibri"/>
                <a:sym typeface="Calibri"/>
              </a:rPr>
              <a:t> </a:t>
            </a:r>
            <a:r>
              <a:rPr b="1" lang="en-US">
                <a:solidFill>
                  <a:srgbClr val="E06666"/>
                </a:solidFill>
                <a:latin typeface="Calibri"/>
                <a:ea typeface="Calibri"/>
                <a:cs typeface="Calibri"/>
                <a:sym typeface="Calibri"/>
              </a:rPr>
              <a:t>Editor </a:t>
            </a:r>
            <a:r>
              <a:rPr lang="en-US">
                <a:solidFill>
                  <a:srgbClr val="FFFFFF"/>
                </a:solidFill>
                <a:latin typeface="Calibri"/>
                <a:ea typeface="Calibri"/>
                <a:cs typeface="Calibri"/>
                <a:sym typeface="Calibri"/>
              </a:rPr>
              <a:t>and</a:t>
            </a:r>
            <a:r>
              <a:rPr b="1" lang="en-US">
                <a:solidFill>
                  <a:srgbClr val="FFFFFF"/>
                </a:solidFill>
                <a:latin typeface="Calibri"/>
                <a:ea typeface="Calibri"/>
                <a:cs typeface="Calibri"/>
                <a:sym typeface="Calibri"/>
              </a:rPr>
              <a:t> </a:t>
            </a:r>
            <a:r>
              <a:rPr lang="en-US">
                <a:solidFill>
                  <a:srgbClr val="FFFFFF"/>
                </a:solidFill>
                <a:latin typeface="Calibri"/>
                <a:ea typeface="Calibri"/>
                <a:cs typeface="Calibri"/>
                <a:sym typeface="Calibri"/>
              </a:rPr>
              <a:t>merge, split, join activities, batch export, convert, fix, </a:t>
            </a:r>
            <a:r>
              <a:rPr b="1" lang="en-US">
                <a:solidFill>
                  <a:srgbClr val="E06666"/>
                </a:solidFill>
                <a:latin typeface="Calibri"/>
                <a:ea typeface="Calibri"/>
                <a:cs typeface="Calibri"/>
                <a:sym typeface="Calibri"/>
              </a:rPr>
              <a:t>Workout Editor</a:t>
            </a:r>
            <a:r>
              <a:rPr lang="en-US">
                <a:solidFill>
                  <a:srgbClr val="FFFFFF"/>
                </a:solidFill>
                <a:latin typeface="Calibri"/>
                <a:ea typeface="Calibri"/>
                <a:cs typeface="Calibri"/>
                <a:sym typeface="Calibri"/>
              </a:rPr>
              <a:t>, recording and analysing </a:t>
            </a:r>
            <a:r>
              <a:rPr b="1" lang="en-US">
                <a:solidFill>
                  <a:srgbClr val="E06666"/>
                </a:solidFill>
                <a:latin typeface="Calibri"/>
                <a:ea typeface="Calibri"/>
                <a:cs typeface="Calibri"/>
                <a:sym typeface="Calibri"/>
              </a:rPr>
              <a:t>Body Measures</a:t>
            </a:r>
            <a:r>
              <a:rPr lang="en-US">
                <a:solidFill>
                  <a:srgbClr val="FFFFFF"/>
                </a:solidFill>
                <a:latin typeface="Calibri"/>
                <a:ea typeface="Calibri"/>
                <a:cs typeface="Calibri"/>
                <a:sym typeface="Calibri"/>
              </a:rPr>
              <a:t>, </a:t>
            </a:r>
            <a:r>
              <a:rPr b="1" lang="en-US">
                <a:solidFill>
                  <a:srgbClr val="E06666"/>
                </a:solidFill>
                <a:latin typeface="Calibri"/>
                <a:ea typeface="Calibri"/>
                <a:cs typeface="Calibri"/>
                <a:sym typeface="Calibri"/>
              </a:rPr>
              <a:t>HRV</a:t>
            </a:r>
            <a:r>
              <a:rPr lang="en-US">
                <a:solidFill>
                  <a:srgbClr val="FFFFFF"/>
                </a:solidFill>
                <a:latin typeface="Calibri"/>
                <a:ea typeface="Calibri"/>
                <a:cs typeface="Calibri"/>
                <a:sym typeface="Calibri"/>
              </a:rPr>
              <a:t> and </a:t>
            </a:r>
            <a:r>
              <a:rPr b="1" lang="en-US">
                <a:solidFill>
                  <a:srgbClr val="E06666"/>
                </a:solidFill>
                <a:latin typeface="Calibri"/>
                <a:ea typeface="Calibri"/>
                <a:cs typeface="Calibri"/>
                <a:sym typeface="Calibri"/>
              </a:rPr>
              <a:t>SMO2</a:t>
            </a:r>
            <a:r>
              <a:rPr lang="en-US">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p:txBody>
      </p:sp>
      <p:sp>
        <p:nvSpPr>
          <p:cNvPr id="192" name="Google Shape;192;p15"/>
          <p:cNvSpPr txBox="1"/>
          <p:nvPr>
            <p:ph idx="1" type="body"/>
          </p:nvPr>
        </p:nvSpPr>
        <p:spPr>
          <a:xfrm>
            <a:off x="8031750" y="3299050"/>
            <a:ext cx="22167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Informed  </a:t>
            </a:r>
            <a:r>
              <a:rPr lang="en-US" sz="1200">
                <a:solidFill>
                  <a:srgbClr val="FFFFFF"/>
                </a:solidFill>
                <a:latin typeface="Arial"/>
                <a:ea typeface="Arial"/>
                <a:cs typeface="Arial"/>
                <a:sym typeface="Arial"/>
              </a:rPr>
              <a:t>- Following research and reading around subjects - professional practitioners and keen amateurs playing with new ideas</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193" name="Google Shape;193;p15"/>
          <p:cNvSpPr txBox="1"/>
          <p:nvPr>
            <p:ph type="title"/>
          </p:nvPr>
        </p:nvSpPr>
        <p:spPr>
          <a:xfrm>
            <a:off x="710400" y="78900"/>
            <a:ext cx="10515600" cy="105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a:solidFill>
                  <a:srgbClr val="00B0F0"/>
                </a:solidFill>
                <a:latin typeface="Arial"/>
                <a:ea typeface="Arial"/>
                <a:cs typeface="Arial"/>
                <a:sym typeface="Arial"/>
              </a:rPr>
              <a:t>Added value from useful tools</a:t>
            </a:r>
            <a:endParaRPr/>
          </a:p>
        </p:txBody>
      </p:sp>
      <p:sp>
        <p:nvSpPr>
          <p:cNvPr id="194" name="Google Shape;194;p15"/>
          <p:cNvSpPr txBox="1"/>
          <p:nvPr>
            <p:ph idx="1" type="body"/>
          </p:nvPr>
        </p:nvSpPr>
        <p:spPr>
          <a:xfrm>
            <a:off x="5659075" y="3668925"/>
            <a:ext cx="2527500" cy="9426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Curious  </a:t>
            </a:r>
            <a:r>
              <a:rPr lang="en-US" sz="1200">
                <a:solidFill>
                  <a:srgbClr val="FFFFFF"/>
                </a:solidFill>
                <a:latin typeface="Arial"/>
                <a:ea typeface="Arial"/>
                <a:cs typeface="Arial"/>
                <a:sym typeface="Arial"/>
              </a:rPr>
              <a:t>- I’m starting to question the received wisdom and exploring alternative approaches and science.</a:t>
            </a:r>
            <a:endParaRPr>
              <a:latin typeface="Arial"/>
              <a:ea typeface="Arial"/>
              <a:cs typeface="Arial"/>
              <a:sym typeface="Arial"/>
            </a:endParaRPr>
          </a:p>
        </p:txBody>
      </p:sp>
      <p:sp>
        <p:nvSpPr>
          <p:cNvPr id="195" name="Google Shape;195;p15"/>
          <p:cNvSpPr txBox="1"/>
          <p:nvPr>
            <p:ph idx="1" type="body"/>
          </p:nvPr>
        </p:nvSpPr>
        <p:spPr>
          <a:xfrm>
            <a:off x="935425" y="4793550"/>
            <a:ext cx="23604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TrainingPeaks Noob </a:t>
            </a:r>
            <a:r>
              <a:rPr lang="en-US" sz="1200">
                <a:solidFill>
                  <a:srgbClr val="FFFFFF"/>
                </a:solidFill>
                <a:latin typeface="Arial"/>
                <a:ea typeface="Arial"/>
                <a:cs typeface="Arial"/>
                <a:sym typeface="Arial"/>
              </a:rPr>
              <a:t>- I just want an FTP estimate, TSS and PMC like in WKO</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cxnSp>
        <p:nvCxnSpPr>
          <p:cNvPr id="196" name="Google Shape;196;p15"/>
          <p:cNvCxnSpPr/>
          <p:nvPr/>
        </p:nvCxnSpPr>
        <p:spPr>
          <a:xfrm flipH="1">
            <a:off x="814375" y="1078225"/>
            <a:ext cx="8100" cy="50418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5"/>
          <p:cNvCxnSpPr/>
          <p:nvPr/>
        </p:nvCxnSpPr>
        <p:spPr>
          <a:xfrm flipH="1">
            <a:off x="822975" y="6108850"/>
            <a:ext cx="11079000" cy="2100"/>
          </a:xfrm>
          <a:prstGeom prst="straightConnector1">
            <a:avLst/>
          </a:prstGeom>
          <a:noFill/>
          <a:ln cap="flat" cmpd="sng" w="9525">
            <a:solidFill>
              <a:schemeClr val="dk2"/>
            </a:solidFill>
            <a:prstDash val="solid"/>
            <a:round/>
            <a:headEnd len="med" w="med" type="none"/>
            <a:tailEnd len="med" w="med" type="none"/>
          </a:ln>
        </p:spPr>
      </p:cxnSp>
      <p:sp>
        <p:nvSpPr>
          <p:cNvPr id="198" name="Google Shape;198;p15"/>
          <p:cNvSpPr txBox="1"/>
          <p:nvPr>
            <p:ph type="title"/>
          </p:nvPr>
        </p:nvSpPr>
        <p:spPr>
          <a:xfrm rot="-5400000">
            <a:off x="-830150" y="29251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Expertise</a:t>
            </a:r>
            <a:endParaRPr sz="2000"/>
          </a:p>
        </p:txBody>
      </p:sp>
      <p:sp>
        <p:nvSpPr>
          <p:cNvPr id="199" name="Google Shape;199;p15"/>
          <p:cNvSpPr txBox="1"/>
          <p:nvPr>
            <p:ph type="title"/>
          </p:nvPr>
        </p:nvSpPr>
        <p:spPr>
          <a:xfrm>
            <a:off x="4704100" y="61088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Time Spent Learning</a:t>
            </a:r>
            <a:endParaRPr sz="2000"/>
          </a:p>
        </p:txBody>
      </p:sp>
      <p:cxnSp>
        <p:nvCxnSpPr>
          <p:cNvPr id="200" name="Google Shape;200;p15"/>
          <p:cNvCxnSpPr/>
          <p:nvPr/>
        </p:nvCxnSpPr>
        <p:spPr>
          <a:xfrm flipH="1" rot="10800000">
            <a:off x="840700" y="5748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15"/>
          <p:cNvCxnSpPr/>
          <p:nvPr/>
        </p:nvCxnSpPr>
        <p:spPr>
          <a:xfrm flipH="1" rot="10800000">
            <a:off x="1849600" y="5753000"/>
            <a:ext cx="947100" cy="39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15"/>
          <p:cNvSpPr txBox="1"/>
          <p:nvPr>
            <p:ph idx="1" type="body"/>
          </p:nvPr>
        </p:nvSpPr>
        <p:spPr>
          <a:xfrm>
            <a:off x="1357275" y="4050225"/>
            <a:ext cx="16785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GC USER INTERFACE &amp; TERMINOLOGY</a:t>
            </a:r>
            <a:endParaRPr>
              <a:solidFill>
                <a:srgbClr val="E06666"/>
              </a:solidFill>
              <a:latin typeface="Arial"/>
              <a:ea typeface="Arial"/>
              <a:cs typeface="Arial"/>
              <a:sym typeface="Arial"/>
            </a:endParaRPr>
          </a:p>
        </p:txBody>
      </p:sp>
      <p:sp>
        <p:nvSpPr>
          <p:cNvPr id="203" name="Google Shape;203;p15"/>
          <p:cNvSpPr txBox="1"/>
          <p:nvPr>
            <p:ph idx="1" type="body"/>
          </p:nvPr>
        </p:nvSpPr>
        <p:spPr>
          <a:xfrm>
            <a:off x="3493850" y="4449125"/>
            <a:ext cx="21582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Aerolaber  </a:t>
            </a:r>
            <a:r>
              <a:rPr lang="en-US" sz="1200">
                <a:solidFill>
                  <a:srgbClr val="FFFFFF"/>
                </a:solidFill>
                <a:latin typeface="Arial"/>
                <a:ea typeface="Arial"/>
                <a:cs typeface="Arial"/>
                <a:sym typeface="Arial"/>
              </a:rPr>
              <a:t>- I just use Aerolab to fine-tune my TT bike position &amp; equipment</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04" name="Google Shape;204;p15"/>
          <p:cNvSpPr txBox="1"/>
          <p:nvPr>
            <p:ph idx="1" type="body"/>
          </p:nvPr>
        </p:nvSpPr>
        <p:spPr>
          <a:xfrm>
            <a:off x="3395813" y="3899050"/>
            <a:ext cx="2360400" cy="673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b="1" lang="en-US" sz="1200">
                <a:solidFill>
                  <a:srgbClr val="E06666"/>
                </a:solidFill>
                <a:latin typeface="Arial"/>
                <a:ea typeface="Arial"/>
                <a:cs typeface="Arial"/>
                <a:sym typeface="Arial"/>
              </a:rPr>
              <a:t>SPECIFIC USE-CASES AND WORKFLOWS</a:t>
            </a:r>
            <a:endParaRPr>
              <a:solidFill>
                <a:srgbClr val="E06666"/>
              </a:solidFill>
              <a:latin typeface="Arial"/>
              <a:ea typeface="Arial"/>
              <a:cs typeface="Arial"/>
              <a:sym typeface="Arial"/>
            </a:endParaRPr>
          </a:p>
          <a:p>
            <a:pPr indent="0" lvl="0" marL="0" rtl="0" algn="ctr">
              <a:lnSpc>
                <a:spcPct val="90000"/>
              </a:lnSpc>
              <a:spcBef>
                <a:spcPts val="1000"/>
              </a:spcBef>
              <a:spcAft>
                <a:spcPts val="0"/>
              </a:spcAft>
              <a:buNone/>
            </a:pPr>
            <a:r>
              <a:t/>
            </a:r>
            <a:endParaRPr b="1" sz="1200">
              <a:solidFill>
                <a:srgbClr val="E06666"/>
              </a:solidFill>
              <a:latin typeface="Arial"/>
              <a:ea typeface="Arial"/>
              <a:cs typeface="Arial"/>
              <a:sym typeface="Arial"/>
            </a:endParaRPr>
          </a:p>
        </p:txBody>
      </p:sp>
      <p:cxnSp>
        <p:nvCxnSpPr>
          <p:cNvPr id="205" name="Google Shape;205;p15"/>
          <p:cNvCxnSpPr/>
          <p:nvPr/>
        </p:nvCxnSpPr>
        <p:spPr>
          <a:xfrm flipH="1" rot="10800000">
            <a:off x="2796700" y="5394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15"/>
          <p:cNvCxnSpPr/>
          <p:nvPr/>
        </p:nvCxnSpPr>
        <p:spPr>
          <a:xfrm flipH="1" rot="10800000">
            <a:off x="3805600" y="5394200"/>
            <a:ext cx="947100" cy="39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15"/>
          <p:cNvCxnSpPr/>
          <p:nvPr/>
        </p:nvCxnSpPr>
        <p:spPr>
          <a:xfrm flipH="1" rot="10800000">
            <a:off x="4729450" y="4449014"/>
            <a:ext cx="1063800" cy="9426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15"/>
          <p:cNvCxnSpPr/>
          <p:nvPr/>
        </p:nvCxnSpPr>
        <p:spPr>
          <a:xfrm flipH="1" rot="10800000">
            <a:off x="5798100" y="3889625"/>
            <a:ext cx="1541400" cy="55950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15"/>
          <p:cNvSpPr txBox="1"/>
          <p:nvPr>
            <p:ph idx="1" type="body"/>
          </p:nvPr>
        </p:nvSpPr>
        <p:spPr>
          <a:xfrm>
            <a:off x="5980750" y="2931638"/>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BANISTER, CP, W’BAL, BASIC PHYSIOLOGY</a:t>
            </a:r>
            <a:endParaRPr>
              <a:solidFill>
                <a:srgbClr val="E06666"/>
              </a:solidFill>
              <a:latin typeface="Arial"/>
              <a:ea typeface="Arial"/>
              <a:cs typeface="Arial"/>
              <a:sym typeface="Arial"/>
            </a:endParaRPr>
          </a:p>
        </p:txBody>
      </p:sp>
      <p:cxnSp>
        <p:nvCxnSpPr>
          <p:cNvPr id="210" name="Google Shape;210;p15"/>
          <p:cNvCxnSpPr/>
          <p:nvPr/>
        </p:nvCxnSpPr>
        <p:spPr>
          <a:xfrm flipH="1" rot="10800000">
            <a:off x="7358550" y="2984650"/>
            <a:ext cx="1200000" cy="9144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15"/>
          <p:cNvCxnSpPr/>
          <p:nvPr/>
        </p:nvCxnSpPr>
        <p:spPr>
          <a:xfrm flipH="1" rot="10800000">
            <a:off x="8558550" y="2765650"/>
            <a:ext cx="1000200" cy="2190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15"/>
          <p:cNvCxnSpPr/>
          <p:nvPr/>
        </p:nvCxnSpPr>
        <p:spPr>
          <a:xfrm flipH="1" rot="10800000">
            <a:off x="9558825" y="984400"/>
            <a:ext cx="2076600" cy="17907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15"/>
          <p:cNvSpPr txBox="1"/>
          <p:nvPr>
            <p:ph idx="1" type="body"/>
          </p:nvPr>
        </p:nvSpPr>
        <p:spPr>
          <a:xfrm>
            <a:off x="7916550" y="2724250"/>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FOLLOW THE LITERATURE</a:t>
            </a:r>
            <a:endParaRPr b="1" sz="1200">
              <a:solidFill>
                <a:srgbClr val="E06666"/>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solidFill>
                <a:srgbClr val="E06666"/>
              </a:solidFill>
              <a:latin typeface="Arial"/>
              <a:ea typeface="Arial"/>
              <a:cs typeface="Arial"/>
              <a:sym typeface="Arial"/>
            </a:endParaRPr>
          </a:p>
        </p:txBody>
      </p:sp>
      <p:sp>
        <p:nvSpPr>
          <p:cNvPr id="214" name="Google Shape;214;p15"/>
          <p:cNvSpPr txBox="1"/>
          <p:nvPr>
            <p:ph idx="1" type="body"/>
          </p:nvPr>
        </p:nvSpPr>
        <p:spPr>
          <a:xfrm>
            <a:off x="9863625" y="2124175"/>
            <a:ext cx="2017500" cy="63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ORIGINAL RESEARCH &amp; HYPOTHESIS TESTING</a:t>
            </a:r>
            <a:endParaRPr>
              <a:solidFill>
                <a:srgbClr val="E06666"/>
              </a:solidFill>
              <a:latin typeface="Arial"/>
              <a:ea typeface="Arial"/>
              <a:cs typeface="Arial"/>
              <a:sym typeface="Arial"/>
            </a:endParaRPr>
          </a:p>
        </p:txBody>
      </p:sp>
      <p:sp>
        <p:nvSpPr>
          <p:cNvPr id="215" name="Google Shape;215;p15"/>
          <p:cNvSpPr txBox="1"/>
          <p:nvPr>
            <p:ph idx="1" type="body"/>
          </p:nvPr>
        </p:nvSpPr>
        <p:spPr>
          <a:xfrm>
            <a:off x="9568275" y="2627763"/>
            <a:ext cx="24678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Scientist  </a:t>
            </a:r>
            <a:r>
              <a:rPr lang="en-US" sz="1200">
                <a:solidFill>
                  <a:srgbClr val="FFFFFF"/>
                </a:solidFill>
                <a:latin typeface="Arial"/>
                <a:ea typeface="Arial"/>
                <a:cs typeface="Arial"/>
                <a:sym typeface="Arial"/>
              </a:rPr>
              <a:t>- Creating new models and concepts- see GC as a platform to publicise and gather feedback</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16" name="Google Shape;216;p15"/>
          <p:cNvSpPr txBox="1"/>
          <p:nvPr>
            <p:ph idx="1" type="body"/>
          </p:nvPr>
        </p:nvSpPr>
        <p:spPr>
          <a:xfrm>
            <a:off x="1047775"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HAPPY IN IGNORANCE</a:t>
            </a:r>
            <a:endParaRPr>
              <a:solidFill>
                <a:srgbClr val="FFFFFF"/>
              </a:solidFill>
              <a:latin typeface="Arial"/>
              <a:ea typeface="Arial"/>
              <a:cs typeface="Arial"/>
              <a:sym typeface="Arial"/>
            </a:endParaRPr>
          </a:p>
        </p:txBody>
      </p:sp>
      <p:sp>
        <p:nvSpPr>
          <p:cNvPr id="217" name="Google Shape;217;p15"/>
          <p:cNvSpPr txBox="1"/>
          <p:nvPr>
            <p:ph idx="1" type="body"/>
          </p:nvPr>
        </p:nvSpPr>
        <p:spPr>
          <a:xfrm>
            <a:off x="3573550"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OPEN TO LEARNING</a:t>
            </a:r>
            <a:endParaRPr>
              <a:solidFill>
                <a:srgbClr val="FFFFFF"/>
              </a:solidFill>
              <a:latin typeface="Arial"/>
              <a:ea typeface="Arial"/>
              <a:cs typeface="Arial"/>
              <a:sym typeface="Arial"/>
            </a:endParaRPr>
          </a:p>
        </p:txBody>
      </p:sp>
      <p:sp>
        <p:nvSpPr>
          <p:cNvPr id="218" name="Google Shape;218;p15"/>
          <p:cNvSpPr txBox="1"/>
          <p:nvPr>
            <p:ph idx="1" type="body"/>
          </p:nvPr>
        </p:nvSpPr>
        <p:spPr>
          <a:xfrm>
            <a:off x="5992900" y="5753000"/>
            <a:ext cx="19236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ENJOY LEARNING</a:t>
            </a:r>
            <a:endParaRPr>
              <a:solidFill>
                <a:srgbClr val="FFFFFF"/>
              </a:solidFill>
              <a:latin typeface="Arial"/>
              <a:ea typeface="Arial"/>
              <a:cs typeface="Arial"/>
              <a:sym typeface="Arial"/>
            </a:endParaRPr>
          </a:p>
        </p:txBody>
      </p:sp>
      <p:sp>
        <p:nvSpPr>
          <p:cNvPr id="219" name="Google Shape;219;p15"/>
          <p:cNvSpPr txBox="1"/>
          <p:nvPr>
            <p:ph idx="1" type="body"/>
          </p:nvPr>
        </p:nvSpPr>
        <p:spPr>
          <a:xfrm>
            <a:off x="8625625" y="5753000"/>
            <a:ext cx="27741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DEVELOPING &amp; TESTING IDEAS</a:t>
            </a:r>
            <a:endParaRPr>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cxnSp>
        <p:nvCxnSpPr>
          <p:cNvPr id="225" name="Google Shape;225;p16"/>
          <p:cNvCxnSpPr/>
          <p:nvPr/>
        </p:nvCxnSpPr>
        <p:spPr>
          <a:xfrm flipH="1" rot="10800000">
            <a:off x="5798100" y="3889625"/>
            <a:ext cx="1541400" cy="559500"/>
          </a:xfrm>
          <a:prstGeom prst="straightConnector1">
            <a:avLst/>
          </a:prstGeom>
          <a:noFill/>
          <a:ln cap="flat" cmpd="sng" w="9525">
            <a:solidFill>
              <a:schemeClr val="dk2"/>
            </a:solidFill>
            <a:prstDash val="solid"/>
            <a:round/>
            <a:headEnd len="med" w="med" type="none"/>
            <a:tailEnd len="med" w="med" type="none"/>
          </a:ln>
        </p:spPr>
      </p:cxnSp>
      <p:grpSp>
        <p:nvGrpSpPr>
          <p:cNvPr id="226" name="Google Shape;226;p16"/>
          <p:cNvGrpSpPr/>
          <p:nvPr/>
        </p:nvGrpSpPr>
        <p:grpSpPr>
          <a:xfrm>
            <a:off x="840700" y="984400"/>
            <a:ext cx="10794725" cy="5126500"/>
            <a:chOff x="383500" y="984400"/>
            <a:chExt cx="10794725" cy="5126500"/>
          </a:xfrm>
        </p:grpSpPr>
        <p:cxnSp>
          <p:nvCxnSpPr>
            <p:cNvPr id="227" name="Google Shape;227;p16"/>
            <p:cNvCxnSpPr/>
            <p:nvPr/>
          </p:nvCxnSpPr>
          <p:spPr>
            <a:xfrm flipH="1" rot="10800000">
              <a:off x="383500" y="5748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28" name="Google Shape;228;p16"/>
            <p:cNvCxnSpPr/>
            <p:nvPr/>
          </p:nvCxnSpPr>
          <p:spPr>
            <a:xfrm flipH="1" rot="10800000">
              <a:off x="1392400" y="57530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nvGrpSpPr>
            <p:cNvPr id="229" name="Google Shape;229;p16"/>
            <p:cNvGrpSpPr/>
            <p:nvPr/>
          </p:nvGrpSpPr>
          <p:grpSpPr>
            <a:xfrm>
              <a:off x="2339500" y="984400"/>
              <a:ext cx="8838725" cy="4772500"/>
              <a:chOff x="2339500" y="984400"/>
              <a:chExt cx="8838725" cy="4772500"/>
            </a:xfrm>
          </p:grpSpPr>
          <p:cxnSp>
            <p:nvCxnSpPr>
              <p:cNvPr id="230" name="Google Shape;230;p16"/>
              <p:cNvCxnSpPr/>
              <p:nvPr/>
            </p:nvCxnSpPr>
            <p:spPr>
              <a:xfrm flipH="1" rot="10800000">
                <a:off x="2339500" y="5394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31" name="Google Shape;231;p16"/>
              <p:cNvCxnSpPr/>
              <p:nvPr/>
            </p:nvCxnSpPr>
            <p:spPr>
              <a:xfrm flipH="1" rot="10800000">
                <a:off x="3348400" y="53942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32" name="Google Shape;232;p16"/>
              <p:cNvCxnSpPr/>
              <p:nvPr/>
            </p:nvCxnSpPr>
            <p:spPr>
              <a:xfrm flipH="1" rot="10800000">
                <a:off x="4272250" y="4449014"/>
                <a:ext cx="1063800" cy="9426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33" name="Google Shape;233;p16"/>
              <p:cNvCxnSpPr/>
              <p:nvPr/>
            </p:nvCxnSpPr>
            <p:spPr>
              <a:xfrm flipH="1" rot="10800000">
                <a:off x="5340900" y="3889625"/>
                <a:ext cx="1541400" cy="5595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34" name="Google Shape;234;p16"/>
              <p:cNvCxnSpPr/>
              <p:nvPr/>
            </p:nvCxnSpPr>
            <p:spPr>
              <a:xfrm flipH="1" rot="10800000">
                <a:off x="6901350" y="2984650"/>
                <a:ext cx="1200000" cy="9144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35" name="Google Shape;235;p16"/>
              <p:cNvCxnSpPr/>
              <p:nvPr/>
            </p:nvCxnSpPr>
            <p:spPr>
              <a:xfrm flipH="1" rot="10800000">
                <a:off x="8101350" y="2765650"/>
                <a:ext cx="1000200" cy="2190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36" name="Google Shape;236;p16"/>
              <p:cNvCxnSpPr/>
              <p:nvPr/>
            </p:nvCxnSpPr>
            <p:spPr>
              <a:xfrm flipH="1" rot="10800000">
                <a:off x="9101625" y="984400"/>
                <a:ext cx="2076600" cy="1790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grpSp>
      <p:sp>
        <p:nvSpPr>
          <p:cNvPr id="237" name="Google Shape;237;p16"/>
          <p:cNvSpPr/>
          <p:nvPr/>
        </p:nvSpPr>
        <p:spPr>
          <a:xfrm>
            <a:off x="5827300" y="1116325"/>
            <a:ext cx="22167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txBox="1"/>
          <p:nvPr>
            <p:ph idx="1" type="body"/>
          </p:nvPr>
        </p:nvSpPr>
        <p:spPr>
          <a:xfrm>
            <a:off x="8031750" y="3299050"/>
            <a:ext cx="22167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Informed  </a:t>
            </a:r>
            <a:r>
              <a:rPr lang="en-US" sz="1200">
                <a:solidFill>
                  <a:srgbClr val="FFFFFF"/>
                </a:solidFill>
                <a:latin typeface="Arial"/>
                <a:ea typeface="Arial"/>
                <a:cs typeface="Arial"/>
                <a:sym typeface="Arial"/>
              </a:rPr>
              <a:t>- Following research and reading around subjects - professional practitioners and keen amateurs playing with new ideas</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39" name="Google Shape;239;p16"/>
          <p:cNvSpPr txBox="1"/>
          <p:nvPr>
            <p:ph type="title"/>
          </p:nvPr>
        </p:nvSpPr>
        <p:spPr>
          <a:xfrm>
            <a:off x="762000" y="78900"/>
            <a:ext cx="10515600" cy="105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a:solidFill>
                  <a:srgbClr val="00B0F0"/>
                </a:solidFill>
                <a:latin typeface="Arial"/>
                <a:ea typeface="Arial"/>
                <a:cs typeface="Arial"/>
                <a:sym typeface="Arial"/>
              </a:rPr>
              <a:t>Seeking deeper actionable insight</a:t>
            </a:r>
            <a:endParaRPr/>
          </a:p>
        </p:txBody>
      </p:sp>
      <p:sp>
        <p:nvSpPr>
          <p:cNvPr id="240" name="Google Shape;240;p16"/>
          <p:cNvSpPr txBox="1"/>
          <p:nvPr>
            <p:ph idx="1" type="body"/>
          </p:nvPr>
        </p:nvSpPr>
        <p:spPr>
          <a:xfrm>
            <a:off x="5659075" y="3668925"/>
            <a:ext cx="2527500" cy="9426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Curious  </a:t>
            </a:r>
            <a:r>
              <a:rPr lang="en-US" sz="1200">
                <a:solidFill>
                  <a:srgbClr val="FFFFFF"/>
                </a:solidFill>
                <a:latin typeface="Arial"/>
                <a:ea typeface="Arial"/>
                <a:cs typeface="Arial"/>
                <a:sym typeface="Arial"/>
              </a:rPr>
              <a:t>- I’m starting to question the received wisdom and exploring alternative approaches and science.</a:t>
            </a:r>
            <a:endParaRPr>
              <a:latin typeface="Arial"/>
              <a:ea typeface="Arial"/>
              <a:cs typeface="Arial"/>
              <a:sym typeface="Arial"/>
            </a:endParaRPr>
          </a:p>
        </p:txBody>
      </p:sp>
      <p:sp>
        <p:nvSpPr>
          <p:cNvPr id="241" name="Google Shape;241;p16"/>
          <p:cNvSpPr txBox="1"/>
          <p:nvPr>
            <p:ph idx="1" type="body"/>
          </p:nvPr>
        </p:nvSpPr>
        <p:spPr>
          <a:xfrm>
            <a:off x="935425" y="4793550"/>
            <a:ext cx="23604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TrainingPeaks Noob </a:t>
            </a:r>
            <a:r>
              <a:rPr lang="en-US" sz="1200">
                <a:solidFill>
                  <a:srgbClr val="FFFFFF"/>
                </a:solidFill>
                <a:latin typeface="Arial"/>
                <a:ea typeface="Arial"/>
                <a:cs typeface="Arial"/>
                <a:sym typeface="Arial"/>
              </a:rPr>
              <a:t>- I just want an FTP estimate, TSS and PMC like in WKO</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cxnSp>
        <p:nvCxnSpPr>
          <p:cNvPr id="242" name="Google Shape;242;p16"/>
          <p:cNvCxnSpPr/>
          <p:nvPr/>
        </p:nvCxnSpPr>
        <p:spPr>
          <a:xfrm flipH="1">
            <a:off x="814375" y="1078225"/>
            <a:ext cx="8100" cy="50418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16"/>
          <p:cNvCxnSpPr/>
          <p:nvPr/>
        </p:nvCxnSpPr>
        <p:spPr>
          <a:xfrm flipH="1">
            <a:off x="822975" y="6108850"/>
            <a:ext cx="11079000" cy="210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16"/>
          <p:cNvSpPr txBox="1"/>
          <p:nvPr>
            <p:ph type="title"/>
          </p:nvPr>
        </p:nvSpPr>
        <p:spPr>
          <a:xfrm rot="-5400000">
            <a:off x="-830150" y="29251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Expertise</a:t>
            </a:r>
            <a:endParaRPr sz="2000"/>
          </a:p>
        </p:txBody>
      </p:sp>
      <p:sp>
        <p:nvSpPr>
          <p:cNvPr id="245" name="Google Shape;245;p16"/>
          <p:cNvSpPr txBox="1"/>
          <p:nvPr>
            <p:ph type="title"/>
          </p:nvPr>
        </p:nvSpPr>
        <p:spPr>
          <a:xfrm>
            <a:off x="4704100" y="61088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Time Spent Learning</a:t>
            </a:r>
            <a:endParaRPr sz="2000"/>
          </a:p>
        </p:txBody>
      </p:sp>
      <p:sp>
        <p:nvSpPr>
          <p:cNvPr id="246" name="Google Shape;246;p16"/>
          <p:cNvSpPr txBox="1"/>
          <p:nvPr>
            <p:ph idx="1" type="body"/>
          </p:nvPr>
        </p:nvSpPr>
        <p:spPr>
          <a:xfrm>
            <a:off x="1357275" y="4050225"/>
            <a:ext cx="16785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GC USER INTERFACE &amp; TERMINOLOGY</a:t>
            </a:r>
            <a:endParaRPr>
              <a:solidFill>
                <a:srgbClr val="E06666"/>
              </a:solidFill>
              <a:latin typeface="Arial"/>
              <a:ea typeface="Arial"/>
              <a:cs typeface="Arial"/>
              <a:sym typeface="Arial"/>
            </a:endParaRPr>
          </a:p>
        </p:txBody>
      </p:sp>
      <p:sp>
        <p:nvSpPr>
          <p:cNvPr id="247" name="Google Shape;247;p16"/>
          <p:cNvSpPr txBox="1"/>
          <p:nvPr>
            <p:ph idx="1" type="body"/>
          </p:nvPr>
        </p:nvSpPr>
        <p:spPr>
          <a:xfrm>
            <a:off x="3493850" y="4449125"/>
            <a:ext cx="21582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Aerolaber  </a:t>
            </a:r>
            <a:r>
              <a:rPr lang="en-US" sz="1200">
                <a:solidFill>
                  <a:srgbClr val="FFFFFF"/>
                </a:solidFill>
                <a:latin typeface="Arial"/>
                <a:ea typeface="Arial"/>
                <a:cs typeface="Arial"/>
                <a:sym typeface="Arial"/>
              </a:rPr>
              <a:t>- I just use Aerolab to fine-tune my TT bike position &amp; equipment</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48" name="Google Shape;248;p16"/>
          <p:cNvSpPr txBox="1"/>
          <p:nvPr>
            <p:ph idx="1" type="body"/>
          </p:nvPr>
        </p:nvSpPr>
        <p:spPr>
          <a:xfrm>
            <a:off x="3395813" y="3899050"/>
            <a:ext cx="2360400" cy="673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b="1" lang="en-US" sz="1200">
                <a:solidFill>
                  <a:srgbClr val="E06666"/>
                </a:solidFill>
                <a:latin typeface="Arial"/>
                <a:ea typeface="Arial"/>
                <a:cs typeface="Arial"/>
                <a:sym typeface="Arial"/>
              </a:rPr>
              <a:t>SPECIFIC USE-CASES AND WORKFLOWS</a:t>
            </a:r>
            <a:endParaRPr>
              <a:solidFill>
                <a:srgbClr val="E06666"/>
              </a:solidFill>
              <a:latin typeface="Arial"/>
              <a:ea typeface="Arial"/>
              <a:cs typeface="Arial"/>
              <a:sym typeface="Arial"/>
            </a:endParaRPr>
          </a:p>
          <a:p>
            <a:pPr indent="0" lvl="0" marL="0" rtl="0" algn="ctr">
              <a:lnSpc>
                <a:spcPct val="90000"/>
              </a:lnSpc>
              <a:spcBef>
                <a:spcPts val="1000"/>
              </a:spcBef>
              <a:spcAft>
                <a:spcPts val="0"/>
              </a:spcAft>
              <a:buNone/>
            </a:pPr>
            <a:r>
              <a:t/>
            </a:r>
            <a:endParaRPr b="1" sz="1200">
              <a:solidFill>
                <a:srgbClr val="E06666"/>
              </a:solidFill>
              <a:latin typeface="Arial"/>
              <a:ea typeface="Arial"/>
              <a:cs typeface="Arial"/>
              <a:sym typeface="Arial"/>
            </a:endParaRPr>
          </a:p>
        </p:txBody>
      </p:sp>
      <p:sp>
        <p:nvSpPr>
          <p:cNvPr id="249" name="Google Shape;249;p16"/>
          <p:cNvSpPr txBox="1"/>
          <p:nvPr>
            <p:ph idx="1" type="body"/>
          </p:nvPr>
        </p:nvSpPr>
        <p:spPr>
          <a:xfrm>
            <a:off x="5980750" y="2931638"/>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BANISTER, CP, W’BAL, BASIC PHYSIOLOGY</a:t>
            </a:r>
            <a:endParaRPr>
              <a:solidFill>
                <a:srgbClr val="E06666"/>
              </a:solidFill>
              <a:latin typeface="Arial"/>
              <a:ea typeface="Arial"/>
              <a:cs typeface="Arial"/>
              <a:sym typeface="Arial"/>
            </a:endParaRPr>
          </a:p>
        </p:txBody>
      </p:sp>
      <p:cxnSp>
        <p:nvCxnSpPr>
          <p:cNvPr id="250" name="Google Shape;250;p16"/>
          <p:cNvCxnSpPr/>
          <p:nvPr/>
        </p:nvCxnSpPr>
        <p:spPr>
          <a:xfrm flipH="1" rot="10800000">
            <a:off x="7358550" y="2984650"/>
            <a:ext cx="1200000" cy="9144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16"/>
          <p:cNvCxnSpPr/>
          <p:nvPr/>
        </p:nvCxnSpPr>
        <p:spPr>
          <a:xfrm flipH="1" rot="10800000">
            <a:off x="8558550" y="2765650"/>
            <a:ext cx="1000200" cy="219000"/>
          </a:xfrm>
          <a:prstGeom prst="straightConnector1">
            <a:avLst/>
          </a:prstGeom>
          <a:noFill/>
          <a:ln cap="flat" cmpd="sng" w="9525">
            <a:solidFill>
              <a:schemeClr val="dk2"/>
            </a:solidFill>
            <a:prstDash val="solid"/>
            <a:round/>
            <a:headEnd len="med" w="med" type="none"/>
            <a:tailEnd len="med" w="med" type="none"/>
          </a:ln>
        </p:spPr>
      </p:cxnSp>
      <p:sp>
        <p:nvSpPr>
          <p:cNvPr id="252" name="Google Shape;252;p16"/>
          <p:cNvSpPr txBox="1"/>
          <p:nvPr>
            <p:ph idx="1" type="body"/>
          </p:nvPr>
        </p:nvSpPr>
        <p:spPr>
          <a:xfrm>
            <a:off x="7916550" y="2724250"/>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FOLLOW THE LITERATURE</a:t>
            </a:r>
            <a:endParaRPr b="1" sz="1200">
              <a:solidFill>
                <a:srgbClr val="E06666"/>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solidFill>
                <a:srgbClr val="E06666"/>
              </a:solidFill>
              <a:latin typeface="Arial"/>
              <a:ea typeface="Arial"/>
              <a:cs typeface="Arial"/>
              <a:sym typeface="Arial"/>
            </a:endParaRPr>
          </a:p>
        </p:txBody>
      </p:sp>
      <p:sp>
        <p:nvSpPr>
          <p:cNvPr id="253" name="Google Shape;253;p16"/>
          <p:cNvSpPr txBox="1"/>
          <p:nvPr>
            <p:ph idx="1" type="body"/>
          </p:nvPr>
        </p:nvSpPr>
        <p:spPr>
          <a:xfrm>
            <a:off x="9863625" y="2124175"/>
            <a:ext cx="2017500" cy="63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ORIGINAL RESEARCH &amp; HYPOTHESIS TESTING</a:t>
            </a:r>
            <a:endParaRPr>
              <a:solidFill>
                <a:srgbClr val="E06666"/>
              </a:solidFill>
              <a:latin typeface="Arial"/>
              <a:ea typeface="Arial"/>
              <a:cs typeface="Arial"/>
              <a:sym typeface="Arial"/>
            </a:endParaRPr>
          </a:p>
        </p:txBody>
      </p:sp>
      <p:sp>
        <p:nvSpPr>
          <p:cNvPr id="254" name="Google Shape;254;p16"/>
          <p:cNvSpPr txBox="1"/>
          <p:nvPr>
            <p:ph idx="1" type="body"/>
          </p:nvPr>
        </p:nvSpPr>
        <p:spPr>
          <a:xfrm>
            <a:off x="9568275" y="2627763"/>
            <a:ext cx="24678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Scientist  </a:t>
            </a:r>
            <a:r>
              <a:rPr lang="en-US" sz="1200">
                <a:solidFill>
                  <a:srgbClr val="FFFFFF"/>
                </a:solidFill>
                <a:latin typeface="Arial"/>
                <a:ea typeface="Arial"/>
                <a:cs typeface="Arial"/>
                <a:sym typeface="Arial"/>
              </a:rPr>
              <a:t>- Creating new models and concepts- see GC as a platform to publicise and gather feedback</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55" name="Google Shape;255;p16"/>
          <p:cNvSpPr txBox="1"/>
          <p:nvPr>
            <p:ph idx="1" type="body"/>
          </p:nvPr>
        </p:nvSpPr>
        <p:spPr>
          <a:xfrm>
            <a:off x="1047775"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HAPPY IN IGNORANCE</a:t>
            </a:r>
            <a:endParaRPr>
              <a:solidFill>
                <a:srgbClr val="FFFFFF"/>
              </a:solidFill>
              <a:latin typeface="Arial"/>
              <a:ea typeface="Arial"/>
              <a:cs typeface="Arial"/>
              <a:sym typeface="Arial"/>
            </a:endParaRPr>
          </a:p>
        </p:txBody>
      </p:sp>
      <p:sp>
        <p:nvSpPr>
          <p:cNvPr id="256" name="Google Shape;256;p16"/>
          <p:cNvSpPr txBox="1"/>
          <p:nvPr>
            <p:ph idx="1" type="body"/>
          </p:nvPr>
        </p:nvSpPr>
        <p:spPr>
          <a:xfrm>
            <a:off x="3573550"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OPEN TO LEARNING</a:t>
            </a:r>
            <a:endParaRPr>
              <a:solidFill>
                <a:srgbClr val="FFFFFF"/>
              </a:solidFill>
              <a:latin typeface="Arial"/>
              <a:ea typeface="Arial"/>
              <a:cs typeface="Arial"/>
              <a:sym typeface="Arial"/>
            </a:endParaRPr>
          </a:p>
        </p:txBody>
      </p:sp>
      <p:sp>
        <p:nvSpPr>
          <p:cNvPr id="257" name="Google Shape;257;p16"/>
          <p:cNvSpPr txBox="1"/>
          <p:nvPr>
            <p:ph idx="1" type="body"/>
          </p:nvPr>
        </p:nvSpPr>
        <p:spPr>
          <a:xfrm>
            <a:off x="5992900" y="5753000"/>
            <a:ext cx="19236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ENJOY LEARNING</a:t>
            </a:r>
            <a:endParaRPr>
              <a:solidFill>
                <a:srgbClr val="FFFFFF"/>
              </a:solidFill>
              <a:latin typeface="Arial"/>
              <a:ea typeface="Arial"/>
              <a:cs typeface="Arial"/>
              <a:sym typeface="Arial"/>
            </a:endParaRPr>
          </a:p>
        </p:txBody>
      </p:sp>
      <p:sp>
        <p:nvSpPr>
          <p:cNvPr id="258" name="Google Shape;258;p16"/>
          <p:cNvSpPr txBox="1"/>
          <p:nvPr>
            <p:ph idx="1" type="body"/>
          </p:nvPr>
        </p:nvSpPr>
        <p:spPr>
          <a:xfrm>
            <a:off x="8625625" y="5753000"/>
            <a:ext cx="27741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DEVELOPING &amp; TESTING IDEAS</a:t>
            </a:r>
            <a:endParaRPr>
              <a:solidFill>
                <a:srgbClr val="FFFFFF"/>
              </a:solidFill>
              <a:latin typeface="Arial"/>
              <a:ea typeface="Arial"/>
              <a:cs typeface="Arial"/>
              <a:sym typeface="Arial"/>
            </a:endParaRPr>
          </a:p>
        </p:txBody>
      </p:sp>
      <p:sp>
        <p:nvSpPr>
          <p:cNvPr id="259" name="Google Shape;259;p16"/>
          <p:cNvSpPr txBox="1"/>
          <p:nvPr/>
        </p:nvSpPr>
        <p:spPr>
          <a:xfrm>
            <a:off x="5884525" y="1116325"/>
            <a:ext cx="2158200" cy="13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Modelling and Analytics </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Working with W’Bal, Banister and Critical Power,  </a:t>
            </a:r>
            <a:r>
              <a:rPr b="1" lang="en-US">
                <a:solidFill>
                  <a:srgbClr val="E06666"/>
                </a:solidFill>
                <a:latin typeface="Calibri"/>
                <a:ea typeface="Calibri"/>
                <a:cs typeface="Calibri"/>
                <a:sym typeface="Calibri"/>
              </a:rPr>
              <a:t>User Metrics</a:t>
            </a:r>
            <a:r>
              <a:rPr lang="en-US">
                <a:solidFill>
                  <a:srgbClr val="FFFFFF"/>
                </a:solidFill>
                <a:latin typeface="Calibri"/>
                <a:ea typeface="Calibri"/>
                <a:cs typeface="Calibri"/>
                <a:sym typeface="Calibri"/>
              </a:rPr>
              <a:t>, Formulas and </a:t>
            </a:r>
            <a:r>
              <a:rPr b="1" lang="en-US">
                <a:solidFill>
                  <a:srgbClr val="E06666"/>
                </a:solidFill>
                <a:latin typeface="Calibri"/>
                <a:ea typeface="Calibri"/>
                <a:cs typeface="Calibri"/>
                <a:sym typeface="Calibri"/>
              </a:rPr>
              <a:t>User Charts</a:t>
            </a:r>
            <a:r>
              <a:rPr b="1" lang="en-US">
                <a:solidFill>
                  <a:srgbClr val="FFFFFF"/>
                </a:solidFill>
                <a:latin typeface="Calibri"/>
                <a:ea typeface="Calibri"/>
                <a:cs typeface="Calibri"/>
                <a:sym typeface="Calibri"/>
              </a:rPr>
              <a:t> and</a:t>
            </a:r>
            <a:r>
              <a:rPr b="1" lang="en-US">
                <a:solidFill>
                  <a:srgbClr val="E06666"/>
                </a:solidFill>
                <a:latin typeface="Calibri"/>
                <a:ea typeface="Calibri"/>
                <a:cs typeface="Calibri"/>
                <a:sym typeface="Calibri"/>
              </a:rPr>
              <a:t> XDATA </a:t>
            </a:r>
            <a:r>
              <a:rPr lang="en-US">
                <a:solidFill>
                  <a:srgbClr val="FFFFFF"/>
                </a:solidFill>
                <a:latin typeface="Calibri"/>
                <a:ea typeface="Calibri"/>
                <a:cs typeface="Calibri"/>
                <a:sym typeface="Calibri"/>
              </a:rPr>
              <a:t> </a:t>
            </a:r>
            <a:endParaRPr>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grpSp>
        <p:nvGrpSpPr>
          <p:cNvPr id="265" name="Google Shape;265;p17"/>
          <p:cNvGrpSpPr/>
          <p:nvPr/>
        </p:nvGrpSpPr>
        <p:grpSpPr>
          <a:xfrm>
            <a:off x="840700" y="984400"/>
            <a:ext cx="10794725" cy="5126500"/>
            <a:chOff x="383500" y="984400"/>
            <a:chExt cx="10794725" cy="5126500"/>
          </a:xfrm>
        </p:grpSpPr>
        <p:cxnSp>
          <p:nvCxnSpPr>
            <p:cNvPr id="266" name="Google Shape;266;p17"/>
            <p:cNvCxnSpPr/>
            <p:nvPr/>
          </p:nvCxnSpPr>
          <p:spPr>
            <a:xfrm flipH="1" rot="10800000">
              <a:off x="383500" y="5748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67" name="Google Shape;267;p17"/>
            <p:cNvCxnSpPr/>
            <p:nvPr/>
          </p:nvCxnSpPr>
          <p:spPr>
            <a:xfrm flipH="1" rot="10800000">
              <a:off x="1392400" y="57530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nvGrpSpPr>
            <p:cNvPr id="268" name="Google Shape;268;p17"/>
            <p:cNvGrpSpPr/>
            <p:nvPr/>
          </p:nvGrpSpPr>
          <p:grpSpPr>
            <a:xfrm>
              <a:off x="2339500" y="984400"/>
              <a:ext cx="8838725" cy="4772500"/>
              <a:chOff x="2339500" y="984400"/>
              <a:chExt cx="8838725" cy="4772500"/>
            </a:xfrm>
          </p:grpSpPr>
          <p:cxnSp>
            <p:nvCxnSpPr>
              <p:cNvPr id="269" name="Google Shape;269;p17"/>
              <p:cNvCxnSpPr/>
              <p:nvPr/>
            </p:nvCxnSpPr>
            <p:spPr>
              <a:xfrm flipH="1" rot="10800000">
                <a:off x="2339500" y="5394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70" name="Google Shape;270;p17"/>
              <p:cNvCxnSpPr/>
              <p:nvPr/>
            </p:nvCxnSpPr>
            <p:spPr>
              <a:xfrm flipH="1" rot="10800000">
                <a:off x="3348400" y="53942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71" name="Google Shape;271;p17"/>
              <p:cNvCxnSpPr/>
              <p:nvPr/>
            </p:nvCxnSpPr>
            <p:spPr>
              <a:xfrm flipH="1" rot="10800000">
                <a:off x="4272250" y="4449014"/>
                <a:ext cx="1063800" cy="9426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72" name="Google Shape;272;p17"/>
              <p:cNvCxnSpPr/>
              <p:nvPr/>
            </p:nvCxnSpPr>
            <p:spPr>
              <a:xfrm flipH="1" rot="10800000">
                <a:off x="5340900" y="3889625"/>
                <a:ext cx="1541400" cy="5595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73" name="Google Shape;273;p17"/>
              <p:cNvCxnSpPr/>
              <p:nvPr/>
            </p:nvCxnSpPr>
            <p:spPr>
              <a:xfrm flipH="1" rot="10800000">
                <a:off x="6901350" y="2984650"/>
                <a:ext cx="1200000" cy="9144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74" name="Google Shape;274;p17"/>
              <p:cNvCxnSpPr/>
              <p:nvPr/>
            </p:nvCxnSpPr>
            <p:spPr>
              <a:xfrm flipH="1" rot="10800000">
                <a:off x="8101350" y="2765650"/>
                <a:ext cx="1000200" cy="2190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275" name="Google Shape;275;p17"/>
              <p:cNvCxnSpPr/>
              <p:nvPr/>
            </p:nvCxnSpPr>
            <p:spPr>
              <a:xfrm flipH="1" rot="10800000">
                <a:off x="9101625" y="984400"/>
                <a:ext cx="2076600" cy="1790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grpSp>
      <p:sp>
        <p:nvSpPr>
          <p:cNvPr id="276" name="Google Shape;276;p17"/>
          <p:cNvSpPr/>
          <p:nvPr/>
        </p:nvSpPr>
        <p:spPr>
          <a:xfrm>
            <a:off x="8189500" y="1116325"/>
            <a:ext cx="38466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txBox="1"/>
          <p:nvPr>
            <p:ph idx="1" type="body"/>
          </p:nvPr>
        </p:nvSpPr>
        <p:spPr>
          <a:xfrm>
            <a:off x="8031750" y="3299050"/>
            <a:ext cx="22167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Informed  </a:t>
            </a:r>
            <a:r>
              <a:rPr lang="en-US" sz="1200">
                <a:solidFill>
                  <a:srgbClr val="FFFFFF"/>
                </a:solidFill>
                <a:latin typeface="Arial"/>
                <a:ea typeface="Arial"/>
                <a:cs typeface="Arial"/>
                <a:sym typeface="Arial"/>
              </a:rPr>
              <a:t>- Following research and reading around subjects - professional practitioners and keen amateurs playing with new ideas</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78" name="Google Shape;278;p17"/>
          <p:cNvSpPr txBox="1"/>
          <p:nvPr>
            <p:ph type="title"/>
          </p:nvPr>
        </p:nvSpPr>
        <p:spPr>
          <a:xfrm>
            <a:off x="758025" y="0"/>
            <a:ext cx="10515600" cy="105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a:solidFill>
                  <a:srgbClr val="00B0F0"/>
                </a:solidFill>
                <a:latin typeface="Arial"/>
                <a:ea typeface="Arial"/>
                <a:cs typeface="Arial"/>
                <a:sym typeface="Arial"/>
              </a:rPr>
              <a:t>Sharpening the questions</a:t>
            </a:r>
            <a:endParaRPr/>
          </a:p>
        </p:txBody>
      </p:sp>
      <p:sp>
        <p:nvSpPr>
          <p:cNvPr id="279" name="Google Shape;279;p17"/>
          <p:cNvSpPr txBox="1"/>
          <p:nvPr>
            <p:ph idx="1" type="body"/>
          </p:nvPr>
        </p:nvSpPr>
        <p:spPr>
          <a:xfrm>
            <a:off x="5659075" y="3668925"/>
            <a:ext cx="2527500" cy="9426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Curious  </a:t>
            </a:r>
            <a:r>
              <a:rPr lang="en-US" sz="1200">
                <a:solidFill>
                  <a:srgbClr val="FFFFFF"/>
                </a:solidFill>
                <a:latin typeface="Arial"/>
                <a:ea typeface="Arial"/>
                <a:cs typeface="Arial"/>
                <a:sym typeface="Arial"/>
              </a:rPr>
              <a:t>- I’m starting to question the received wisdom and exploring alternative approaches and science.</a:t>
            </a:r>
            <a:endParaRPr>
              <a:latin typeface="Arial"/>
              <a:ea typeface="Arial"/>
              <a:cs typeface="Arial"/>
              <a:sym typeface="Arial"/>
            </a:endParaRPr>
          </a:p>
        </p:txBody>
      </p:sp>
      <p:sp>
        <p:nvSpPr>
          <p:cNvPr id="280" name="Google Shape;280;p17"/>
          <p:cNvSpPr txBox="1"/>
          <p:nvPr>
            <p:ph idx="1" type="body"/>
          </p:nvPr>
        </p:nvSpPr>
        <p:spPr>
          <a:xfrm>
            <a:off x="935425" y="4793550"/>
            <a:ext cx="23604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TrainingPeaks Noob </a:t>
            </a:r>
            <a:r>
              <a:rPr lang="en-US" sz="1200">
                <a:solidFill>
                  <a:srgbClr val="FFFFFF"/>
                </a:solidFill>
                <a:latin typeface="Arial"/>
                <a:ea typeface="Arial"/>
                <a:cs typeface="Arial"/>
                <a:sym typeface="Arial"/>
              </a:rPr>
              <a:t>- I just want an FTP estimate, TSS and PMC like in WKO</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cxnSp>
        <p:nvCxnSpPr>
          <p:cNvPr id="281" name="Google Shape;281;p17"/>
          <p:cNvCxnSpPr/>
          <p:nvPr/>
        </p:nvCxnSpPr>
        <p:spPr>
          <a:xfrm flipH="1">
            <a:off x="814375" y="1078225"/>
            <a:ext cx="8100" cy="50418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17"/>
          <p:cNvCxnSpPr/>
          <p:nvPr/>
        </p:nvCxnSpPr>
        <p:spPr>
          <a:xfrm flipH="1">
            <a:off x="822975" y="6108850"/>
            <a:ext cx="11079000" cy="2100"/>
          </a:xfrm>
          <a:prstGeom prst="straightConnector1">
            <a:avLst/>
          </a:prstGeom>
          <a:noFill/>
          <a:ln cap="flat" cmpd="sng" w="9525">
            <a:solidFill>
              <a:schemeClr val="dk2"/>
            </a:solidFill>
            <a:prstDash val="solid"/>
            <a:round/>
            <a:headEnd len="med" w="med" type="none"/>
            <a:tailEnd len="med" w="med" type="none"/>
          </a:ln>
        </p:spPr>
      </p:cxnSp>
      <p:sp>
        <p:nvSpPr>
          <p:cNvPr id="283" name="Google Shape;283;p17"/>
          <p:cNvSpPr txBox="1"/>
          <p:nvPr>
            <p:ph type="title"/>
          </p:nvPr>
        </p:nvSpPr>
        <p:spPr>
          <a:xfrm rot="-5400000">
            <a:off x="-830150" y="29251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Expertise</a:t>
            </a:r>
            <a:endParaRPr sz="2000"/>
          </a:p>
        </p:txBody>
      </p:sp>
      <p:sp>
        <p:nvSpPr>
          <p:cNvPr id="284" name="Google Shape;284;p17"/>
          <p:cNvSpPr txBox="1"/>
          <p:nvPr>
            <p:ph type="title"/>
          </p:nvPr>
        </p:nvSpPr>
        <p:spPr>
          <a:xfrm>
            <a:off x="4704100" y="61088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Time Spent Learning</a:t>
            </a:r>
            <a:endParaRPr sz="2000"/>
          </a:p>
        </p:txBody>
      </p:sp>
      <p:cxnSp>
        <p:nvCxnSpPr>
          <p:cNvPr id="285" name="Google Shape;285;p17"/>
          <p:cNvCxnSpPr/>
          <p:nvPr/>
        </p:nvCxnSpPr>
        <p:spPr>
          <a:xfrm flipH="1" rot="10800000">
            <a:off x="840700" y="5748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17"/>
          <p:cNvCxnSpPr/>
          <p:nvPr/>
        </p:nvCxnSpPr>
        <p:spPr>
          <a:xfrm flipH="1" rot="10800000">
            <a:off x="1849600" y="5753000"/>
            <a:ext cx="947100" cy="390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17"/>
          <p:cNvSpPr txBox="1"/>
          <p:nvPr>
            <p:ph idx="1" type="body"/>
          </p:nvPr>
        </p:nvSpPr>
        <p:spPr>
          <a:xfrm>
            <a:off x="1357275" y="4050225"/>
            <a:ext cx="16785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GC USER INTERFACE &amp; TERMINOLOGY</a:t>
            </a:r>
            <a:endParaRPr>
              <a:solidFill>
                <a:srgbClr val="E06666"/>
              </a:solidFill>
              <a:latin typeface="Arial"/>
              <a:ea typeface="Arial"/>
              <a:cs typeface="Arial"/>
              <a:sym typeface="Arial"/>
            </a:endParaRPr>
          </a:p>
        </p:txBody>
      </p:sp>
      <p:sp>
        <p:nvSpPr>
          <p:cNvPr id="288" name="Google Shape;288;p17"/>
          <p:cNvSpPr txBox="1"/>
          <p:nvPr>
            <p:ph idx="1" type="body"/>
          </p:nvPr>
        </p:nvSpPr>
        <p:spPr>
          <a:xfrm>
            <a:off x="3493850" y="4449125"/>
            <a:ext cx="21582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Aerolaber  </a:t>
            </a:r>
            <a:r>
              <a:rPr lang="en-US" sz="1200">
                <a:solidFill>
                  <a:srgbClr val="FFFFFF"/>
                </a:solidFill>
                <a:latin typeface="Arial"/>
                <a:ea typeface="Arial"/>
                <a:cs typeface="Arial"/>
                <a:sym typeface="Arial"/>
              </a:rPr>
              <a:t>- I just use Aerolab to fine-tune my TT bike position &amp; equipment</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289" name="Google Shape;289;p17"/>
          <p:cNvSpPr txBox="1"/>
          <p:nvPr>
            <p:ph idx="1" type="body"/>
          </p:nvPr>
        </p:nvSpPr>
        <p:spPr>
          <a:xfrm>
            <a:off x="3395813" y="3899050"/>
            <a:ext cx="2360400" cy="673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None/>
            </a:pPr>
            <a:r>
              <a:rPr b="1" lang="en-US" sz="1200">
                <a:solidFill>
                  <a:srgbClr val="E06666"/>
                </a:solidFill>
                <a:latin typeface="Arial"/>
                <a:ea typeface="Arial"/>
                <a:cs typeface="Arial"/>
                <a:sym typeface="Arial"/>
              </a:rPr>
              <a:t>SPECIFIC USE-CASES AND WORKFLOWS</a:t>
            </a:r>
            <a:endParaRPr>
              <a:solidFill>
                <a:srgbClr val="E06666"/>
              </a:solidFill>
              <a:latin typeface="Arial"/>
              <a:ea typeface="Arial"/>
              <a:cs typeface="Arial"/>
              <a:sym typeface="Arial"/>
            </a:endParaRPr>
          </a:p>
          <a:p>
            <a:pPr indent="0" lvl="0" marL="0" rtl="0" algn="ctr">
              <a:lnSpc>
                <a:spcPct val="90000"/>
              </a:lnSpc>
              <a:spcBef>
                <a:spcPts val="1000"/>
              </a:spcBef>
              <a:spcAft>
                <a:spcPts val="0"/>
              </a:spcAft>
              <a:buNone/>
            </a:pPr>
            <a:r>
              <a:t/>
            </a:r>
            <a:endParaRPr b="1" sz="1200">
              <a:solidFill>
                <a:srgbClr val="E06666"/>
              </a:solidFill>
              <a:latin typeface="Arial"/>
              <a:ea typeface="Arial"/>
              <a:cs typeface="Arial"/>
              <a:sym typeface="Arial"/>
            </a:endParaRPr>
          </a:p>
        </p:txBody>
      </p:sp>
      <p:cxnSp>
        <p:nvCxnSpPr>
          <p:cNvPr id="290" name="Google Shape;290;p17"/>
          <p:cNvCxnSpPr/>
          <p:nvPr/>
        </p:nvCxnSpPr>
        <p:spPr>
          <a:xfrm flipH="1" rot="10800000">
            <a:off x="2796700" y="5394200"/>
            <a:ext cx="1008900" cy="3627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17"/>
          <p:cNvCxnSpPr/>
          <p:nvPr/>
        </p:nvCxnSpPr>
        <p:spPr>
          <a:xfrm flipH="1" rot="10800000">
            <a:off x="3805600" y="5394200"/>
            <a:ext cx="947100" cy="39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17"/>
          <p:cNvCxnSpPr/>
          <p:nvPr/>
        </p:nvCxnSpPr>
        <p:spPr>
          <a:xfrm flipH="1" rot="10800000">
            <a:off x="4729450" y="4449014"/>
            <a:ext cx="1063800" cy="9426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17"/>
          <p:cNvCxnSpPr/>
          <p:nvPr/>
        </p:nvCxnSpPr>
        <p:spPr>
          <a:xfrm flipH="1" rot="10800000">
            <a:off x="5798100" y="3889625"/>
            <a:ext cx="1541400" cy="559500"/>
          </a:xfrm>
          <a:prstGeom prst="straightConnector1">
            <a:avLst/>
          </a:prstGeom>
          <a:noFill/>
          <a:ln cap="flat" cmpd="sng" w="9525">
            <a:solidFill>
              <a:schemeClr val="dk2"/>
            </a:solidFill>
            <a:prstDash val="solid"/>
            <a:round/>
            <a:headEnd len="med" w="med" type="none"/>
            <a:tailEnd len="med" w="med" type="none"/>
          </a:ln>
        </p:spPr>
      </p:cxnSp>
      <p:sp>
        <p:nvSpPr>
          <p:cNvPr id="294" name="Google Shape;294;p17"/>
          <p:cNvSpPr txBox="1"/>
          <p:nvPr>
            <p:ph idx="1" type="body"/>
          </p:nvPr>
        </p:nvSpPr>
        <p:spPr>
          <a:xfrm>
            <a:off x="5980750" y="2931638"/>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LEARN ABOUT BANISTER, CP, W’BAL, BASIC PHYSIOLOGY</a:t>
            </a:r>
            <a:endParaRPr>
              <a:solidFill>
                <a:srgbClr val="E06666"/>
              </a:solidFill>
              <a:latin typeface="Arial"/>
              <a:ea typeface="Arial"/>
              <a:cs typeface="Arial"/>
              <a:sym typeface="Arial"/>
            </a:endParaRPr>
          </a:p>
        </p:txBody>
      </p:sp>
      <p:cxnSp>
        <p:nvCxnSpPr>
          <p:cNvPr id="295" name="Google Shape;295;p17"/>
          <p:cNvCxnSpPr/>
          <p:nvPr/>
        </p:nvCxnSpPr>
        <p:spPr>
          <a:xfrm flipH="1" rot="10800000">
            <a:off x="7358550" y="2984650"/>
            <a:ext cx="1200000" cy="9144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17"/>
          <p:cNvCxnSpPr/>
          <p:nvPr/>
        </p:nvCxnSpPr>
        <p:spPr>
          <a:xfrm flipH="1" rot="10800000">
            <a:off x="8558550" y="2765650"/>
            <a:ext cx="1000200" cy="2190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17"/>
          <p:cNvCxnSpPr/>
          <p:nvPr/>
        </p:nvCxnSpPr>
        <p:spPr>
          <a:xfrm flipH="1" rot="10800000">
            <a:off x="9558825" y="984400"/>
            <a:ext cx="2076600" cy="1790700"/>
          </a:xfrm>
          <a:prstGeom prst="straightConnector1">
            <a:avLst/>
          </a:prstGeom>
          <a:noFill/>
          <a:ln cap="flat" cmpd="sng" w="9525">
            <a:solidFill>
              <a:schemeClr val="dk2"/>
            </a:solidFill>
            <a:prstDash val="solid"/>
            <a:round/>
            <a:headEnd len="med" w="med" type="none"/>
            <a:tailEnd len="med" w="med" type="none"/>
          </a:ln>
        </p:spPr>
      </p:cxnSp>
      <p:sp>
        <p:nvSpPr>
          <p:cNvPr id="298" name="Google Shape;298;p17"/>
          <p:cNvSpPr txBox="1"/>
          <p:nvPr>
            <p:ph idx="1" type="body"/>
          </p:nvPr>
        </p:nvSpPr>
        <p:spPr>
          <a:xfrm>
            <a:off x="7916550" y="2724250"/>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FOLLOW THE LITERATURE</a:t>
            </a:r>
            <a:endParaRPr b="1" sz="1200">
              <a:solidFill>
                <a:srgbClr val="E06666"/>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solidFill>
                <a:srgbClr val="E06666"/>
              </a:solidFill>
              <a:latin typeface="Arial"/>
              <a:ea typeface="Arial"/>
              <a:cs typeface="Arial"/>
              <a:sym typeface="Arial"/>
            </a:endParaRPr>
          </a:p>
        </p:txBody>
      </p:sp>
      <p:sp>
        <p:nvSpPr>
          <p:cNvPr id="299" name="Google Shape;299;p17"/>
          <p:cNvSpPr txBox="1"/>
          <p:nvPr>
            <p:ph idx="1" type="body"/>
          </p:nvPr>
        </p:nvSpPr>
        <p:spPr>
          <a:xfrm>
            <a:off x="9863625" y="2124175"/>
            <a:ext cx="2017500" cy="63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200">
                <a:solidFill>
                  <a:srgbClr val="E06666"/>
                </a:solidFill>
                <a:latin typeface="Arial"/>
                <a:ea typeface="Arial"/>
                <a:cs typeface="Arial"/>
                <a:sym typeface="Arial"/>
              </a:rPr>
              <a:t>ORIGINAL RESEARCH &amp; HYPOTHESIS TESTING</a:t>
            </a:r>
            <a:endParaRPr>
              <a:solidFill>
                <a:srgbClr val="E06666"/>
              </a:solidFill>
              <a:latin typeface="Arial"/>
              <a:ea typeface="Arial"/>
              <a:cs typeface="Arial"/>
              <a:sym typeface="Arial"/>
            </a:endParaRPr>
          </a:p>
        </p:txBody>
      </p:sp>
      <p:sp>
        <p:nvSpPr>
          <p:cNvPr id="300" name="Google Shape;300;p17"/>
          <p:cNvSpPr txBox="1"/>
          <p:nvPr>
            <p:ph idx="1" type="body"/>
          </p:nvPr>
        </p:nvSpPr>
        <p:spPr>
          <a:xfrm>
            <a:off x="9568275" y="2627763"/>
            <a:ext cx="24678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Scientist  </a:t>
            </a:r>
            <a:r>
              <a:rPr lang="en-US" sz="1200">
                <a:solidFill>
                  <a:srgbClr val="FFFFFF"/>
                </a:solidFill>
                <a:latin typeface="Arial"/>
                <a:ea typeface="Arial"/>
                <a:cs typeface="Arial"/>
                <a:sym typeface="Arial"/>
              </a:rPr>
              <a:t>- Creating new models and concepts- see GC as a platform to publicise and gather feedback</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301" name="Google Shape;301;p17"/>
          <p:cNvSpPr txBox="1"/>
          <p:nvPr>
            <p:ph idx="1" type="body"/>
          </p:nvPr>
        </p:nvSpPr>
        <p:spPr>
          <a:xfrm>
            <a:off x="1047775"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HAPPY IN IGNORANCE</a:t>
            </a:r>
            <a:endParaRPr>
              <a:solidFill>
                <a:srgbClr val="FFFFFF"/>
              </a:solidFill>
              <a:latin typeface="Arial"/>
              <a:ea typeface="Arial"/>
              <a:cs typeface="Arial"/>
              <a:sym typeface="Arial"/>
            </a:endParaRPr>
          </a:p>
        </p:txBody>
      </p:sp>
      <p:sp>
        <p:nvSpPr>
          <p:cNvPr id="302" name="Google Shape;302;p17"/>
          <p:cNvSpPr txBox="1"/>
          <p:nvPr>
            <p:ph idx="1" type="body"/>
          </p:nvPr>
        </p:nvSpPr>
        <p:spPr>
          <a:xfrm>
            <a:off x="3573550" y="5753000"/>
            <a:ext cx="23010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OPEN TO LEARNING</a:t>
            </a:r>
            <a:endParaRPr>
              <a:solidFill>
                <a:srgbClr val="FFFFFF"/>
              </a:solidFill>
              <a:latin typeface="Arial"/>
              <a:ea typeface="Arial"/>
              <a:cs typeface="Arial"/>
              <a:sym typeface="Arial"/>
            </a:endParaRPr>
          </a:p>
        </p:txBody>
      </p:sp>
      <p:sp>
        <p:nvSpPr>
          <p:cNvPr id="303" name="Google Shape;303;p17"/>
          <p:cNvSpPr txBox="1"/>
          <p:nvPr>
            <p:ph idx="1" type="body"/>
          </p:nvPr>
        </p:nvSpPr>
        <p:spPr>
          <a:xfrm>
            <a:off x="5992900" y="5753000"/>
            <a:ext cx="19236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ENJOY LEARNING</a:t>
            </a:r>
            <a:endParaRPr>
              <a:solidFill>
                <a:srgbClr val="FFFFFF"/>
              </a:solidFill>
              <a:latin typeface="Arial"/>
              <a:ea typeface="Arial"/>
              <a:cs typeface="Arial"/>
              <a:sym typeface="Arial"/>
            </a:endParaRPr>
          </a:p>
        </p:txBody>
      </p:sp>
      <p:sp>
        <p:nvSpPr>
          <p:cNvPr id="304" name="Google Shape;304;p17"/>
          <p:cNvSpPr txBox="1"/>
          <p:nvPr>
            <p:ph idx="1" type="body"/>
          </p:nvPr>
        </p:nvSpPr>
        <p:spPr>
          <a:xfrm>
            <a:off x="8625625" y="5753000"/>
            <a:ext cx="27741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FFFFFF"/>
                </a:solidFill>
                <a:latin typeface="Arial"/>
                <a:ea typeface="Arial"/>
                <a:cs typeface="Arial"/>
                <a:sym typeface="Arial"/>
              </a:rPr>
              <a:t>DEVELOPING &amp; TESTING IDEAS</a:t>
            </a:r>
            <a:endParaRPr>
              <a:solidFill>
                <a:srgbClr val="FFFFFF"/>
              </a:solidFill>
              <a:latin typeface="Arial"/>
              <a:ea typeface="Arial"/>
              <a:cs typeface="Arial"/>
              <a:sym typeface="Arial"/>
            </a:endParaRPr>
          </a:p>
        </p:txBody>
      </p:sp>
      <p:sp>
        <p:nvSpPr>
          <p:cNvPr id="305" name="Google Shape;305;p17"/>
          <p:cNvSpPr txBox="1"/>
          <p:nvPr/>
        </p:nvSpPr>
        <p:spPr>
          <a:xfrm>
            <a:off x="8170525" y="1116325"/>
            <a:ext cx="3865500" cy="10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Emerging Science and sophisticated analytics</a:t>
            </a:r>
            <a:r>
              <a:rPr b="1" lang="en-US">
                <a:solidFill>
                  <a:srgbClr val="00B0F0"/>
                </a:solidFill>
                <a:latin typeface="Calibri"/>
                <a:ea typeface="Calibri"/>
                <a:cs typeface="Calibri"/>
                <a:sym typeface="Calibri"/>
              </a:rPr>
              <a:t> </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Working with </a:t>
            </a:r>
            <a:r>
              <a:rPr lang="en-US">
                <a:solidFill>
                  <a:srgbClr val="E06666"/>
                </a:solidFill>
                <a:latin typeface="Calibri"/>
                <a:ea typeface="Calibri"/>
                <a:cs typeface="Calibri"/>
                <a:sym typeface="Calibri"/>
              </a:rPr>
              <a:t>APIs</a:t>
            </a:r>
            <a:r>
              <a:rPr lang="en-US">
                <a:solidFill>
                  <a:srgbClr val="FFFFFF"/>
                </a:solidFill>
                <a:latin typeface="Calibri"/>
                <a:ea typeface="Calibri"/>
                <a:cs typeface="Calibri"/>
                <a:sym typeface="Calibri"/>
              </a:rPr>
              <a:t>,  </a:t>
            </a:r>
            <a:r>
              <a:rPr b="1" lang="en-US">
                <a:solidFill>
                  <a:srgbClr val="E06666"/>
                </a:solidFill>
                <a:latin typeface="Calibri"/>
                <a:ea typeface="Calibri"/>
                <a:cs typeface="Calibri"/>
                <a:sym typeface="Calibri"/>
              </a:rPr>
              <a:t>Python</a:t>
            </a:r>
            <a:r>
              <a:rPr lang="en-US">
                <a:solidFill>
                  <a:srgbClr val="FFFFFF"/>
                </a:solidFill>
                <a:latin typeface="Calibri"/>
                <a:ea typeface="Calibri"/>
                <a:cs typeface="Calibri"/>
                <a:sym typeface="Calibri"/>
              </a:rPr>
              <a:t> and </a:t>
            </a:r>
            <a:r>
              <a:rPr b="1" lang="en-US">
                <a:solidFill>
                  <a:srgbClr val="E06666"/>
                </a:solidFill>
                <a:latin typeface="Calibri"/>
                <a:ea typeface="Calibri"/>
                <a:cs typeface="Calibri"/>
                <a:sym typeface="Calibri"/>
              </a:rPr>
              <a:t>R languages</a:t>
            </a:r>
            <a:r>
              <a:rPr lang="en-US">
                <a:solidFill>
                  <a:srgbClr val="FFFFFF"/>
                </a:solidFill>
                <a:latin typeface="Calibri"/>
                <a:ea typeface="Calibri"/>
                <a:cs typeface="Calibri"/>
                <a:sym typeface="Calibri"/>
              </a:rPr>
              <a:t>, exploiting </a:t>
            </a:r>
            <a:r>
              <a:rPr b="1" lang="en-US">
                <a:solidFill>
                  <a:srgbClr val="E06666"/>
                </a:solidFill>
                <a:latin typeface="Calibri"/>
                <a:ea typeface="Calibri"/>
                <a:cs typeface="Calibri"/>
                <a:sym typeface="Calibri"/>
              </a:rPr>
              <a:t>statistical methods</a:t>
            </a:r>
            <a:r>
              <a:rPr lang="en-US">
                <a:solidFill>
                  <a:srgbClr val="FFFFFF"/>
                </a:solidFill>
                <a:latin typeface="Calibri"/>
                <a:ea typeface="Calibri"/>
                <a:cs typeface="Calibri"/>
                <a:sym typeface="Calibri"/>
              </a:rPr>
              <a:t>, </a:t>
            </a:r>
            <a:r>
              <a:rPr b="1" lang="en-US">
                <a:solidFill>
                  <a:srgbClr val="E06666"/>
                </a:solidFill>
                <a:latin typeface="Calibri"/>
                <a:ea typeface="Calibri"/>
                <a:cs typeface="Calibri"/>
                <a:sym typeface="Calibri"/>
              </a:rPr>
              <a:t>machine learning</a:t>
            </a:r>
            <a:r>
              <a:rPr lang="en-US">
                <a:solidFill>
                  <a:srgbClr val="FFFFFF"/>
                </a:solidFill>
                <a:latin typeface="Calibri"/>
                <a:ea typeface="Calibri"/>
                <a:cs typeface="Calibri"/>
                <a:sym typeface="Calibri"/>
              </a:rPr>
              <a:t> and </a:t>
            </a:r>
            <a:r>
              <a:rPr b="1" lang="en-US">
                <a:solidFill>
                  <a:srgbClr val="E06666"/>
                </a:solidFill>
                <a:latin typeface="Calibri"/>
                <a:ea typeface="Calibri"/>
                <a:cs typeface="Calibri"/>
                <a:sym typeface="Calibri"/>
              </a:rPr>
              <a:t>domain models</a:t>
            </a:r>
            <a:r>
              <a:rPr lang="en-US">
                <a:solidFill>
                  <a:srgbClr val="FFFFFF"/>
                </a:solidFill>
                <a:latin typeface="Calibri"/>
                <a:ea typeface="Calibri"/>
                <a:cs typeface="Calibri"/>
                <a:sym typeface="Calibri"/>
              </a:rPr>
              <a:t> and solutions. </a:t>
            </a:r>
            <a:endParaRPr>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grpSp>
        <p:nvGrpSpPr>
          <p:cNvPr id="311" name="Google Shape;311;p18"/>
          <p:cNvGrpSpPr/>
          <p:nvPr/>
        </p:nvGrpSpPr>
        <p:grpSpPr>
          <a:xfrm>
            <a:off x="383500" y="984400"/>
            <a:ext cx="10794725" cy="5126500"/>
            <a:chOff x="383500" y="984400"/>
            <a:chExt cx="10794725" cy="5126500"/>
          </a:xfrm>
        </p:grpSpPr>
        <p:cxnSp>
          <p:nvCxnSpPr>
            <p:cNvPr id="312" name="Google Shape;312;p18"/>
            <p:cNvCxnSpPr/>
            <p:nvPr/>
          </p:nvCxnSpPr>
          <p:spPr>
            <a:xfrm flipH="1" rot="10800000">
              <a:off x="383500" y="5748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13" name="Google Shape;313;p18"/>
            <p:cNvCxnSpPr/>
            <p:nvPr/>
          </p:nvCxnSpPr>
          <p:spPr>
            <a:xfrm flipH="1" rot="10800000">
              <a:off x="1392400" y="57530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nvGrpSpPr>
            <p:cNvPr id="314" name="Google Shape;314;p18"/>
            <p:cNvGrpSpPr/>
            <p:nvPr/>
          </p:nvGrpSpPr>
          <p:grpSpPr>
            <a:xfrm>
              <a:off x="2339500" y="984400"/>
              <a:ext cx="8838725" cy="4772500"/>
              <a:chOff x="2339500" y="984400"/>
              <a:chExt cx="8838725" cy="4772500"/>
            </a:xfrm>
          </p:grpSpPr>
          <p:cxnSp>
            <p:nvCxnSpPr>
              <p:cNvPr id="315" name="Google Shape;315;p18"/>
              <p:cNvCxnSpPr/>
              <p:nvPr/>
            </p:nvCxnSpPr>
            <p:spPr>
              <a:xfrm flipH="1" rot="10800000">
                <a:off x="2339500" y="5394200"/>
                <a:ext cx="1008900" cy="362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16" name="Google Shape;316;p18"/>
              <p:cNvCxnSpPr/>
              <p:nvPr/>
            </p:nvCxnSpPr>
            <p:spPr>
              <a:xfrm flipH="1" rot="10800000">
                <a:off x="3348400" y="5394200"/>
                <a:ext cx="947100" cy="39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17" name="Google Shape;317;p18"/>
              <p:cNvCxnSpPr/>
              <p:nvPr/>
            </p:nvCxnSpPr>
            <p:spPr>
              <a:xfrm flipH="1" rot="10800000">
                <a:off x="4272250" y="4449014"/>
                <a:ext cx="1063800" cy="9426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18" name="Google Shape;318;p18"/>
              <p:cNvCxnSpPr/>
              <p:nvPr/>
            </p:nvCxnSpPr>
            <p:spPr>
              <a:xfrm flipH="1" rot="10800000">
                <a:off x="5340900" y="3889625"/>
                <a:ext cx="1541400" cy="5595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19" name="Google Shape;319;p18"/>
              <p:cNvCxnSpPr/>
              <p:nvPr/>
            </p:nvCxnSpPr>
            <p:spPr>
              <a:xfrm flipH="1" rot="10800000">
                <a:off x="6901350" y="2984650"/>
                <a:ext cx="1200000" cy="9144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20" name="Google Shape;320;p18"/>
              <p:cNvCxnSpPr/>
              <p:nvPr/>
            </p:nvCxnSpPr>
            <p:spPr>
              <a:xfrm flipH="1" rot="10800000">
                <a:off x="8101350" y="2765650"/>
                <a:ext cx="1000200" cy="2190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cxnSp>
            <p:nvCxnSpPr>
              <p:cNvPr id="321" name="Google Shape;321;p18"/>
              <p:cNvCxnSpPr/>
              <p:nvPr/>
            </p:nvCxnSpPr>
            <p:spPr>
              <a:xfrm flipH="1" rot="10800000">
                <a:off x="9101625" y="984400"/>
                <a:ext cx="2076600" cy="1790700"/>
              </a:xfrm>
              <a:prstGeom prst="straightConnector1">
                <a:avLst/>
              </a:prstGeom>
              <a:noFill/>
              <a:ln cap="flat" cmpd="sng" w="38100">
                <a:solidFill>
                  <a:schemeClr val="dk2"/>
                </a:solidFill>
                <a:prstDash val="solid"/>
                <a:round/>
                <a:headEnd len="med" w="med" type="none"/>
                <a:tailEnd len="med" w="med" type="none"/>
              </a:ln>
              <a:effectLst>
                <a:outerShdw blurRad="142875" rotWithShape="0" algn="bl" dir="6780000" dist="76200">
                  <a:srgbClr val="CFE2F3">
                    <a:alpha val="50000"/>
                  </a:srgbClr>
                </a:outerShdw>
              </a:effectLst>
            </p:spPr>
          </p:cxnSp>
        </p:grpSp>
      </p:grpSp>
      <p:sp>
        <p:nvSpPr>
          <p:cNvPr id="322" name="Google Shape;322;p18"/>
          <p:cNvSpPr/>
          <p:nvPr/>
        </p:nvSpPr>
        <p:spPr>
          <a:xfrm>
            <a:off x="7732300" y="1116325"/>
            <a:ext cx="38466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txBox="1"/>
          <p:nvPr/>
        </p:nvSpPr>
        <p:spPr>
          <a:xfrm>
            <a:off x="7713325" y="1116325"/>
            <a:ext cx="3865500" cy="10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Emerging Science and sophisticated analytics </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Working with APIs, Python and R languages, exploiting statistical methods, machine learning and domain models and solutions. </a:t>
            </a:r>
            <a:endParaRPr>
              <a:solidFill>
                <a:srgbClr val="FFFFFF"/>
              </a:solidFill>
              <a:latin typeface="Calibri"/>
              <a:ea typeface="Calibri"/>
              <a:cs typeface="Calibri"/>
              <a:sym typeface="Calibri"/>
            </a:endParaRPr>
          </a:p>
        </p:txBody>
      </p:sp>
      <p:sp>
        <p:nvSpPr>
          <p:cNvPr id="324" name="Google Shape;324;p18"/>
          <p:cNvSpPr/>
          <p:nvPr/>
        </p:nvSpPr>
        <p:spPr>
          <a:xfrm>
            <a:off x="5370100" y="1116325"/>
            <a:ext cx="22167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txBox="1"/>
          <p:nvPr/>
        </p:nvSpPr>
        <p:spPr>
          <a:xfrm>
            <a:off x="5427325" y="1116325"/>
            <a:ext cx="2158200" cy="13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Modelling and Analytics </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Working with W’Bal, Banister and Critical Power,  User Metrics, Formulas and User Charts and  XDATA. </a:t>
            </a:r>
            <a:endParaRPr>
              <a:solidFill>
                <a:srgbClr val="FFFFFF"/>
              </a:solidFill>
              <a:latin typeface="Calibri"/>
              <a:ea typeface="Calibri"/>
              <a:cs typeface="Calibri"/>
              <a:sym typeface="Calibri"/>
            </a:endParaRPr>
          </a:p>
        </p:txBody>
      </p:sp>
      <p:sp>
        <p:nvSpPr>
          <p:cNvPr id="326" name="Google Shape;326;p18"/>
          <p:cNvSpPr/>
          <p:nvPr/>
        </p:nvSpPr>
        <p:spPr>
          <a:xfrm>
            <a:off x="3007900" y="1116325"/>
            <a:ext cx="22167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txBox="1"/>
          <p:nvPr/>
        </p:nvSpPr>
        <p:spPr>
          <a:xfrm>
            <a:off x="3077450" y="1116325"/>
            <a:ext cx="2216700" cy="17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Useful Tools </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Aerolab, Indoor training, Activity Editor and merge, split, join activities, batch export, convert, fix, Workout Editor, recording and analysing Body Measures, HRV and SMO2...</a:t>
            </a:r>
            <a:endParaRPr>
              <a:solidFill>
                <a:srgbClr val="FFFFFF"/>
              </a:solidFill>
              <a:latin typeface="Calibri"/>
              <a:ea typeface="Calibri"/>
              <a:cs typeface="Calibri"/>
              <a:sym typeface="Calibri"/>
            </a:endParaRPr>
          </a:p>
        </p:txBody>
      </p:sp>
      <p:sp>
        <p:nvSpPr>
          <p:cNvPr id="328" name="Google Shape;328;p18"/>
          <p:cNvSpPr/>
          <p:nvPr/>
        </p:nvSpPr>
        <p:spPr>
          <a:xfrm>
            <a:off x="612925" y="1116325"/>
            <a:ext cx="2216700" cy="5066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txBox="1"/>
          <p:nvPr/>
        </p:nvSpPr>
        <p:spPr>
          <a:xfrm>
            <a:off x="753025" y="1116325"/>
            <a:ext cx="2076600" cy="11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00B0F0"/>
                </a:solidFill>
                <a:latin typeface="Calibri"/>
                <a:ea typeface="Calibri"/>
                <a:cs typeface="Calibri"/>
                <a:sym typeface="Calibri"/>
              </a:rPr>
              <a:t>Standard setup</a:t>
            </a:r>
            <a:r>
              <a:rPr lang="en-US">
                <a:solidFill>
                  <a:srgbClr val="00B0F0"/>
                </a:solidFill>
                <a:latin typeface="Calibri"/>
                <a:ea typeface="Calibri"/>
                <a:cs typeface="Calibri"/>
                <a:sym typeface="Calibri"/>
              </a:rPr>
              <a:t> - </a:t>
            </a:r>
            <a:r>
              <a:rPr lang="en-US">
                <a:solidFill>
                  <a:srgbClr val="FFFFFF"/>
                </a:solidFill>
                <a:latin typeface="Calibri"/>
                <a:ea typeface="Calibri"/>
                <a:cs typeface="Calibri"/>
                <a:sym typeface="Calibri"/>
              </a:rPr>
              <a:t>tweak aesthetics but mostly use out of the box charts or download via chart DB, import from old and new devices and cloud services like Garmin, Strava, Xert and Today’s Plan</a:t>
            </a:r>
            <a:endParaRPr>
              <a:solidFill>
                <a:srgbClr val="FFFFFF"/>
              </a:solidFill>
              <a:latin typeface="Calibri"/>
              <a:ea typeface="Calibri"/>
              <a:cs typeface="Calibri"/>
              <a:sym typeface="Calibri"/>
            </a:endParaRPr>
          </a:p>
        </p:txBody>
      </p:sp>
      <p:sp>
        <p:nvSpPr>
          <p:cNvPr id="330" name="Google Shape;330;p18"/>
          <p:cNvSpPr txBox="1"/>
          <p:nvPr>
            <p:ph idx="1" type="body"/>
          </p:nvPr>
        </p:nvSpPr>
        <p:spPr>
          <a:xfrm>
            <a:off x="7574550" y="4650225"/>
            <a:ext cx="22167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Informed  </a:t>
            </a:r>
            <a:r>
              <a:rPr lang="en-US" sz="1200">
                <a:solidFill>
                  <a:srgbClr val="FFFFFF"/>
                </a:solidFill>
                <a:latin typeface="Arial"/>
                <a:ea typeface="Arial"/>
                <a:cs typeface="Arial"/>
                <a:sym typeface="Arial"/>
              </a:rPr>
              <a:t>- Following research and reading around subjects - professional practitioners and keen amateurs playing with new ideas</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331" name="Google Shape;331;p18"/>
          <p:cNvSpPr txBox="1"/>
          <p:nvPr>
            <p:ph type="title"/>
          </p:nvPr>
        </p:nvSpPr>
        <p:spPr>
          <a:xfrm>
            <a:off x="853800" y="84875"/>
            <a:ext cx="10515600" cy="105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a:solidFill>
                  <a:srgbClr val="FF9900"/>
                </a:solidFill>
                <a:latin typeface="Arial"/>
                <a:ea typeface="Arial"/>
                <a:cs typeface="Arial"/>
                <a:sym typeface="Arial"/>
              </a:rPr>
              <a:t>An Advanced Analytical Platform</a:t>
            </a:r>
            <a:endParaRPr>
              <a:solidFill>
                <a:srgbClr val="FF9900"/>
              </a:solidFill>
            </a:endParaRPr>
          </a:p>
        </p:txBody>
      </p:sp>
      <p:sp>
        <p:nvSpPr>
          <p:cNvPr id="332" name="Google Shape;332;p18"/>
          <p:cNvSpPr txBox="1"/>
          <p:nvPr>
            <p:ph idx="1" type="body"/>
          </p:nvPr>
        </p:nvSpPr>
        <p:spPr>
          <a:xfrm>
            <a:off x="5201875" y="4650225"/>
            <a:ext cx="2527500" cy="9426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Science Curious  </a:t>
            </a:r>
            <a:r>
              <a:rPr lang="en-US" sz="1200">
                <a:solidFill>
                  <a:srgbClr val="FFFFFF"/>
                </a:solidFill>
                <a:latin typeface="Arial"/>
                <a:ea typeface="Arial"/>
                <a:cs typeface="Arial"/>
                <a:sym typeface="Arial"/>
              </a:rPr>
              <a:t>- I’m starting to question the received wisdom and exploring alternative approaches and science.</a:t>
            </a:r>
            <a:endParaRPr>
              <a:latin typeface="Arial"/>
              <a:ea typeface="Arial"/>
              <a:cs typeface="Arial"/>
              <a:sym typeface="Arial"/>
            </a:endParaRPr>
          </a:p>
        </p:txBody>
      </p:sp>
      <p:sp>
        <p:nvSpPr>
          <p:cNvPr id="333" name="Google Shape;333;p18"/>
          <p:cNvSpPr txBox="1"/>
          <p:nvPr>
            <p:ph idx="1" type="body"/>
          </p:nvPr>
        </p:nvSpPr>
        <p:spPr>
          <a:xfrm>
            <a:off x="478225" y="4650225"/>
            <a:ext cx="23604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TrainingPeaks Noob </a:t>
            </a:r>
            <a:r>
              <a:rPr lang="en-US" sz="1200">
                <a:solidFill>
                  <a:srgbClr val="FFFFFF"/>
                </a:solidFill>
                <a:latin typeface="Arial"/>
                <a:ea typeface="Arial"/>
                <a:cs typeface="Arial"/>
                <a:sym typeface="Arial"/>
              </a:rPr>
              <a:t>- I just want an FTP estimate, TSS and PMC like in WKO</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cxnSp>
        <p:nvCxnSpPr>
          <p:cNvPr id="334" name="Google Shape;334;p18"/>
          <p:cNvCxnSpPr/>
          <p:nvPr/>
        </p:nvCxnSpPr>
        <p:spPr>
          <a:xfrm flipH="1">
            <a:off x="365775" y="6108850"/>
            <a:ext cx="11079000" cy="2100"/>
          </a:xfrm>
          <a:prstGeom prst="straightConnector1">
            <a:avLst/>
          </a:prstGeom>
          <a:noFill/>
          <a:ln cap="flat" cmpd="sng" w="9525">
            <a:solidFill>
              <a:schemeClr val="dk2"/>
            </a:solidFill>
            <a:prstDash val="solid"/>
            <a:round/>
            <a:headEnd len="med" w="med" type="none"/>
            <a:tailEnd len="med" w="med" type="none"/>
          </a:ln>
        </p:spPr>
      </p:cxnSp>
      <p:sp>
        <p:nvSpPr>
          <p:cNvPr id="335" name="Google Shape;335;p18"/>
          <p:cNvSpPr txBox="1"/>
          <p:nvPr>
            <p:ph idx="1" type="body"/>
          </p:nvPr>
        </p:nvSpPr>
        <p:spPr>
          <a:xfrm>
            <a:off x="900075" y="3495775"/>
            <a:ext cx="1678500" cy="67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300">
                <a:solidFill>
                  <a:srgbClr val="E06666"/>
                </a:solidFill>
                <a:latin typeface="Arial"/>
                <a:ea typeface="Arial"/>
                <a:cs typeface="Arial"/>
                <a:sym typeface="Arial"/>
              </a:rPr>
              <a:t>LEARN ABOUT GC USER INTERFACE &amp; TERMINOLOGY</a:t>
            </a:r>
            <a:endParaRPr sz="2900">
              <a:solidFill>
                <a:srgbClr val="E06666"/>
              </a:solidFill>
              <a:latin typeface="Arial"/>
              <a:ea typeface="Arial"/>
              <a:cs typeface="Arial"/>
              <a:sym typeface="Arial"/>
            </a:endParaRPr>
          </a:p>
        </p:txBody>
      </p:sp>
      <p:sp>
        <p:nvSpPr>
          <p:cNvPr id="336" name="Google Shape;336;p18"/>
          <p:cNvSpPr txBox="1"/>
          <p:nvPr>
            <p:ph idx="1" type="body"/>
          </p:nvPr>
        </p:nvSpPr>
        <p:spPr>
          <a:xfrm>
            <a:off x="3036650" y="4650225"/>
            <a:ext cx="2158200" cy="6738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Aerolaber  </a:t>
            </a:r>
            <a:r>
              <a:rPr lang="en-US" sz="1200">
                <a:solidFill>
                  <a:srgbClr val="FFFFFF"/>
                </a:solidFill>
                <a:latin typeface="Arial"/>
                <a:ea typeface="Arial"/>
                <a:cs typeface="Arial"/>
                <a:sym typeface="Arial"/>
              </a:rPr>
              <a:t>- I just use Aerolab to fine-tune my TT bike position &amp; equipment</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337" name="Google Shape;337;p18"/>
          <p:cNvSpPr txBox="1"/>
          <p:nvPr>
            <p:ph idx="1" type="body"/>
          </p:nvPr>
        </p:nvSpPr>
        <p:spPr>
          <a:xfrm>
            <a:off x="2938613" y="3495775"/>
            <a:ext cx="2360400" cy="673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None/>
            </a:pPr>
            <a:r>
              <a:rPr b="1" lang="en-US" sz="1300">
                <a:solidFill>
                  <a:srgbClr val="E06666"/>
                </a:solidFill>
                <a:latin typeface="Arial"/>
                <a:ea typeface="Arial"/>
                <a:cs typeface="Arial"/>
                <a:sym typeface="Arial"/>
              </a:rPr>
              <a:t>SPECIFIC USE-CASES AND WORKFLOWS</a:t>
            </a:r>
            <a:endParaRPr sz="2900">
              <a:solidFill>
                <a:srgbClr val="E06666"/>
              </a:solidFill>
              <a:latin typeface="Arial"/>
              <a:ea typeface="Arial"/>
              <a:cs typeface="Arial"/>
              <a:sym typeface="Arial"/>
            </a:endParaRPr>
          </a:p>
          <a:p>
            <a:pPr indent="0" lvl="0" marL="0" rtl="0" algn="ctr">
              <a:lnSpc>
                <a:spcPct val="90000"/>
              </a:lnSpc>
              <a:spcBef>
                <a:spcPts val="1000"/>
              </a:spcBef>
              <a:spcAft>
                <a:spcPts val="0"/>
              </a:spcAft>
              <a:buNone/>
            </a:pPr>
            <a:r>
              <a:t/>
            </a:r>
            <a:endParaRPr b="1" sz="1200">
              <a:solidFill>
                <a:srgbClr val="E06666"/>
              </a:solidFill>
              <a:latin typeface="Arial"/>
              <a:ea typeface="Arial"/>
              <a:cs typeface="Arial"/>
              <a:sym typeface="Arial"/>
            </a:endParaRPr>
          </a:p>
        </p:txBody>
      </p:sp>
      <p:sp>
        <p:nvSpPr>
          <p:cNvPr id="338" name="Google Shape;338;p18"/>
          <p:cNvSpPr txBox="1"/>
          <p:nvPr>
            <p:ph idx="1" type="body"/>
          </p:nvPr>
        </p:nvSpPr>
        <p:spPr>
          <a:xfrm>
            <a:off x="5523550" y="3495775"/>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300">
                <a:solidFill>
                  <a:srgbClr val="E06666"/>
                </a:solidFill>
                <a:latin typeface="Arial"/>
                <a:ea typeface="Arial"/>
                <a:cs typeface="Arial"/>
                <a:sym typeface="Arial"/>
              </a:rPr>
              <a:t>LEARN ABOUT BANISTER, CP, W’BAL, BASIC PHYSIOLOGY</a:t>
            </a:r>
            <a:endParaRPr sz="2900">
              <a:solidFill>
                <a:srgbClr val="E06666"/>
              </a:solidFill>
              <a:latin typeface="Arial"/>
              <a:ea typeface="Arial"/>
              <a:cs typeface="Arial"/>
              <a:sym typeface="Arial"/>
            </a:endParaRPr>
          </a:p>
        </p:txBody>
      </p:sp>
      <p:sp>
        <p:nvSpPr>
          <p:cNvPr id="339" name="Google Shape;339;p18"/>
          <p:cNvSpPr txBox="1"/>
          <p:nvPr>
            <p:ph idx="1" type="body"/>
          </p:nvPr>
        </p:nvSpPr>
        <p:spPr>
          <a:xfrm>
            <a:off x="7459350" y="3495775"/>
            <a:ext cx="2017500" cy="855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300">
                <a:solidFill>
                  <a:srgbClr val="E06666"/>
                </a:solidFill>
                <a:latin typeface="Arial"/>
                <a:ea typeface="Arial"/>
                <a:cs typeface="Arial"/>
                <a:sym typeface="Arial"/>
              </a:rPr>
              <a:t>FOLLOW THE LITERATURE</a:t>
            </a:r>
            <a:endParaRPr sz="2900">
              <a:solidFill>
                <a:srgbClr val="E06666"/>
              </a:solidFill>
              <a:latin typeface="Arial"/>
              <a:ea typeface="Arial"/>
              <a:cs typeface="Arial"/>
              <a:sym typeface="Arial"/>
            </a:endParaRPr>
          </a:p>
        </p:txBody>
      </p:sp>
      <p:sp>
        <p:nvSpPr>
          <p:cNvPr id="340" name="Google Shape;340;p18"/>
          <p:cNvSpPr txBox="1"/>
          <p:nvPr>
            <p:ph idx="1" type="body"/>
          </p:nvPr>
        </p:nvSpPr>
        <p:spPr>
          <a:xfrm>
            <a:off x="9265725" y="3495775"/>
            <a:ext cx="2158200" cy="63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1300">
                <a:solidFill>
                  <a:srgbClr val="E06666"/>
                </a:solidFill>
                <a:latin typeface="Arial"/>
                <a:ea typeface="Arial"/>
                <a:cs typeface="Arial"/>
                <a:sym typeface="Arial"/>
              </a:rPr>
              <a:t>ORIGINAL RESEARCH &amp; HYPOTHESIS TESTING</a:t>
            </a:r>
            <a:endParaRPr sz="2900">
              <a:solidFill>
                <a:srgbClr val="E06666"/>
              </a:solidFill>
              <a:latin typeface="Arial"/>
              <a:ea typeface="Arial"/>
              <a:cs typeface="Arial"/>
              <a:sym typeface="Arial"/>
            </a:endParaRPr>
          </a:p>
        </p:txBody>
      </p:sp>
      <p:sp>
        <p:nvSpPr>
          <p:cNvPr id="341" name="Google Shape;341;p18"/>
          <p:cNvSpPr txBox="1"/>
          <p:nvPr>
            <p:ph idx="1" type="body"/>
          </p:nvPr>
        </p:nvSpPr>
        <p:spPr>
          <a:xfrm>
            <a:off x="9476850" y="4649550"/>
            <a:ext cx="2076600" cy="11043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1000"/>
              </a:spcBef>
              <a:spcAft>
                <a:spcPts val="0"/>
              </a:spcAft>
              <a:buClr>
                <a:srgbClr val="00B0EE"/>
              </a:buClr>
              <a:buSzPts val="1200"/>
              <a:buChar char="•"/>
            </a:pPr>
            <a:r>
              <a:rPr lang="en-US" sz="1200">
                <a:solidFill>
                  <a:srgbClr val="00B0EE"/>
                </a:solidFill>
                <a:latin typeface="Arial"/>
                <a:ea typeface="Arial"/>
                <a:cs typeface="Arial"/>
                <a:sym typeface="Arial"/>
              </a:rPr>
              <a:t>Scientist  </a:t>
            </a:r>
            <a:r>
              <a:rPr lang="en-US" sz="1200">
                <a:solidFill>
                  <a:srgbClr val="FFFFFF"/>
                </a:solidFill>
                <a:latin typeface="Arial"/>
                <a:ea typeface="Arial"/>
                <a:cs typeface="Arial"/>
                <a:sym typeface="Arial"/>
              </a:rPr>
              <a:t>- Creating new models and concepts- see GC as a platform to publicise and gather feedback</a:t>
            </a:r>
            <a:endParaRPr sz="1200">
              <a:solidFill>
                <a:srgbClr val="FFFFFF"/>
              </a:solidFill>
              <a:latin typeface="Arial"/>
              <a:ea typeface="Arial"/>
              <a:cs typeface="Arial"/>
              <a:sym typeface="Arial"/>
            </a:endParaRPr>
          </a:p>
          <a:p>
            <a:pPr indent="0" lvl="0" marL="177800" rtl="0" algn="l">
              <a:lnSpc>
                <a:spcPct val="90000"/>
              </a:lnSpc>
              <a:spcBef>
                <a:spcPts val="1000"/>
              </a:spcBef>
              <a:spcAft>
                <a:spcPts val="0"/>
              </a:spcAft>
              <a:buClr>
                <a:schemeClr val="lt1"/>
              </a:buClr>
              <a:buSzPts val="2800"/>
              <a:buNone/>
            </a:pPr>
            <a:r>
              <a:t/>
            </a:r>
            <a:endParaRPr>
              <a:latin typeface="Arial"/>
              <a:ea typeface="Arial"/>
              <a:cs typeface="Arial"/>
              <a:sym typeface="Arial"/>
            </a:endParaRPr>
          </a:p>
        </p:txBody>
      </p:sp>
      <p:sp>
        <p:nvSpPr>
          <p:cNvPr id="342" name="Google Shape;342;p18"/>
          <p:cNvSpPr txBox="1"/>
          <p:nvPr>
            <p:ph idx="1" type="body"/>
          </p:nvPr>
        </p:nvSpPr>
        <p:spPr>
          <a:xfrm>
            <a:off x="524425" y="5753000"/>
            <a:ext cx="2301000" cy="42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lt1"/>
              </a:buClr>
              <a:buSzPts val="2800"/>
              <a:buNone/>
            </a:pPr>
            <a:r>
              <a:rPr b="1" lang="en-US" sz="1200">
                <a:solidFill>
                  <a:srgbClr val="00B0F0"/>
                </a:solidFill>
                <a:latin typeface="Arial"/>
                <a:ea typeface="Arial"/>
                <a:cs typeface="Arial"/>
                <a:sym typeface="Arial"/>
              </a:rPr>
              <a:t>Simple enough  for starters</a:t>
            </a:r>
            <a:endParaRPr>
              <a:solidFill>
                <a:srgbClr val="00B0F0"/>
              </a:solidFill>
              <a:latin typeface="Arial"/>
              <a:ea typeface="Arial"/>
              <a:cs typeface="Arial"/>
              <a:sym typeface="Arial"/>
            </a:endParaRPr>
          </a:p>
        </p:txBody>
      </p:sp>
      <p:sp>
        <p:nvSpPr>
          <p:cNvPr id="343" name="Google Shape;343;p18"/>
          <p:cNvSpPr txBox="1"/>
          <p:nvPr>
            <p:ph idx="1" type="body"/>
          </p:nvPr>
        </p:nvSpPr>
        <p:spPr>
          <a:xfrm>
            <a:off x="3116350" y="5753000"/>
            <a:ext cx="2301000" cy="42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2800"/>
              <a:buNone/>
            </a:pPr>
            <a:r>
              <a:rPr b="1" lang="en-US" sz="1200">
                <a:solidFill>
                  <a:srgbClr val="00B0F0"/>
                </a:solidFill>
                <a:latin typeface="Arial"/>
                <a:ea typeface="Arial"/>
                <a:cs typeface="Arial"/>
                <a:sym typeface="Arial"/>
              </a:rPr>
              <a:t>Added value from tools</a:t>
            </a:r>
            <a:endParaRPr>
              <a:solidFill>
                <a:srgbClr val="00B0F0"/>
              </a:solidFill>
              <a:latin typeface="Arial"/>
              <a:ea typeface="Arial"/>
              <a:cs typeface="Arial"/>
              <a:sym typeface="Arial"/>
            </a:endParaRPr>
          </a:p>
        </p:txBody>
      </p:sp>
      <p:sp>
        <p:nvSpPr>
          <p:cNvPr id="344" name="Google Shape;344;p18"/>
          <p:cNvSpPr txBox="1"/>
          <p:nvPr>
            <p:ph idx="1" type="body"/>
          </p:nvPr>
        </p:nvSpPr>
        <p:spPr>
          <a:xfrm>
            <a:off x="5459500" y="5753000"/>
            <a:ext cx="2076600" cy="42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lt1"/>
              </a:buClr>
              <a:buSzPts val="2800"/>
              <a:buNone/>
            </a:pPr>
            <a:r>
              <a:rPr b="1" lang="en-US" sz="1200">
                <a:solidFill>
                  <a:srgbClr val="00B0F0"/>
                </a:solidFill>
                <a:latin typeface="Arial"/>
                <a:ea typeface="Arial"/>
                <a:cs typeface="Arial"/>
                <a:sym typeface="Arial"/>
              </a:rPr>
              <a:t>Deep actionable insight</a:t>
            </a:r>
            <a:endParaRPr>
              <a:solidFill>
                <a:srgbClr val="00B0F0"/>
              </a:solidFill>
              <a:latin typeface="Arial"/>
              <a:ea typeface="Arial"/>
              <a:cs typeface="Arial"/>
              <a:sym typeface="Arial"/>
            </a:endParaRPr>
          </a:p>
        </p:txBody>
      </p:sp>
      <p:sp>
        <p:nvSpPr>
          <p:cNvPr id="345" name="Google Shape;345;p18"/>
          <p:cNvSpPr txBox="1"/>
          <p:nvPr>
            <p:ph idx="1" type="body"/>
          </p:nvPr>
        </p:nvSpPr>
        <p:spPr>
          <a:xfrm>
            <a:off x="8168425" y="5753000"/>
            <a:ext cx="2774100" cy="429900"/>
          </a:xfrm>
          <a:prstGeom prst="rect">
            <a:avLst/>
          </a:prstGeom>
          <a:noFill/>
          <a:ln>
            <a:noFill/>
          </a:ln>
        </p:spPr>
        <p:txBody>
          <a:bodyPr anchorCtr="0" anchor="t" bIns="45700" lIns="91425" spcFirstLastPara="1" rIns="91425" wrap="square" tIns="45700">
            <a:noAutofit/>
          </a:bodyPr>
          <a:lstStyle/>
          <a:p>
            <a:pPr indent="0" lvl="0" marL="177800" rtl="0" algn="l">
              <a:lnSpc>
                <a:spcPct val="90000"/>
              </a:lnSpc>
              <a:spcBef>
                <a:spcPts val="1000"/>
              </a:spcBef>
              <a:spcAft>
                <a:spcPts val="0"/>
              </a:spcAft>
              <a:buClr>
                <a:schemeClr val="lt1"/>
              </a:buClr>
              <a:buSzPts val="2800"/>
              <a:buNone/>
            </a:pPr>
            <a:r>
              <a:rPr b="1" lang="en-US" sz="1200">
                <a:solidFill>
                  <a:srgbClr val="00B0F0"/>
                </a:solidFill>
                <a:latin typeface="Arial"/>
                <a:ea typeface="Arial"/>
                <a:cs typeface="Arial"/>
                <a:sym typeface="Arial"/>
              </a:rPr>
              <a:t>Sharpen the questions you ask</a:t>
            </a:r>
            <a:endParaRPr>
              <a:solidFill>
                <a:srgbClr val="00B0F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9"/>
          <p:cNvSpPr txBox="1"/>
          <p:nvPr>
            <p:ph type="title"/>
          </p:nvPr>
        </p:nvSpPr>
        <p:spPr>
          <a:xfrm>
            <a:off x="853800" y="84875"/>
            <a:ext cx="10515600" cy="105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a:solidFill>
                  <a:srgbClr val="FF9900"/>
                </a:solidFill>
                <a:latin typeface="Arial"/>
                <a:ea typeface="Arial"/>
                <a:cs typeface="Arial"/>
                <a:sym typeface="Arial"/>
              </a:rPr>
              <a:t>Predicting House Prices </a:t>
            </a:r>
            <a:endParaRPr>
              <a:solidFill>
                <a:srgbClr val="FF9900"/>
              </a:solidFill>
            </a:endParaRPr>
          </a:p>
        </p:txBody>
      </p:sp>
      <p:cxnSp>
        <p:nvCxnSpPr>
          <p:cNvPr id="352" name="Google Shape;352;p19"/>
          <p:cNvCxnSpPr/>
          <p:nvPr/>
        </p:nvCxnSpPr>
        <p:spPr>
          <a:xfrm>
            <a:off x="1149125" y="1713325"/>
            <a:ext cx="0" cy="43350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19"/>
          <p:cNvCxnSpPr/>
          <p:nvPr/>
        </p:nvCxnSpPr>
        <p:spPr>
          <a:xfrm flipH="1">
            <a:off x="1149125" y="6048325"/>
            <a:ext cx="8113500" cy="237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19"/>
          <p:cNvSpPr txBox="1"/>
          <p:nvPr>
            <p:ph type="title"/>
          </p:nvPr>
        </p:nvSpPr>
        <p:spPr>
          <a:xfrm rot="-5400000">
            <a:off x="-799350" y="32567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House Price </a:t>
            </a:r>
            <a:r>
              <a:rPr lang="en-US" sz="2000">
                <a:solidFill>
                  <a:srgbClr val="FFFFFF"/>
                </a:solidFill>
                <a:latin typeface="Arial"/>
                <a:ea typeface="Arial"/>
                <a:cs typeface="Arial"/>
                <a:sym typeface="Arial"/>
              </a:rPr>
              <a:t>y</a:t>
            </a:r>
            <a:endParaRPr sz="2000">
              <a:solidFill>
                <a:srgbClr val="FFFFFF"/>
              </a:solidFill>
            </a:endParaRPr>
          </a:p>
        </p:txBody>
      </p:sp>
      <p:sp>
        <p:nvSpPr>
          <p:cNvPr id="355" name="Google Shape;355;p19"/>
          <p:cNvSpPr txBox="1"/>
          <p:nvPr>
            <p:ph type="title"/>
          </p:nvPr>
        </p:nvSpPr>
        <p:spPr>
          <a:xfrm>
            <a:off x="3818825" y="61334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Prediction </a:t>
            </a:r>
            <a:r>
              <a:rPr lang="en-US" sz="2000">
                <a:solidFill>
                  <a:srgbClr val="FFFFFF"/>
                </a:solidFill>
                <a:latin typeface="Arial"/>
                <a:ea typeface="Arial"/>
                <a:cs typeface="Arial"/>
                <a:sym typeface="Arial"/>
              </a:rPr>
              <a:t>y</a:t>
            </a:r>
            <a:endParaRPr sz="2000">
              <a:solidFill>
                <a:srgbClr val="FFFFFF"/>
              </a:solidFill>
            </a:endParaRPr>
          </a:p>
        </p:txBody>
      </p:sp>
      <p:sp>
        <p:nvSpPr>
          <p:cNvPr id="356" name="Google Shape;356;p19"/>
          <p:cNvSpPr txBox="1"/>
          <p:nvPr>
            <p:ph type="title"/>
          </p:nvPr>
        </p:nvSpPr>
        <p:spPr>
          <a:xfrm>
            <a:off x="8743200" y="1372525"/>
            <a:ext cx="3448800" cy="174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Predictor Variables:</a:t>
            </a:r>
            <a:endParaRPr sz="2000">
              <a:solidFill>
                <a:srgbClr val="00B0F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t/>
            </a:r>
            <a:endParaRPr sz="2000">
              <a:solidFill>
                <a:srgbClr val="FFFFFF"/>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Constant (1)</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Square Feet (f)</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Bedrooms (r)</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Miles to Train Station (m)</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t/>
            </a:r>
            <a:endParaRPr sz="2000">
              <a:solidFill>
                <a:srgbClr val="00B0F0"/>
              </a:solidFill>
              <a:latin typeface="Arial"/>
              <a:ea typeface="Arial"/>
              <a:cs typeface="Arial"/>
              <a:sym typeface="Arial"/>
            </a:endParaRPr>
          </a:p>
        </p:txBody>
      </p:sp>
      <p:sp>
        <p:nvSpPr>
          <p:cNvPr id="357" name="Google Shape;357;p19"/>
          <p:cNvSpPr txBox="1"/>
          <p:nvPr>
            <p:ph type="title"/>
          </p:nvPr>
        </p:nvSpPr>
        <p:spPr>
          <a:xfrm>
            <a:off x="5201425" y="1372525"/>
            <a:ext cx="3448800" cy="19836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Coefficients:</a:t>
            </a:r>
            <a:endParaRPr sz="2000">
              <a:solidFill>
                <a:srgbClr val="00B0F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t/>
            </a:r>
            <a:endParaRPr sz="2000">
              <a:solidFill>
                <a:srgbClr val="FFFFFF"/>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$20,000</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$20</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$4,000</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-$1000</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t/>
            </a:r>
            <a:endParaRPr sz="2000">
              <a:solidFill>
                <a:srgbClr val="00B0F0"/>
              </a:solidFill>
              <a:latin typeface="Arial"/>
              <a:ea typeface="Arial"/>
              <a:cs typeface="Arial"/>
              <a:sym typeface="Arial"/>
            </a:endParaRPr>
          </a:p>
        </p:txBody>
      </p:sp>
      <p:cxnSp>
        <p:nvCxnSpPr>
          <p:cNvPr id="358" name="Google Shape;358;p19"/>
          <p:cNvCxnSpPr/>
          <p:nvPr/>
        </p:nvCxnSpPr>
        <p:spPr>
          <a:xfrm flipH="1" rot="10800000">
            <a:off x="1130575" y="2029225"/>
            <a:ext cx="5614200" cy="3494100"/>
          </a:xfrm>
          <a:prstGeom prst="straightConnector1">
            <a:avLst/>
          </a:prstGeom>
          <a:noFill/>
          <a:ln cap="flat" cmpd="sng" w="9525">
            <a:solidFill>
              <a:srgbClr val="EA9999"/>
            </a:solidFill>
            <a:prstDash val="solid"/>
            <a:round/>
            <a:headEnd len="med" w="med" type="none"/>
            <a:tailEnd len="med" w="med" type="none"/>
          </a:ln>
        </p:spPr>
      </p:cxnSp>
      <p:sp>
        <p:nvSpPr>
          <p:cNvPr id="359" name="Google Shape;359;p19"/>
          <p:cNvSpPr/>
          <p:nvPr/>
        </p:nvSpPr>
        <p:spPr>
          <a:xfrm>
            <a:off x="2149200" y="5049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2301600" y="5507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2987400" y="53547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606400" y="4287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3444600" y="4287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4435200" y="45165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3063600" y="2840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3216000" y="4364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4435200" y="3678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5044800" y="3221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5273400" y="3678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6111600" y="1773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3901800" y="34497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4130400" y="2763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6111600" y="2154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4435200" y="2382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6111600" y="2916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6721200" y="2840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txBox="1"/>
          <p:nvPr>
            <p:ph type="title"/>
          </p:nvPr>
        </p:nvSpPr>
        <p:spPr>
          <a:xfrm>
            <a:off x="6592925" y="4176325"/>
            <a:ext cx="5304300" cy="10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sz="2000">
                <a:solidFill>
                  <a:srgbClr val="E06666"/>
                </a:solidFill>
                <a:latin typeface="Arial"/>
                <a:ea typeface="Arial"/>
                <a:cs typeface="Arial"/>
                <a:sym typeface="Arial"/>
              </a:rPr>
              <a:t>Prediction formula:</a:t>
            </a:r>
            <a:endParaRPr sz="2000">
              <a:solidFill>
                <a:srgbClr val="E06666"/>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t/>
            </a:r>
            <a:endParaRPr sz="2000">
              <a:solidFill>
                <a:srgbClr val="FFFFFF"/>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FFFFFF"/>
                </a:solidFill>
                <a:latin typeface="Arial"/>
                <a:ea typeface="Arial"/>
                <a:cs typeface="Arial"/>
                <a:sym typeface="Arial"/>
              </a:rPr>
              <a:t>y = </a:t>
            </a:r>
            <a:r>
              <a:rPr lang="en-US" sz="2000">
                <a:solidFill>
                  <a:srgbClr val="FFFF00"/>
                </a:solidFill>
                <a:latin typeface="Arial"/>
                <a:ea typeface="Arial"/>
                <a:cs typeface="Arial"/>
                <a:sym typeface="Arial"/>
              </a:rPr>
              <a:t>20,000 </a:t>
            </a:r>
            <a:r>
              <a:rPr lang="en-US" sz="2000">
                <a:solidFill>
                  <a:srgbClr val="FFFFFF"/>
                </a:solidFill>
                <a:latin typeface="Arial"/>
                <a:ea typeface="Arial"/>
                <a:cs typeface="Arial"/>
                <a:sym typeface="Arial"/>
              </a:rPr>
              <a:t>*</a:t>
            </a:r>
            <a:r>
              <a:rPr lang="en-US" sz="2000">
                <a:solidFill>
                  <a:srgbClr val="FFFF00"/>
                </a:solidFill>
                <a:latin typeface="Arial"/>
                <a:ea typeface="Arial"/>
                <a:cs typeface="Arial"/>
                <a:sym typeface="Arial"/>
              </a:rPr>
              <a:t> </a:t>
            </a:r>
            <a:r>
              <a:rPr lang="en-US" sz="2000">
                <a:solidFill>
                  <a:srgbClr val="00FF00"/>
                </a:solidFill>
                <a:latin typeface="Arial"/>
                <a:ea typeface="Arial"/>
                <a:cs typeface="Arial"/>
                <a:sym typeface="Arial"/>
              </a:rPr>
              <a:t>1</a:t>
            </a:r>
            <a:r>
              <a:rPr lang="en-US" sz="2000">
                <a:solidFill>
                  <a:srgbClr val="FFFFFF"/>
                </a:solidFill>
                <a:latin typeface="Arial"/>
                <a:ea typeface="Arial"/>
                <a:cs typeface="Arial"/>
                <a:sym typeface="Arial"/>
              </a:rPr>
              <a:t> + </a:t>
            </a:r>
            <a:r>
              <a:rPr lang="en-US" sz="2000">
                <a:solidFill>
                  <a:srgbClr val="FFFF00"/>
                </a:solidFill>
                <a:latin typeface="Arial"/>
                <a:ea typeface="Arial"/>
                <a:cs typeface="Arial"/>
                <a:sym typeface="Arial"/>
              </a:rPr>
              <a:t>20</a:t>
            </a:r>
            <a:r>
              <a:rPr lang="en-US" sz="2000">
                <a:solidFill>
                  <a:srgbClr val="FFFFFF"/>
                </a:solidFill>
                <a:latin typeface="Arial"/>
                <a:ea typeface="Arial"/>
                <a:cs typeface="Arial"/>
                <a:sym typeface="Arial"/>
              </a:rPr>
              <a:t> * </a:t>
            </a:r>
            <a:r>
              <a:rPr lang="en-US" sz="2000">
                <a:solidFill>
                  <a:srgbClr val="00FF00"/>
                </a:solidFill>
                <a:latin typeface="Arial"/>
                <a:ea typeface="Arial"/>
                <a:cs typeface="Arial"/>
                <a:sym typeface="Arial"/>
              </a:rPr>
              <a:t>f</a:t>
            </a:r>
            <a:r>
              <a:rPr lang="en-US" sz="2000">
                <a:solidFill>
                  <a:srgbClr val="FFFFFF"/>
                </a:solidFill>
                <a:latin typeface="Arial"/>
                <a:ea typeface="Arial"/>
                <a:cs typeface="Arial"/>
                <a:sym typeface="Arial"/>
              </a:rPr>
              <a:t> + </a:t>
            </a:r>
            <a:r>
              <a:rPr lang="en-US" sz="2000">
                <a:solidFill>
                  <a:srgbClr val="FFFF00"/>
                </a:solidFill>
                <a:latin typeface="Arial"/>
                <a:ea typeface="Arial"/>
                <a:cs typeface="Arial"/>
                <a:sym typeface="Arial"/>
              </a:rPr>
              <a:t>4000</a:t>
            </a:r>
            <a:r>
              <a:rPr lang="en-US" sz="2000">
                <a:solidFill>
                  <a:srgbClr val="FFFFFF"/>
                </a:solidFill>
                <a:latin typeface="Arial"/>
                <a:ea typeface="Arial"/>
                <a:cs typeface="Arial"/>
                <a:sym typeface="Arial"/>
              </a:rPr>
              <a:t> * </a:t>
            </a:r>
            <a:r>
              <a:rPr lang="en-US" sz="2000">
                <a:solidFill>
                  <a:srgbClr val="00FF00"/>
                </a:solidFill>
                <a:latin typeface="Arial"/>
                <a:ea typeface="Arial"/>
                <a:cs typeface="Arial"/>
                <a:sym typeface="Arial"/>
              </a:rPr>
              <a:t>r</a:t>
            </a:r>
            <a:r>
              <a:rPr lang="en-US" sz="2000">
                <a:solidFill>
                  <a:srgbClr val="FFFFFF"/>
                </a:solidFill>
                <a:latin typeface="Arial"/>
                <a:ea typeface="Arial"/>
                <a:cs typeface="Arial"/>
                <a:sym typeface="Arial"/>
              </a:rPr>
              <a:t> </a:t>
            </a:r>
            <a:r>
              <a:rPr lang="en-US" sz="2000">
                <a:solidFill>
                  <a:srgbClr val="FFFF00"/>
                </a:solidFill>
                <a:latin typeface="Arial"/>
                <a:ea typeface="Arial"/>
                <a:cs typeface="Arial"/>
                <a:sym typeface="Arial"/>
              </a:rPr>
              <a:t>-1000</a:t>
            </a:r>
            <a:r>
              <a:rPr lang="en-US" sz="2000">
                <a:solidFill>
                  <a:srgbClr val="FFFFFF"/>
                </a:solidFill>
                <a:latin typeface="Arial"/>
                <a:ea typeface="Arial"/>
                <a:cs typeface="Arial"/>
                <a:sym typeface="Arial"/>
              </a:rPr>
              <a:t> </a:t>
            </a:r>
            <a:r>
              <a:rPr lang="en-US" sz="2000">
                <a:solidFill>
                  <a:srgbClr val="00FF00"/>
                </a:solidFill>
                <a:latin typeface="Arial"/>
                <a:ea typeface="Arial"/>
                <a:cs typeface="Arial"/>
                <a:sym typeface="Arial"/>
              </a:rPr>
              <a:t>m</a:t>
            </a:r>
            <a:endParaRPr sz="2000">
              <a:solidFill>
                <a:srgbClr val="00FF00"/>
              </a:solidFill>
              <a:latin typeface="Arial"/>
              <a:ea typeface="Arial"/>
              <a:cs typeface="Arial"/>
              <a:sym typeface="Arial"/>
            </a:endParaRPr>
          </a:p>
        </p:txBody>
      </p:sp>
      <p:sp>
        <p:nvSpPr>
          <p:cNvPr id="378" name="Google Shape;378;p19"/>
          <p:cNvSpPr txBox="1"/>
          <p:nvPr>
            <p:ph type="title"/>
          </p:nvPr>
        </p:nvSpPr>
        <p:spPr>
          <a:xfrm>
            <a:off x="5485800" y="6057200"/>
            <a:ext cx="6258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FFFFFF"/>
                </a:solidFill>
                <a:latin typeface="Arial"/>
                <a:ea typeface="Arial"/>
                <a:cs typeface="Arial"/>
                <a:sym typeface="Arial"/>
              </a:rPr>
              <a:t>^</a:t>
            </a:r>
            <a:endParaRPr sz="2000">
              <a:solidFill>
                <a:srgbClr val="FFFFFF"/>
              </a:solidFill>
            </a:endParaRPr>
          </a:p>
        </p:txBody>
      </p:sp>
      <p:sp>
        <p:nvSpPr>
          <p:cNvPr id="379" name="Google Shape;379;p19"/>
          <p:cNvSpPr txBox="1"/>
          <p:nvPr>
            <p:ph type="title"/>
          </p:nvPr>
        </p:nvSpPr>
        <p:spPr>
          <a:xfrm>
            <a:off x="6435734" y="4550177"/>
            <a:ext cx="6258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FFFFFF"/>
                </a:solidFill>
                <a:latin typeface="Arial"/>
                <a:ea typeface="Arial"/>
                <a:cs typeface="Arial"/>
                <a:sym typeface="Arial"/>
              </a:rPr>
              <a:t>^</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0"/>
          <p:cNvSpPr txBox="1"/>
          <p:nvPr>
            <p:ph type="title"/>
          </p:nvPr>
        </p:nvSpPr>
        <p:spPr>
          <a:xfrm>
            <a:off x="853800" y="84875"/>
            <a:ext cx="10515600" cy="105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a:solidFill>
                  <a:srgbClr val="FF9900"/>
                </a:solidFill>
                <a:latin typeface="Arial"/>
                <a:ea typeface="Arial"/>
                <a:cs typeface="Arial"/>
                <a:sym typeface="Arial"/>
              </a:rPr>
              <a:t>Predicting BikeStress with mlr()</a:t>
            </a:r>
            <a:endParaRPr>
              <a:solidFill>
                <a:srgbClr val="FF9900"/>
              </a:solidFill>
            </a:endParaRPr>
          </a:p>
        </p:txBody>
      </p:sp>
      <p:cxnSp>
        <p:nvCxnSpPr>
          <p:cNvPr id="386" name="Google Shape;386;p20"/>
          <p:cNvCxnSpPr/>
          <p:nvPr/>
        </p:nvCxnSpPr>
        <p:spPr>
          <a:xfrm>
            <a:off x="1149125" y="1713325"/>
            <a:ext cx="0" cy="43350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20"/>
          <p:cNvCxnSpPr/>
          <p:nvPr/>
        </p:nvCxnSpPr>
        <p:spPr>
          <a:xfrm flipH="1">
            <a:off x="1149125" y="6048325"/>
            <a:ext cx="8113500" cy="23700"/>
          </a:xfrm>
          <a:prstGeom prst="straightConnector1">
            <a:avLst/>
          </a:prstGeom>
          <a:noFill/>
          <a:ln cap="flat" cmpd="sng" w="9525">
            <a:solidFill>
              <a:schemeClr val="dk2"/>
            </a:solidFill>
            <a:prstDash val="solid"/>
            <a:round/>
            <a:headEnd len="med" w="med" type="none"/>
            <a:tailEnd len="med" w="med" type="none"/>
          </a:ln>
        </p:spPr>
      </p:cxnSp>
      <p:sp>
        <p:nvSpPr>
          <p:cNvPr id="388" name="Google Shape;388;p20"/>
          <p:cNvSpPr txBox="1"/>
          <p:nvPr>
            <p:ph type="title"/>
          </p:nvPr>
        </p:nvSpPr>
        <p:spPr>
          <a:xfrm rot="-5400000">
            <a:off x="-799350" y="325675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BikeStress (TSS)</a:t>
            </a:r>
            <a:r>
              <a:rPr lang="en-US" sz="2000">
                <a:solidFill>
                  <a:srgbClr val="00B0F0"/>
                </a:solidFill>
                <a:latin typeface="Arial"/>
                <a:ea typeface="Arial"/>
                <a:cs typeface="Arial"/>
                <a:sym typeface="Arial"/>
              </a:rPr>
              <a:t> </a:t>
            </a:r>
            <a:r>
              <a:rPr lang="en-US" sz="2000">
                <a:solidFill>
                  <a:srgbClr val="FFFFFF"/>
                </a:solidFill>
                <a:latin typeface="Arial"/>
                <a:ea typeface="Arial"/>
                <a:cs typeface="Arial"/>
                <a:sym typeface="Arial"/>
              </a:rPr>
              <a:t>y</a:t>
            </a:r>
            <a:endParaRPr sz="2000">
              <a:solidFill>
                <a:srgbClr val="FFFFFF"/>
              </a:solidFill>
            </a:endParaRPr>
          </a:p>
        </p:txBody>
      </p:sp>
      <p:sp>
        <p:nvSpPr>
          <p:cNvPr id="389" name="Google Shape;389;p20"/>
          <p:cNvSpPr txBox="1"/>
          <p:nvPr>
            <p:ph type="title"/>
          </p:nvPr>
        </p:nvSpPr>
        <p:spPr>
          <a:xfrm>
            <a:off x="3818825" y="6133400"/>
            <a:ext cx="27741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Fake Bike Stress</a:t>
            </a:r>
            <a:r>
              <a:rPr lang="en-US" sz="2000">
                <a:solidFill>
                  <a:srgbClr val="00B0F0"/>
                </a:solidFill>
                <a:latin typeface="Arial"/>
                <a:ea typeface="Arial"/>
                <a:cs typeface="Arial"/>
                <a:sym typeface="Arial"/>
              </a:rPr>
              <a:t> </a:t>
            </a:r>
            <a:r>
              <a:rPr lang="en-US" sz="2000">
                <a:solidFill>
                  <a:srgbClr val="FFFFFF"/>
                </a:solidFill>
                <a:latin typeface="Arial"/>
                <a:ea typeface="Arial"/>
                <a:cs typeface="Arial"/>
                <a:sym typeface="Arial"/>
              </a:rPr>
              <a:t>y</a:t>
            </a:r>
            <a:endParaRPr sz="2000">
              <a:solidFill>
                <a:srgbClr val="FFFFFF"/>
              </a:solidFill>
            </a:endParaRPr>
          </a:p>
        </p:txBody>
      </p:sp>
      <p:sp>
        <p:nvSpPr>
          <p:cNvPr id="390" name="Google Shape;390;p20"/>
          <p:cNvSpPr txBox="1"/>
          <p:nvPr>
            <p:ph type="title"/>
          </p:nvPr>
        </p:nvSpPr>
        <p:spPr>
          <a:xfrm>
            <a:off x="8743200" y="1372525"/>
            <a:ext cx="3448800" cy="174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Predictor Variables:</a:t>
            </a:r>
            <a:endParaRPr sz="2000">
              <a:solidFill>
                <a:srgbClr val="00B0F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t/>
            </a:r>
            <a:endParaRPr sz="2000">
              <a:solidFill>
                <a:srgbClr val="FFFFFF"/>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Constant (1)</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Duration (t)</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Distance (k)</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Climbing (e)</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00FF00"/>
                </a:solidFill>
                <a:latin typeface="Arial"/>
                <a:ea typeface="Arial"/>
                <a:cs typeface="Arial"/>
                <a:sym typeface="Arial"/>
              </a:rPr>
              <a:t>Heartbeats (h)</a:t>
            </a:r>
            <a:endParaRPr sz="2000">
              <a:solidFill>
                <a:srgbClr val="00FF00"/>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t/>
            </a:r>
            <a:endParaRPr sz="2000">
              <a:solidFill>
                <a:srgbClr val="00B0F0"/>
              </a:solidFill>
              <a:latin typeface="Arial"/>
              <a:ea typeface="Arial"/>
              <a:cs typeface="Arial"/>
              <a:sym typeface="Arial"/>
            </a:endParaRPr>
          </a:p>
        </p:txBody>
      </p:sp>
      <p:sp>
        <p:nvSpPr>
          <p:cNvPr id="391" name="Google Shape;391;p20"/>
          <p:cNvSpPr txBox="1"/>
          <p:nvPr>
            <p:ph type="title"/>
          </p:nvPr>
        </p:nvSpPr>
        <p:spPr>
          <a:xfrm>
            <a:off x="5201425" y="1372525"/>
            <a:ext cx="3448800" cy="19836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00B0F0"/>
              </a:buClr>
              <a:buSzPts val="4400"/>
              <a:buFont typeface="Arial"/>
              <a:buNone/>
            </a:pPr>
            <a:r>
              <a:rPr lang="en-US" sz="2000">
                <a:solidFill>
                  <a:srgbClr val="00B0F0"/>
                </a:solidFill>
                <a:latin typeface="Arial"/>
                <a:ea typeface="Arial"/>
                <a:cs typeface="Arial"/>
                <a:sym typeface="Arial"/>
              </a:rPr>
              <a:t>Coefficients:</a:t>
            </a:r>
            <a:endParaRPr sz="2000">
              <a:solidFill>
                <a:srgbClr val="00B0F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t/>
            </a:r>
            <a:endParaRPr sz="2000">
              <a:solidFill>
                <a:srgbClr val="FFFFFF"/>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rPr lang="en-US" sz="2000">
                <a:solidFill>
                  <a:srgbClr val="FFFF00"/>
                </a:solidFill>
                <a:latin typeface="Arial"/>
                <a:ea typeface="Arial"/>
                <a:cs typeface="Arial"/>
                <a:sym typeface="Arial"/>
              </a:rPr>
              <a:t>?</a:t>
            </a:r>
            <a:endParaRPr sz="2000">
              <a:solidFill>
                <a:srgbClr val="FFFF00"/>
              </a:solidFill>
              <a:latin typeface="Arial"/>
              <a:ea typeface="Arial"/>
              <a:cs typeface="Arial"/>
              <a:sym typeface="Arial"/>
            </a:endParaRPr>
          </a:p>
          <a:p>
            <a:pPr indent="0" lvl="0" marL="0" rtl="0" algn="r">
              <a:lnSpc>
                <a:spcPct val="90000"/>
              </a:lnSpc>
              <a:spcBef>
                <a:spcPts val="0"/>
              </a:spcBef>
              <a:spcAft>
                <a:spcPts val="0"/>
              </a:spcAft>
              <a:buClr>
                <a:srgbClr val="00B0F0"/>
              </a:buClr>
              <a:buSzPts val="4400"/>
              <a:buFont typeface="Arial"/>
              <a:buNone/>
            </a:pPr>
            <a:r>
              <a:t/>
            </a:r>
            <a:endParaRPr sz="2000">
              <a:solidFill>
                <a:srgbClr val="00B0F0"/>
              </a:solidFill>
              <a:latin typeface="Arial"/>
              <a:ea typeface="Arial"/>
              <a:cs typeface="Arial"/>
              <a:sym typeface="Arial"/>
            </a:endParaRPr>
          </a:p>
        </p:txBody>
      </p:sp>
      <p:cxnSp>
        <p:nvCxnSpPr>
          <p:cNvPr id="392" name="Google Shape;392;p20"/>
          <p:cNvCxnSpPr/>
          <p:nvPr/>
        </p:nvCxnSpPr>
        <p:spPr>
          <a:xfrm flipH="1" rot="10800000">
            <a:off x="1130575" y="2029225"/>
            <a:ext cx="5614200" cy="3494100"/>
          </a:xfrm>
          <a:prstGeom prst="straightConnector1">
            <a:avLst/>
          </a:prstGeom>
          <a:noFill/>
          <a:ln cap="flat" cmpd="sng" w="9525">
            <a:solidFill>
              <a:srgbClr val="EA9999"/>
            </a:solidFill>
            <a:prstDash val="solid"/>
            <a:round/>
            <a:headEnd len="med" w="med" type="none"/>
            <a:tailEnd len="med" w="med" type="none"/>
          </a:ln>
        </p:spPr>
      </p:cxnSp>
      <p:sp>
        <p:nvSpPr>
          <p:cNvPr id="393" name="Google Shape;393;p20"/>
          <p:cNvSpPr/>
          <p:nvPr/>
        </p:nvSpPr>
        <p:spPr>
          <a:xfrm>
            <a:off x="2149200" y="5049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2301600" y="5507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2987400" y="53547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2606400" y="4287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3444600" y="4287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4435200" y="45165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3063600" y="2840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3216000" y="4364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4435200" y="3678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5044800" y="3221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5273400" y="3678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6111600" y="1773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3901800" y="34497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4130400" y="2763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6111600" y="2154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4435200" y="23829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6111600" y="29163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6721200" y="2840125"/>
            <a:ext cx="71100" cy="82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txBox="1"/>
          <p:nvPr>
            <p:ph type="title"/>
          </p:nvPr>
        </p:nvSpPr>
        <p:spPr>
          <a:xfrm>
            <a:off x="6592925" y="4176325"/>
            <a:ext cx="5304300" cy="10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F0"/>
              </a:buClr>
              <a:buSzPts val="4400"/>
              <a:buFont typeface="Arial"/>
              <a:buNone/>
            </a:pPr>
            <a:r>
              <a:rPr lang="en-US" sz="2000">
                <a:solidFill>
                  <a:srgbClr val="E06666"/>
                </a:solidFill>
                <a:latin typeface="Arial"/>
                <a:ea typeface="Arial"/>
                <a:cs typeface="Arial"/>
                <a:sym typeface="Arial"/>
              </a:rPr>
              <a:t>Prediction formula:</a:t>
            </a:r>
            <a:endParaRPr sz="2000">
              <a:solidFill>
                <a:srgbClr val="E06666"/>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t/>
            </a:r>
            <a:endParaRPr sz="2000">
              <a:solidFill>
                <a:srgbClr val="FFFFFF"/>
              </a:solidFill>
              <a:latin typeface="Arial"/>
              <a:ea typeface="Arial"/>
              <a:cs typeface="Arial"/>
              <a:sym typeface="Arial"/>
            </a:endParaRPr>
          </a:p>
          <a:p>
            <a:pPr indent="0" lvl="0" marL="0" rtl="0" algn="l">
              <a:lnSpc>
                <a:spcPct val="90000"/>
              </a:lnSpc>
              <a:spcBef>
                <a:spcPts val="0"/>
              </a:spcBef>
              <a:spcAft>
                <a:spcPts val="0"/>
              </a:spcAft>
              <a:buClr>
                <a:srgbClr val="00B0F0"/>
              </a:buClr>
              <a:buSzPts val="4400"/>
              <a:buFont typeface="Arial"/>
              <a:buNone/>
            </a:pPr>
            <a:r>
              <a:rPr lang="en-US" sz="2000">
                <a:solidFill>
                  <a:srgbClr val="FFFFFF"/>
                </a:solidFill>
                <a:latin typeface="Arial"/>
                <a:ea typeface="Arial"/>
                <a:cs typeface="Arial"/>
                <a:sym typeface="Arial"/>
              </a:rPr>
              <a:t>y = </a:t>
            </a:r>
            <a:r>
              <a:rPr lang="en-US" sz="2000">
                <a:solidFill>
                  <a:srgbClr val="FFFF00"/>
                </a:solidFill>
                <a:latin typeface="Arial"/>
                <a:ea typeface="Arial"/>
                <a:cs typeface="Arial"/>
                <a:sym typeface="Arial"/>
              </a:rPr>
              <a:t>c2</a:t>
            </a:r>
            <a:r>
              <a:rPr lang="en-US" sz="2000">
                <a:solidFill>
                  <a:srgbClr val="FFFF00"/>
                </a:solidFill>
                <a:latin typeface="Arial"/>
                <a:ea typeface="Arial"/>
                <a:cs typeface="Arial"/>
                <a:sym typeface="Arial"/>
              </a:rPr>
              <a:t> </a:t>
            </a:r>
            <a:r>
              <a:rPr lang="en-US" sz="2000">
                <a:solidFill>
                  <a:srgbClr val="FFFFFF"/>
                </a:solidFill>
                <a:latin typeface="Arial"/>
                <a:ea typeface="Arial"/>
                <a:cs typeface="Arial"/>
                <a:sym typeface="Arial"/>
              </a:rPr>
              <a:t>*</a:t>
            </a:r>
            <a:r>
              <a:rPr lang="en-US" sz="2000">
                <a:solidFill>
                  <a:srgbClr val="FFFF00"/>
                </a:solidFill>
                <a:latin typeface="Arial"/>
                <a:ea typeface="Arial"/>
                <a:cs typeface="Arial"/>
                <a:sym typeface="Arial"/>
              </a:rPr>
              <a:t> </a:t>
            </a:r>
            <a:r>
              <a:rPr lang="en-US" sz="2000">
                <a:solidFill>
                  <a:srgbClr val="00FF00"/>
                </a:solidFill>
                <a:latin typeface="Arial"/>
                <a:ea typeface="Arial"/>
                <a:cs typeface="Arial"/>
                <a:sym typeface="Arial"/>
              </a:rPr>
              <a:t>1</a:t>
            </a:r>
            <a:r>
              <a:rPr lang="en-US" sz="2000">
                <a:solidFill>
                  <a:srgbClr val="FFFFFF"/>
                </a:solidFill>
                <a:latin typeface="Arial"/>
                <a:ea typeface="Arial"/>
                <a:cs typeface="Arial"/>
                <a:sym typeface="Arial"/>
              </a:rPr>
              <a:t> + </a:t>
            </a:r>
            <a:r>
              <a:rPr lang="en-US" sz="2000">
                <a:solidFill>
                  <a:srgbClr val="FFFF00"/>
                </a:solidFill>
                <a:latin typeface="Arial"/>
                <a:ea typeface="Arial"/>
                <a:cs typeface="Arial"/>
                <a:sym typeface="Arial"/>
              </a:rPr>
              <a:t>c2</a:t>
            </a:r>
            <a:r>
              <a:rPr lang="en-US" sz="2000">
                <a:solidFill>
                  <a:srgbClr val="FFFFFF"/>
                </a:solidFill>
                <a:latin typeface="Arial"/>
                <a:ea typeface="Arial"/>
                <a:cs typeface="Arial"/>
                <a:sym typeface="Arial"/>
              </a:rPr>
              <a:t> * </a:t>
            </a:r>
            <a:r>
              <a:rPr lang="en-US" sz="2000">
                <a:solidFill>
                  <a:srgbClr val="00FF00"/>
                </a:solidFill>
                <a:latin typeface="Arial"/>
                <a:ea typeface="Arial"/>
                <a:cs typeface="Arial"/>
                <a:sym typeface="Arial"/>
              </a:rPr>
              <a:t>t</a:t>
            </a:r>
            <a:r>
              <a:rPr lang="en-US" sz="2000">
                <a:solidFill>
                  <a:srgbClr val="FFFFFF"/>
                </a:solidFill>
                <a:latin typeface="Arial"/>
                <a:ea typeface="Arial"/>
                <a:cs typeface="Arial"/>
                <a:sym typeface="Arial"/>
              </a:rPr>
              <a:t> + </a:t>
            </a:r>
            <a:r>
              <a:rPr lang="en-US" sz="2000">
                <a:solidFill>
                  <a:srgbClr val="FFFF00"/>
                </a:solidFill>
                <a:latin typeface="Arial"/>
                <a:ea typeface="Arial"/>
                <a:cs typeface="Arial"/>
                <a:sym typeface="Arial"/>
              </a:rPr>
              <a:t>c3</a:t>
            </a:r>
            <a:r>
              <a:rPr lang="en-US" sz="2000">
                <a:solidFill>
                  <a:srgbClr val="FFFFFF"/>
                </a:solidFill>
                <a:latin typeface="Arial"/>
                <a:ea typeface="Arial"/>
                <a:cs typeface="Arial"/>
                <a:sym typeface="Arial"/>
              </a:rPr>
              <a:t> * </a:t>
            </a:r>
            <a:r>
              <a:rPr lang="en-US" sz="2000">
                <a:solidFill>
                  <a:srgbClr val="00FF00"/>
                </a:solidFill>
                <a:latin typeface="Arial"/>
                <a:ea typeface="Arial"/>
                <a:cs typeface="Arial"/>
                <a:sym typeface="Arial"/>
              </a:rPr>
              <a:t>k</a:t>
            </a:r>
            <a:r>
              <a:rPr lang="en-US" sz="2000">
                <a:solidFill>
                  <a:srgbClr val="FFFFFF"/>
                </a:solidFill>
                <a:latin typeface="Arial"/>
                <a:ea typeface="Arial"/>
                <a:cs typeface="Arial"/>
                <a:sym typeface="Arial"/>
              </a:rPr>
              <a:t> + </a:t>
            </a:r>
            <a:r>
              <a:rPr lang="en-US" sz="2000">
                <a:solidFill>
                  <a:srgbClr val="FFFF00"/>
                </a:solidFill>
                <a:latin typeface="Arial"/>
                <a:ea typeface="Arial"/>
                <a:cs typeface="Arial"/>
                <a:sym typeface="Arial"/>
              </a:rPr>
              <a:t>c4 *</a:t>
            </a:r>
            <a:r>
              <a:rPr lang="en-US" sz="2000">
                <a:solidFill>
                  <a:srgbClr val="FFFFFF"/>
                </a:solidFill>
                <a:latin typeface="Arial"/>
                <a:ea typeface="Arial"/>
                <a:cs typeface="Arial"/>
                <a:sym typeface="Arial"/>
              </a:rPr>
              <a:t> </a:t>
            </a:r>
            <a:r>
              <a:rPr lang="en-US" sz="2000">
                <a:solidFill>
                  <a:srgbClr val="00FF00"/>
                </a:solidFill>
                <a:latin typeface="Arial"/>
                <a:ea typeface="Arial"/>
                <a:cs typeface="Arial"/>
                <a:sym typeface="Arial"/>
              </a:rPr>
              <a:t>e </a:t>
            </a:r>
            <a:r>
              <a:rPr lang="en-US" sz="2000">
                <a:latin typeface="Arial"/>
                <a:ea typeface="Arial"/>
                <a:cs typeface="Arial"/>
                <a:sym typeface="Arial"/>
              </a:rPr>
              <a:t>+ </a:t>
            </a:r>
            <a:r>
              <a:rPr lang="en-US" sz="2000">
                <a:solidFill>
                  <a:srgbClr val="FFFF00"/>
                </a:solidFill>
                <a:latin typeface="Arial"/>
                <a:ea typeface="Arial"/>
                <a:cs typeface="Arial"/>
                <a:sym typeface="Arial"/>
              </a:rPr>
              <a:t>c5 *</a:t>
            </a:r>
            <a:r>
              <a:rPr lang="en-US" sz="2000">
                <a:latin typeface="Arial"/>
                <a:ea typeface="Arial"/>
                <a:cs typeface="Arial"/>
                <a:sym typeface="Arial"/>
              </a:rPr>
              <a:t> </a:t>
            </a:r>
            <a:r>
              <a:rPr lang="en-US" sz="2000">
                <a:solidFill>
                  <a:srgbClr val="00FF00"/>
                </a:solidFill>
                <a:latin typeface="Arial"/>
                <a:ea typeface="Arial"/>
                <a:cs typeface="Arial"/>
                <a:sym typeface="Arial"/>
              </a:rPr>
              <a:t>h</a:t>
            </a:r>
            <a:endParaRPr sz="2000">
              <a:solidFill>
                <a:srgbClr val="00FF00"/>
              </a:solidFill>
              <a:latin typeface="Arial"/>
              <a:ea typeface="Arial"/>
              <a:cs typeface="Arial"/>
              <a:sym typeface="Arial"/>
            </a:endParaRPr>
          </a:p>
        </p:txBody>
      </p:sp>
      <p:sp>
        <p:nvSpPr>
          <p:cNvPr id="412" name="Google Shape;412;p20"/>
          <p:cNvSpPr txBox="1"/>
          <p:nvPr>
            <p:ph type="title"/>
          </p:nvPr>
        </p:nvSpPr>
        <p:spPr>
          <a:xfrm>
            <a:off x="5866800" y="6057200"/>
            <a:ext cx="6258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FFFFFF"/>
                </a:solidFill>
                <a:latin typeface="Arial"/>
                <a:ea typeface="Arial"/>
                <a:cs typeface="Arial"/>
                <a:sym typeface="Arial"/>
              </a:rPr>
              <a:t>^</a:t>
            </a:r>
            <a:endParaRPr sz="2000">
              <a:solidFill>
                <a:srgbClr val="FFFFFF"/>
              </a:solidFill>
            </a:endParaRPr>
          </a:p>
        </p:txBody>
      </p:sp>
      <p:sp>
        <p:nvSpPr>
          <p:cNvPr id="413" name="Google Shape;413;p20"/>
          <p:cNvSpPr txBox="1"/>
          <p:nvPr>
            <p:ph type="title"/>
          </p:nvPr>
        </p:nvSpPr>
        <p:spPr>
          <a:xfrm>
            <a:off x="6435734" y="4550177"/>
            <a:ext cx="625800" cy="532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F0"/>
              </a:buClr>
              <a:buSzPts val="4400"/>
              <a:buFont typeface="Arial"/>
              <a:buNone/>
            </a:pPr>
            <a:r>
              <a:rPr lang="en-US" sz="2000">
                <a:solidFill>
                  <a:srgbClr val="FFFFFF"/>
                </a:solidFill>
                <a:latin typeface="Arial"/>
                <a:ea typeface="Arial"/>
                <a:cs typeface="Arial"/>
                <a:sym typeface="Arial"/>
              </a:rPr>
              <a:t>^</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