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68" r:id="rId3"/>
    <p:sldId id="267" r:id="rId4"/>
    <p:sldId id="257" r:id="rId5"/>
    <p:sldId id="259" r:id="rId6"/>
    <p:sldId id="260" r:id="rId7"/>
    <p:sldId id="261" r:id="rId8"/>
    <p:sldId id="265" r:id="rId9"/>
    <p:sldId id="262" r:id="rId10"/>
    <p:sldId id="263" r:id="rId11"/>
    <p:sldId id="264" r:id="rId12"/>
    <p:sldId id="266" r:id="rId13"/>
    <p:sldId id="274" r:id="rId14"/>
    <p:sldId id="273" r:id="rId15"/>
    <p:sldId id="270" r:id="rId16"/>
    <p:sldId id="276" r:id="rId17"/>
    <p:sldId id="278" r:id="rId18"/>
    <p:sldId id="279" r:id="rId19"/>
    <p:sldId id="277" r:id="rId20"/>
    <p:sldId id="280" r:id="rId21"/>
    <p:sldId id="275"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C74D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4068" autoAdjust="0"/>
  </p:normalViewPr>
  <p:slideViewPr>
    <p:cSldViewPr snapToGrid="0">
      <p:cViewPr varScale="1">
        <p:scale>
          <a:sx n="78" d="100"/>
          <a:sy n="78" d="100"/>
        </p:scale>
        <p:origin x="7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6EA3C-DE81-4569-9E85-36A023094616}" type="datetimeFigureOut">
              <a:rPr lang="en-GB" smtClean="0"/>
              <a:t>24/09/2018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0E37D-A7BC-4FF8-986C-328BBEFBAE05}" type="slidenum">
              <a:rPr lang="en-GB" smtClean="0"/>
              <a:t>‹#›</a:t>
            </a:fld>
            <a:endParaRPr lang="en-GB"/>
          </a:p>
        </p:txBody>
      </p:sp>
    </p:spTree>
    <p:extLst>
      <p:ext uri="{BB962C8B-B14F-4D97-AF65-F5344CB8AC3E}">
        <p14:creationId xmlns:p14="http://schemas.microsoft.com/office/powerpoint/2010/main" val="360401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hyperbolic relationship between power output and its sustainable duration within this time frame is not unique to humans. Horses (Lauderdale &amp; </a:t>
            </a:r>
            <a:r>
              <a:rPr lang="en-GB" sz="1200" kern="1200" dirty="0" err="1">
                <a:solidFill>
                  <a:schemeClr val="tx1"/>
                </a:solidFill>
                <a:effectLst/>
                <a:latin typeface="+mn-lt"/>
                <a:ea typeface="+mn-ea"/>
                <a:cs typeface="+mn-cs"/>
              </a:rPr>
              <a:t>Hinchcliff</a:t>
            </a:r>
            <a:r>
              <a:rPr lang="en-GB" sz="1200" kern="1200" dirty="0">
                <a:solidFill>
                  <a:schemeClr val="tx1"/>
                </a:solidFill>
                <a:effectLst/>
                <a:latin typeface="+mn-lt"/>
                <a:ea typeface="+mn-ea"/>
                <a:cs typeface="+mn-cs"/>
              </a:rPr>
              <a:t>, 1999), mice (</a:t>
            </a:r>
            <a:r>
              <a:rPr lang="en-GB" sz="1200" kern="1200" dirty="0" err="1">
                <a:solidFill>
                  <a:schemeClr val="tx1"/>
                </a:solidFill>
                <a:effectLst/>
                <a:latin typeface="+mn-lt"/>
                <a:ea typeface="+mn-ea"/>
                <a:cs typeface="+mn-cs"/>
              </a:rPr>
              <a:t>Billat</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Mouisel</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Roblot</a:t>
            </a:r>
            <a:r>
              <a:rPr lang="en-GB" sz="1200" kern="1200" dirty="0">
                <a:solidFill>
                  <a:schemeClr val="tx1"/>
                </a:solidFill>
                <a:effectLst/>
                <a:latin typeface="+mn-lt"/>
                <a:ea typeface="+mn-ea"/>
                <a:cs typeface="+mn-cs"/>
              </a:rPr>
              <a:t>, &amp; Melki, 2005), rats (</a:t>
            </a:r>
            <a:r>
              <a:rPr lang="en-GB" sz="1200" kern="1200" dirty="0" err="1">
                <a:solidFill>
                  <a:schemeClr val="tx1"/>
                </a:solidFill>
                <a:effectLst/>
                <a:latin typeface="+mn-lt"/>
                <a:ea typeface="+mn-ea"/>
                <a:cs typeface="+mn-cs"/>
              </a:rPr>
              <a:t>Copp</a:t>
            </a:r>
            <a:r>
              <a:rPr lang="en-GB" sz="1200" kern="1200" dirty="0">
                <a:solidFill>
                  <a:schemeClr val="tx1"/>
                </a:solidFill>
                <a:effectLst/>
                <a:latin typeface="+mn-lt"/>
                <a:ea typeface="+mn-ea"/>
                <a:cs typeface="+mn-cs"/>
              </a:rPr>
              <a:t>, Hirai, </a:t>
            </a:r>
            <a:r>
              <a:rPr lang="en-GB" sz="1200" kern="1200" dirty="0" err="1">
                <a:solidFill>
                  <a:schemeClr val="tx1"/>
                </a:solidFill>
                <a:effectLst/>
                <a:latin typeface="+mn-lt"/>
                <a:ea typeface="+mn-ea"/>
                <a:cs typeface="+mn-cs"/>
              </a:rPr>
              <a:t>Musch</a:t>
            </a:r>
            <a:r>
              <a:rPr lang="en-GB" sz="1200" kern="1200" dirty="0">
                <a:solidFill>
                  <a:schemeClr val="tx1"/>
                </a:solidFill>
                <a:effectLst/>
                <a:latin typeface="+mn-lt"/>
                <a:ea typeface="+mn-ea"/>
                <a:cs typeface="+mn-cs"/>
              </a:rPr>
              <a:t>, &amp; Poole, 2010), ghost crabs (Full &amp; </a:t>
            </a:r>
            <a:r>
              <a:rPr lang="en-GB" sz="1200" kern="1200" dirty="0" err="1">
                <a:solidFill>
                  <a:schemeClr val="tx1"/>
                </a:solidFill>
                <a:effectLst/>
                <a:latin typeface="+mn-lt"/>
                <a:ea typeface="+mn-ea"/>
                <a:cs typeface="+mn-cs"/>
              </a:rPr>
              <a:t>Herreid</a:t>
            </a:r>
            <a:r>
              <a:rPr lang="en-GB" sz="1200" kern="1200" dirty="0">
                <a:solidFill>
                  <a:schemeClr val="tx1"/>
                </a:solidFill>
                <a:effectLst/>
                <a:latin typeface="+mn-lt"/>
                <a:ea typeface="+mn-ea"/>
                <a:cs typeface="+mn-cs"/>
              </a:rPr>
              <a:t> II, 1983) and even the lung less salamander (Full, 1986) all exhibit this hyperbola when exercise intensity is plotted against the duration for which it may be sustained.  Thus, rather than a convenient mathematical relationship with which to monitor and prescribe training in cyclists using a power meter, the power-duration ‘curve’ acts as a mechanical representation of underlying human physiology. In other words, you’re biological process are (very largely) responsible for both the size (Critical Power) and shape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of your power-duration curve.  And, if you subscribe to the notion that this ‘mechanical curve’ is determined by your physiology, then presumably, it’s quite important to ensue the ‘tests’ or efforts used to determine that curve (and by proxy, your physiology) are selected to best uncover the underlying physiology behind your curve?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4</a:t>
            </a:fld>
            <a:endParaRPr lang="en-GB"/>
          </a:p>
        </p:txBody>
      </p:sp>
    </p:spTree>
    <p:extLst>
      <p:ext uri="{BB962C8B-B14F-4D97-AF65-F5344CB8AC3E}">
        <p14:creationId xmlns:p14="http://schemas.microsoft.com/office/powerpoint/2010/main" val="3392321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16</a:t>
            </a:fld>
            <a:endParaRPr lang="en-GB"/>
          </a:p>
        </p:txBody>
      </p:sp>
    </p:spTree>
    <p:extLst>
      <p:ext uri="{BB962C8B-B14F-4D97-AF65-F5344CB8AC3E}">
        <p14:creationId xmlns:p14="http://schemas.microsoft.com/office/powerpoint/2010/main" val="1084746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Durations of trials to use are highly debateable and it would appear to also depend on the mathematical model employed with said trials.  Commonly the 1 to 10 min duration trials are cited (Poole, 1986). Elsewhere 3 to 20 are recommended (Bishop, Jenkins, &amp; Howard, 1998) and most recently, trials spanning 7 to 20 min (if using the linear models (introduced in slide 8)), or trials lasting longer than 10min if using the 2-parameter hyperbolic model or trials spanning any duration if using the 3-parameter hyperbolic model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Fontana, </a:t>
            </a:r>
            <a:r>
              <a:rPr lang="en-GB" sz="1200" kern="1200" dirty="0" err="1">
                <a:solidFill>
                  <a:schemeClr val="tx1"/>
                </a:solidFill>
                <a:effectLst/>
                <a:latin typeface="+mn-lt"/>
                <a:ea typeface="+mn-ea"/>
                <a:cs typeface="+mn-cs"/>
              </a:rPr>
              <a:t>Pogliaghi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Passfield</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Murias</a:t>
            </a:r>
            <a:r>
              <a:rPr lang="en-GB" sz="1200" kern="1200" dirty="0">
                <a:solidFill>
                  <a:schemeClr val="tx1"/>
                </a:solidFill>
                <a:effectLst/>
                <a:latin typeface="+mn-lt"/>
                <a:ea typeface="+mn-ea"/>
                <a:cs typeface="+mn-cs"/>
              </a:rPr>
              <a:t>, 2017).</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 this point, it’s worth mentioning the papers, which have taken a number of (usually 5) different models, fed them the same exercise trials (maximal efforts) and presented the output parameters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The (five) model options are:</a:t>
            </a:r>
          </a:p>
          <a:p>
            <a:r>
              <a:rPr lang="en-GB"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Three-parameter hyperbolic</a:t>
            </a:r>
          </a:p>
          <a:p>
            <a:pPr lvl="0"/>
            <a:r>
              <a:rPr lang="en-GB" sz="1200" kern="1200" dirty="0">
                <a:solidFill>
                  <a:schemeClr val="tx1"/>
                </a:solidFill>
                <a:effectLst/>
                <a:latin typeface="+mn-lt"/>
                <a:ea typeface="+mn-ea"/>
                <a:cs typeface="+mn-cs"/>
              </a:rPr>
              <a:t>Two-parameter hyperbolic</a:t>
            </a:r>
          </a:p>
          <a:p>
            <a:pPr lvl="0"/>
            <a:r>
              <a:rPr lang="en-GB" sz="1200" kern="1200" dirty="0">
                <a:solidFill>
                  <a:schemeClr val="tx1"/>
                </a:solidFill>
                <a:effectLst/>
                <a:latin typeface="+mn-lt"/>
                <a:ea typeface="+mn-ea"/>
                <a:cs typeface="+mn-cs"/>
              </a:rPr>
              <a:t>Linear Work-Time</a:t>
            </a:r>
          </a:p>
          <a:p>
            <a:pPr lvl="0"/>
            <a:r>
              <a:rPr lang="en-GB" sz="1200" kern="1200" dirty="0">
                <a:solidFill>
                  <a:schemeClr val="tx1"/>
                </a:solidFill>
                <a:effectLst/>
                <a:latin typeface="+mn-lt"/>
                <a:ea typeface="+mn-ea"/>
                <a:cs typeface="+mn-cs"/>
              </a:rPr>
              <a:t>Linear Power vs. 1/time</a:t>
            </a:r>
          </a:p>
          <a:p>
            <a:pPr lvl="0"/>
            <a:r>
              <a:rPr lang="en-GB" sz="1200" kern="1200" dirty="0">
                <a:solidFill>
                  <a:schemeClr val="tx1"/>
                </a:solidFill>
                <a:effectLst/>
                <a:latin typeface="+mn-lt"/>
                <a:ea typeface="+mn-ea"/>
                <a:cs typeface="+mn-cs"/>
              </a:rPr>
              <a:t>Exponential (although no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 is possible with this model!)</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Previously, the 3-parameter hyperbolic model provided the lowest CP estimate and the largest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 (Gaesser, Carnevale, Garfinkel, Walter, &amp; Womack, 1995).  The exponential model produced the highest CP estimate and the linear work-time model provided the median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See Table 1 below for the vast spread of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values form the </a:t>
            </a:r>
            <a:r>
              <a:rPr lang="en-GB" sz="1200" b="1" kern="1200" dirty="0">
                <a:solidFill>
                  <a:schemeClr val="tx1"/>
                </a:solidFill>
                <a:effectLst/>
                <a:latin typeface="+mn-lt"/>
                <a:ea typeface="+mn-ea"/>
                <a:cs typeface="+mn-cs"/>
              </a:rPr>
              <a:t>same</a:t>
            </a:r>
            <a:r>
              <a:rPr lang="en-GB" sz="1200" kern="1200" dirty="0">
                <a:solidFill>
                  <a:schemeClr val="tx1"/>
                </a:solidFill>
                <a:effectLst/>
                <a:latin typeface="+mn-lt"/>
                <a:ea typeface="+mn-ea"/>
                <a:cs typeface="+mn-cs"/>
              </a:rPr>
              <a:t> maximal trials.  The same order was reported by elsewhere with the addition of a 3-min all-out test, which slotted in just above the exponential CP estimate, but providing the lowest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 (Bergstrom et al., 2014).  Again this same order (i.e. 3-parameter hyperbolic model provides the lowest CP and highest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with the exponential model providing the highest CP estimate) has been reported in another key piece of work (Bull, </a:t>
            </a:r>
            <a:r>
              <a:rPr lang="en-GB" sz="1200" kern="1200" dirty="0" err="1">
                <a:solidFill>
                  <a:schemeClr val="tx1"/>
                </a:solidFill>
                <a:effectLst/>
                <a:latin typeface="+mn-lt"/>
                <a:ea typeface="+mn-ea"/>
                <a:cs typeface="+mn-cs"/>
              </a:rPr>
              <a:t>Housh</a:t>
            </a:r>
            <a:r>
              <a:rPr lang="en-GB" sz="1200" kern="1200" dirty="0">
                <a:solidFill>
                  <a:schemeClr val="tx1"/>
                </a:solidFill>
                <a:effectLst/>
                <a:latin typeface="+mn-lt"/>
                <a:ea typeface="+mn-ea"/>
                <a:cs typeface="+mn-cs"/>
              </a:rPr>
              <a:t>, Johnson, &amp; Perry, 2000). However, Bull et al. (2000) went a step further and asked subjects to cycle for 60 min or until exhaustion (whichever came sooner), </a:t>
            </a:r>
            <a:r>
              <a:rPr lang="en-GB" sz="1200" b="1" kern="1200" dirty="0">
                <a:solidFill>
                  <a:schemeClr val="tx1"/>
                </a:solidFill>
                <a:effectLst/>
                <a:latin typeface="+mn-lt"/>
                <a:ea typeface="+mn-ea"/>
                <a:cs typeface="+mn-cs"/>
              </a:rPr>
              <a:t>twice</a:t>
            </a:r>
            <a:r>
              <a:rPr lang="en-GB" sz="1200" kern="1200" dirty="0">
                <a:solidFill>
                  <a:schemeClr val="tx1"/>
                </a:solidFill>
                <a:effectLst/>
                <a:latin typeface="+mn-lt"/>
                <a:ea typeface="+mn-ea"/>
                <a:cs typeface="+mn-cs"/>
              </a:rPr>
              <a:t>, at their lowest CP estimate (always from the 3-parameter hyperbolic model).  The majority of participants could manage 60 min at this power output; (this is where the task finished) so presumably some of the subjects could have continued cycling for longer than 60 min! This could be interpreted a number of ways. However, elsewhere, exercise at CP is seldom maintainable for much over 35 to 45 min (D. Jenkins, Kretek, &amp; Bishop, 1998). Arguably, without a sizeable cash prise, lots of caffeine, and other ergogenic aids and perhaps a gun to the head, 60 min at CP isn’t readily achievable! Which may suggest that the 3-parameter hyperbolic model is under-predicting CP (and hugely over-predicting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(see table 1)).  This has ramifications for the most recent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paper, who used the 3-parameter hyperbolic model is the ‘criterion’  model with which to assess the appropriateness, accuracy and trail durations to use within each of the alternative models.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Table 1: taken from Gaesser et al. (1995).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Given the quite sizeable ‘spread’ of the parameter estimates that can be derived from the various models, perhaps some confidence can be gleaned from the work-time model persistently providing the median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values.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would recommend using trial durations between 7 and 20 min. But this is to help ensure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are similar to their ‘criterion’ parameters, which are derived from the ‘CP-under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over-predicting’ 3-parameter hyperbolic model. Which brings us back to picking durations no less than 2-min, and possibly up to 20 (but appreciating the longer the trial goes on, the more chance  there is of ‘dipping below’ CP and invalidating the effort).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One way to avoid ‘dipping below’ has recently become possible in may living rooms and garages across the globe: the ‘smart trainer’. Here, just like a laboratory ergometer, the turbo can ‘impose’ a power output, which, providing the pedals keep turning, the power output will remain above CP (if set to be above CP in the first place).  This, for the first time, brings the time to exhaustion (TTE) test to the masses.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Depending what you read, who you’re testing and what they prefer, you’ll find differences in opinion in whether TTE is the best method.  Recently TTE has been suggested to be superior to ‘time trial’ tests in the lab (Coakley &amp; </a:t>
            </a:r>
            <a:r>
              <a:rPr lang="en-GB" sz="1200" kern="1200" dirty="0" err="1">
                <a:solidFill>
                  <a:schemeClr val="tx1"/>
                </a:solidFill>
                <a:effectLst/>
                <a:latin typeface="+mn-lt"/>
                <a:ea typeface="+mn-ea"/>
                <a:cs typeface="+mn-cs"/>
              </a:rPr>
              <a:t>Passfield</a:t>
            </a:r>
            <a:r>
              <a:rPr lang="en-GB" sz="1200" kern="1200" dirty="0">
                <a:solidFill>
                  <a:schemeClr val="tx1"/>
                </a:solidFill>
                <a:effectLst/>
                <a:latin typeface="+mn-lt"/>
                <a:ea typeface="+mn-ea"/>
                <a:cs typeface="+mn-cs"/>
              </a:rPr>
              <a:t>, 2018). But during these ‘time trial tests’ no feedback was given regarding power output or cadence- making it very difficult to regulate intensity ‘above’ CP throughout – it may be that these TT efforts were not valid for use within a power-duration model.  This of course is not an issue during TTE tests. All you need to know is that it hurts, but not quite enough to stop pedalling…yet!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Elsewhere,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have employed fixed-duration TTs both in the lab (stationary trainer: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Jobson, </a:t>
            </a:r>
            <a:r>
              <a:rPr lang="en-GB" sz="1200" kern="1200" dirty="0" err="1">
                <a:solidFill>
                  <a:schemeClr val="tx1"/>
                </a:solidFill>
                <a:effectLst/>
                <a:latin typeface="+mn-lt"/>
                <a:ea typeface="+mn-ea"/>
                <a:cs typeface="+mn-cs"/>
              </a:rPr>
              <a:t>Hopker</a:t>
            </a:r>
            <a:r>
              <a:rPr lang="en-GB" sz="1200" kern="1200" dirty="0">
                <a:solidFill>
                  <a:schemeClr val="tx1"/>
                </a:solidFill>
                <a:effectLst/>
                <a:latin typeface="+mn-lt"/>
                <a:ea typeface="+mn-ea"/>
                <a:cs typeface="+mn-cs"/>
              </a:rPr>
              <a:t>, Stevens, &amp; </a:t>
            </a:r>
            <a:r>
              <a:rPr lang="en-GB" sz="1200" kern="1200" dirty="0" err="1">
                <a:solidFill>
                  <a:schemeClr val="tx1"/>
                </a:solidFill>
                <a:effectLst/>
                <a:latin typeface="+mn-lt"/>
                <a:ea typeface="+mn-ea"/>
                <a:cs typeface="+mn-cs"/>
              </a:rPr>
              <a:t>Beedie</a:t>
            </a:r>
            <a:r>
              <a:rPr lang="en-GB" sz="1200" kern="1200" dirty="0">
                <a:solidFill>
                  <a:schemeClr val="tx1"/>
                </a:solidFill>
                <a:effectLst/>
                <a:latin typeface="+mn-lt"/>
                <a:ea typeface="+mn-ea"/>
                <a:cs typeface="+mn-cs"/>
              </a:rPr>
              <a:t>, 2015)), out on the road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and around an outdoor velodrome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Jobson, </a:t>
            </a:r>
            <a:r>
              <a:rPr lang="en-GB" sz="1200" kern="1200" dirty="0" err="1">
                <a:solidFill>
                  <a:schemeClr val="tx1"/>
                </a:solidFill>
                <a:effectLst/>
                <a:latin typeface="+mn-lt"/>
                <a:ea typeface="+mn-ea"/>
                <a:cs typeface="+mn-cs"/>
              </a:rPr>
              <a:t>Hopker</a:t>
            </a:r>
            <a:r>
              <a:rPr lang="en-GB" sz="1200" kern="1200" dirty="0">
                <a:solidFill>
                  <a:schemeClr val="tx1"/>
                </a:solidFill>
                <a:effectLst/>
                <a:latin typeface="+mn-lt"/>
                <a:ea typeface="+mn-ea"/>
                <a:cs typeface="+mn-cs"/>
              </a:rPr>
              <a:t>, Jimenez, &amp; </a:t>
            </a:r>
            <a:r>
              <a:rPr lang="en-GB" sz="1200" kern="1200" dirty="0" err="1">
                <a:solidFill>
                  <a:schemeClr val="tx1"/>
                </a:solidFill>
                <a:effectLst/>
                <a:latin typeface="+mn-lt"/>
                <a:ea typeface="+mn-ea"/>
                <a:cs typeface="+mn-cs"/>
              </a:rPr>
              <a:t>Beedie</a:t>
            </a:r>
            <a:r>
              <a:rPr lang="en-GB" sz="1200" kern="1200" dirty="0">
                <a:solidFill>
                  <a:schemeClr val="tx1"/>
                </a:solidFill>
                <a:effectLst/>
                <a:latin typeface="+mn-lt"/>
                <a:ea typeface="+mn-ea"/>
                <a:cs typeface="+mn-cs"/>
              </a:rPr>
              <a:t>, 2014).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(2014; 2015) have also tried and tested spreading efforts (used within the power-duration model) across multiple days (as was/is the ‘gold standard’) as well as completing them all (3x maximal fixed-duration efforts, 30 min recovery between trials) within a single session.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Taking ‘testing’ outside the lab and around the outdoor velodrome showed that CP could be accurately replicated outdoors (mean difference between lab and outdoors was 0-2 (± ~ 6) W;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2014). However,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not so replicable outdoors, showing a mean difference of 5kJ (~ 40% higher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when performed outdoors). This difference may have been contributed to by the use of a ‘standing start’ on the velodrome, vs. a ‘softer’ transition to the constant power used within the laboratory TTE trials.  Additionally, the error associated with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 estimates (so the error purely from the mathematical model) in this study were 26% (laboratory method)  &amp; 27% (field method) (both representing coefficient of variation) which are both particularly high. Typically, additional trials are included until the CV (%)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lower than 10% (Black, Jones, Bailey, &amp;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2015).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went on to investigate how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differed from a laboratory ‘gold standard’ TTE method, when calculated in three different ways:</a:t>
            </a:r>
          </a:p>
          <a:p>
            <a:pPr lvl="0"/>
            <a:r>
              <a:rPr lang="en-GB" sz="1200" kern="1200" dirty="0">
                <a:solidFill>
                  <a:schemeClr val="tx1"/>
                </a:solidFill>
                <a:effectLst/>
                <a:latin typeface="+mn-lt"/>
                <a:ea typeface="+mn-ea"/>
                <a:cs typeface="+mn-cs"/>
              </a:rPr>
              <a:t>Field testing single session (12min, 7min, 3min)</a:t>
            </a:r>
          </a:p>
          <a:p>
            <a:pPr lvl="0"/>
            <a:r>
              <a:rPr lang="en-GB" sz="1200" kern="1200" dirty="0">
                <a:solidFill>
                  <a:schemeClr val="tx1"/>
                </a:solidFill>
                <a:effectLst/>
                <a:latin typeface="+mn-lt"/>
                <a:ea typeface="+mn-ea"/>
                <a:cs typeface="+mn-cs"/>
              </a:rPr>
              <a:t>Field testing multiple sessions (random order of efforts, but only ever one effort per session)</a:t>
            </a:r>
          </a:p>
          <a:p>
            <a:pPr lvl="0"/>
            <a:r>
              <a:rPr lang="en-GB" sz="1200" kern="1200" dirty="0">
                <a:solidFill>
                  <a:schemeClr val="tx1"/>
                </a:solidFill>
                <a:effectLst/>
                <a:latin typeface="+mn-lt"/>
                <a:ea typeface="+mn-ea"/>
                <a:cs typeface="+mn-cs"/>
              </a:rPr>
              <a:t>Field Data - Use any data from training and racing.</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This paper suggests that (and bare this in mind with the interpretation; the laboratory tests were TTE trials, all conducted within a single session, with 30 min of recovery between efforts), field-testing, completing a 12, 7, 3 min effort in that order, within a single session, provided the most similar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to the lab assessment.  Next up, the use of any efforts within the training and racing data (option 3 from above) provides a very close (to lab) CP estimate, but greatly overestimates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(by ~ 65%). Lastly, performing one effort per training session in any order you like appeared to under predict CP by ~ 10W (~4%).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It is perhaps no surprise that a field-test which employs 3x maximal efforts with 30 min separating them, provided the tightest agreement with a laboratory protocol requiring 3x maximal efforts with 30 min separating them.  It’s also not hugely surprising that simply using training and race data within the model might lead to higher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when one considers that some of the longer trials used (presumably mean max power of 12 min) may have benefited from periods out of the saddle, acceleration and short period of rest, all of which may contribute to a higher mean max power, and an inflated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(not to mention invalidating the requirements for a trial to be used within a critical power model).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Black et al. (2015) unearthed an interesting nuance in choice of tests.  They compared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determined via both the ‘classic’ TTE tests (constant power until exhaustion) method and a fixed work (to complete) TT method.  In both methods 3 to 4 trials were fed into the model (they too used three different mathematical models;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2-parameter hyperbolic, (ii) linear work-time and (iii) linear power vs. 1/time) to obtain P-D parameters, although the spread of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much narrower in this study). CP determined from the TTs was ~ 6% higher than CP derived from the TTE trials.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slightly smaller with the TT trials (-12%) but not ‘statistically so’.  This then brings into question the best choice of ‘tests’ to use within the power-duration model; should the ‘gold standard’ of constant power output until exhaustion remain the ‘gold standard’?  Are fixed duration trials the way to go? Or should we fix a quantity of work to complete, in doing so, the </a:t>
            </a:r>
            <a:r>
              <a:rPr lang="en-GB" sz="1200" kern="1200" dirty="0" err="1">
                <a:solidFill>
                  <a:schemeClr val="tx1"/>
                </a:solidFill>
                <a:effectLst/>
                <a:latin typeface="+mn-lt"/>
                <a:ea typeface="+mn-ea"/>
                <a:cs typeface="+mn-cs"/>
              </a:rPr>
              <a:t>testee</a:t>
            </a:r>
            <a:r>
              <a:rPr lang="en-GB" sz="1200" kern="1200" dirty="0">
                <a:solidFill>
                  <a:schemeClr val="tx1"/>
                </a:solidFill>
                <a:effectLst/>
                <a:latin typeface="+mn-lt"/>
                <a:ea typeface="+mn-ea"/>
                <a:cs typeface="+mn-cs"/>
              </a:rPr>
              <a:t> (you’re welcome) is ‘rewarded’ for trying harder, by effectively bringing the ‘finish line’ closer.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other benefit of a ‘fixed test’ time-after-time (i.e. always 90kJ, 150kJ, 300kJ or always 2-, 6- &amp; 15-min) is that over time there should be little change in the duration of trials used within the model. As denoted in Slide 9, and the work of Bishop et al., (1998), and most recently,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the duration of trials used within the power-duration model have an effect on the parameter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This in itself then makes the case fairly strongly for using fixed-duration trials. Especially if using this approach with young or developing athletes, or even with those new to the sport of cycling (or running/swimming/rowing etc. etc. for that matter). This way, over decades, the trial durations used within the model don’t change, which fixes one (of the many) variables, which can have an effect on the parameters of ultimate interest,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Single session protocol:</a:t>
            </a:r>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a research and applied setting (less so if you’re a recreational athlete who has the time and intention to spread efforts over multiple days) one further point to consider is the utility of the single-session protocol.  Certainly, comparable and reliable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can be achieved with a single session method (Bishop &amp; Jenkins, 1995; Carter et al., 2005;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but only after familiarisation with the method used (Bishop &amp; Jenkins, 1995;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Within these studies, there is a healthy mix of ‘trial orders’ and recovery durations used.  Bishop &amp; Jenkins (1995) employed a random order of trials and a 3-hour recovery window. Carter et al. (2005) employed a ‘longest to shortest’ trial sequence but a 4hour recovery window between trials.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also employed a ‘longest to shortest’ trial sequence but now with just 30min separating trials.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opted for a ‘shortest to longest’ trial sequence and a 40min recovery window separating trials.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Unpublished data from the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group (</a:t>
            </a:r>
            <a:r>
              <a:rPr lang="en-GB" sz="1200" kern="1200" dirty="0" err="1">
                <a:solidFill>
                  <a:schemeClr val="tx1"/>
                </a:solidFill>
                <a:effectLst/>
                <a:latin typeface="+mn-lt"/>
                <a:ea typeface="+mn-ea"/>
                <a:cs typeface="+mn-cs"/>
              </a:rPr>
              <a:t>Triska</a:t>
            </a:r>
            <a:r>
              <a:rPr lang="en-GB" sz="1200" kern="1200" dirty="0">
                <a:solidFill>
                  <a:schemeClr val="tx1"/>
                </a:solidFill>
                <a:effectLst/>
                <a:latin typeface="+mn-lt"/>
                <a:ea typeface="+mn-ea"/>
                <a:cs typeface="+mn-cs"/>
              </a:rPr>
              <a:t>, Koller-</a:t>
            </a:r>
            <a:r>
              <a:rPr lang="en-GB" sz="1200" kern="1200" dirty="0" err="1">
                <a:solidFill>
                  <a:schemeClr val="tx1"/>
                </a:solidFill>
                <a:effectLst/>
                <a:latin typeface="+mn-lt"/>
                <a:ea typeface="+mn-ea"/>
                <a:cs typeface="+mn-cs"/>
              </a:rPr>
              <a:t>Zeisler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Tschan</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2017) shows that a ‘longest to shortest’ trial approach results in parameters which significantly over-estimate the performance capability over 3000m (4.5% or 37 seconds) and result in a higher critical speed parameter and a lower D</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(compared with the shortest-to-longest approach).  </a:t>
            </a:r>
            <a:r>
              <a:rPr lang="en-GB" sz="1200" kern="1200" dirty="0" err="1">
                <a:solidFill>
                  <a:schemeClr val="tx1"/>
                </a:solidFill>
                <a:effectLst/>
                <a:latin typeface="+mn-lt"/>
                <a:ea typeface="+mn-ea"/>
                <a:cs typeface="+mn-cs"/>
              </a:rPr>
              <a:t>Triska</a:t>
            </a:r>
            <a:r>
              <a:rPr lang="en-GB" sz="1200" kern="1200" dirty="0">
                <a:solidFill>
                  <a:schemeClr val="tx1"/>
                </a:solidFill>
                <a:effectLst/>
                <a:latin typeface="+mn-lt"/>
                <a:ea typeface="+mn-ea"/>
                <a:cs typeface="+mn-cs"/>
              </a:rPr>
              <a:t> et al. (2017) concluded that perhaps the 30min recovery between trials was an insufficient recovery duration and that ‘fatigue’ may affect subsequent trials.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To add to this, there is some excellent data showing the effect of trial duration (2014) and trial intensity (2016) on the extent of peripheral fatigue (originating in the muscles themselves) and central fatigue (originating outside of the muscle, in either the spinal cord or the brain; (Thomas et al., 2014; Thomas, </a:t>
            </a:r>
            <a:r>
              <a:rPr lang="en-GB" sz="1200" kern="1200" dirty="0" err="1">
                <a:solidFill>
                  <a:schemeClr val="tx1"/>
                </a:solidFill>
                <a:effectLst/>
                <a:latin typeface="+mn-lt"/>
                <a:ea typeface="+mn-ea"/>
                <a:cs typeface="+mn-cs"/>
              </a:rPr>
              <a:t>Elmeua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Howatson</a:t>
            </a:r>
            <a:r>
              <a:rPr lang="en-GB" sz="1200" kern="1200" dirty="0">
                <a:solidFill>
                  <a:schemeClr val="tx1"/>
                </a:solidFill>
                <a:effectLst/>
                <a:latin typeface="+mn-lt"/>
                <a:ea typeface="+mn-ea"/>
                <a:cs typeface="+mn-cs"/>
              </a:rPr>
              <a:t>, &amp; Goodall, 2016). Peripheral fatigue predominates with the shortest, most intense exercise bouts. Peripheral fatigue is also what’s expected to ‘reverse’ within ~ 30 min of rest (according to </a:t>
            </a:r>
            <a:r>
              <a:rPr lang="en-GB" sz="1200" kern="1200" dirty="0" err="1">
                <a:solidFill>
                  <a:schemeClr val="tx1"/>
                </a:solidFill>
                <a:effectLst/>
                <a:latin typeface="+mn-lt"/>
                <a:ea typeface="+mn-ea"/>
                <a:cs typeface="+mn-cs"/>
              </a:rPr>
              <a:t>PCr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resynthesis</a:t>
            </a:r>
            <a:r>
              <a:rPr lang="en-GB" sz="1200" kern="1200" dirty="0">
                <a:solidFill>
                  <a:schemeClr val="tx1"/>
                </a:solidFill>
                <a:effectLst/>
                <a:latin typeface="+mn-lt"/>
                <a:ea typeface="+mn-ea"/>
                <a:cs typeface="+mn-cs"/>
              </a:rPr>
              <a:t> kinetics and more recently the WBAL model; (Skiba, </a:t>
            </a:r>
            <a:r>
              <a:rPr lang="en-GB" sz="1200" kern="1200" dirty="0" err="1">
                <a:solidFill>
                  <a:schemeClr val="tx1"/>
                </a:solidFill>
                <a:effectLst/>
                <a:latin typeface="+mn-lt"/>
                <a:ea typeface="+mn-ea"/>
                <a:cs typeface="+mn-cs"/>
              </a:rPr>
              <a:t>Chidnok</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&amp; Jones, 2012)).  Central fatigue begins to become detectable at the mid-to long duration or mid-to low- intensity (but still within the sever-intensity domain) trials.  Effectively, although the muscle can still exert plenty of force, the brain or nervous system is no longer able to voluntarily evoke that force from the muscle. The result – poorer power-output performance.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Given this relationship between trial intensity/duration and the fatigue mechanisms likely at play, in a single-session protocol, the evidence seems to sway the decision toward a short-to-long trial approach with over 30 min of recovery between efforts.  And, while there is no direct evidence of this at present, the use of caffeine, particularly after the first (shortest) trial, may help a little to off-set the encroaching effects of central fatigue across the session.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Having said all that, if you’re not bound by ‘having to test’ in a particular window, the ‘single effort on a single day’ approach is eminently dissolvable within training sessions and should provide a ‘better picture’ of what your power-duration relationship is over ‘this period of time’, rather than the ‘snapshot’ you get in a 3 hour window one afternoon.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Effect of Cadence</a:t>
            </a:r>
            <a:r>
              <a:rPr lang="en-GB" sz="1200" kern="1200" dirty="0">
                <a:solidFill>
                  <a:schemeClr val="tx1"/>
                </a:solidFill>
                <a:effectLst/>
                <a:latin typeface="+mn-lt"/>
                <a:ea typeface="+mn-ea"/>
                <a:cs typeface="+mn-cs"/>
              </a:rPr>
              <a:t> (and thus choice of where/how to execute your efforts):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It is well established that cadence (or more accurately perhaps, duty cycle – the frequency of muscle contractions whereby a low duty cycle would = low cadence and a high duty cycle would = high cadence) also has a contributing effect on the parameters of the power-duration relationship (</a:t>
            </a:r>
            <a:r>
              <a:rPr lang="en-GB" sz="1200" kern="1200" dirty="0" err="1">
                <a:solidFill>
                  <a:schemeClr val="tx1"/>
                </a:solidFill>
                <a:effectLst/>
                <a:latin typeface="+mn-lt"/>
                <a:ea typeface="+mn-ea"/>
                <a:cs typeface="+mn-cs"/>
              </a:rPr>
              <a:t>Broxterman</a:t>
            </a:r>
            <a:r>
              <a:rPr lang="en-GB" sz="1200" kern="1200" dirty="0">
                <a:solidFill>
                  <a:schemeClr val="tx1"/>
                </a:solidFill>
                <a:effectLst/>
                <a:latin typeface="+mn-lt"/>
                <a:ea typeface="+mn-ea"/>
                <a:cs typeface="+mn-cs"/>
              </a:rPr>
              <a:t> et al., 2014; Carnevale &amp; Gaesser, 1991; McNaughton &amp; Thomas, 1996). That being, lower cadences consistently result in a higher CP estimate when compared with higher cadences.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Carnevale &amp; Gaesser (1991) report a 13% higher CP when all four trials used in its computation were conducted at 60 rpm, compared with 100rpm (albeit in non-cycling-trained young (~ 20yrs) men).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although not ‘statistically different’ between 60 and 100 rpm conditions, was 13% smaller when trials were conducted at 60 rpm.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McNaughton &amp; Thomas (1996) employed a similar experimental design to </a:t>
            </a:r>
            <a:r>
              <a:rPr lang="en-GB" sz="1200" kern="1200" dirty="0" err="1">
                <a:solidFill>
                  <a:schemeClr val="tx1"/>
                </a:solidFill>
                <a:effectLst/>
                <a:latin typeface="+mn-lt"/>
                <a:ea typeface="+mn-ea"/>
                <a:cs typeface="+mn-cs"/>
              </a:rPr>
              <a:t>Carvevale</a:t>
            </a:r>
            <a:r>
              <a:rPr lang="en-GB" sz="1200" kern="1200" dirty="0">
                <a:solidFill>
                  <a:schemeClr val="tx1"/>
                </a:solidFill>
                <a:effectLst/>
                <a:latin typeface="+mn-lt"/>
                <a:ea typeface="+mn-ea"/>
                <a:cs typeface="+mn-cs"/>
              </a:rPr>
              <a:t> &amp; Gaesser (1991) but opted for three different cadence conditions; 50, 90 and 110 rpm.  50rpm resulted in the highest CP parameter with there being no ‘statistical difference’ between 90 and 110 rpm.  And again,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not ‘statistically different’ between any of the three cadences employed here, once again in non-cycling-trained young (~ 24yrs) men.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Broxterman</a:t>
            </a:r>
            <a:r>
              <a:rPr lang="en-GB" sz="1200" kern="1200" dirty="0">
                <a:solidFill>
                  <a:schemeClr val="tx1"/>
                </a:solidFill>
                <a:effectLst/>
                <a:latin typeface="+mn-lt"/>
                <a:ea typeface="+mn-ea"/>
                <a:cs typeface="+mn-cs"/>
              </a:rPr>
              <a:t> et al. (2014) took a different approach, bringing the application of the power-duration (or more appropriately the work-time) model back toward it’s roots (Monod &amp; Scherrer, 1965) by changing the duty cycle (i.e. cadence) of a handgrip exercise task.  Again, 4 trials were used to determine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this time in either a 20% (low cadence) or 50% (high cadence) duty cycle for the handgrip contractions.  Here, CP was 24% lower in the 50% duty cycle  (high cadence) condition, compared with the 20% (low cadence) condition.  This time,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only 5% higher in the 50% duty cycle (high cadence) condition compared with the 20% condition – i.e. not different between conditions.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So, if you were trying to ‘beat the test’, you’d be wise to opt for lower cadences when performing your maximal efforts. But then, the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you’ll get as a result, probably wouldn’t be that useful in any race modelling or even event-specific training prescription due to your (at least your aerobic) parameter (CP) being overinflated. Thus, mathematically, you would expect to train at higher powers that you’re practically able to. If you weren’t aware of this nuance, it’s conceivable that you’d begin to regularly ‘fail’ at (at least) intense training sessions (unless of course you also perform those sessions at very low cadence), which in turn might lead to both a negative training spiral and the ‘rubbishing’ of a quite well established and validated scientific model!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Likewise, if maximal efforts are performed exclusively uphill, the probability is that a lower cadence will be adopted (Hansen &amp; Smith, 2009; </a:t>
            </a:r>
            <a:r>
              <a:rPr lang="en-GB" sz="1200" kern="1200" dirty="0" err="1">
                <a:solidFill>
                  <a:schemeClr val="tx1"/>
                </a:solidFill>
                <a:effectLst/>
                <a:latin typeface="+mn-lt"/>
                <a:ea typeface="+mn-ea"/>
                <a:cs typeface="+mn-cs"/>
              </a:rPr>
              <a:t>Sassi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Rampinini</a:t>
            </a:r>
            <a:r>
              <a:rPr lang="en-GB" sz="1200" kern="1200" dirty="0">
                <a:solidFill>
                  <a:schemeClr val="tx1"/>
                </a:solidFill>
                <a:effectLst/>
                <a:latin typeface="+mn-lt"/>
                <a:ea typeface="+mn-ea"/>
                <a:cs typeface="+mn-cs"/>
              </a:rPr>
              <a:t>, Martin, &amp; Morelli, 2009).  Cyclists have a tendency to adopt a slightly different body position when cycling uphill also (Emanuele &amp; </a:t>
            </a:r>
            <a:r>
              <a:rPr lang="en-GB" sz="1200" kern="1200" dirty="0" err="1">
                <a:solidFill>
                  <a:schemeClr val="tx1"/>
                </a:solidFill>
                <a:effectLst/>
                <a:latin typeface="+mn-lt"/>
                <a:ea typeface="+mn-ea"/>
                <a:cs typeface="+mn-cs"/>
              </a:rPr>
              <a:t>Denoth</a:t>
            </a:r>
            <a:r>
              <a:rPr lang="en-GB" sz="1200" kern="1200" dirty="0">
                <a:solidFill>
                  <a:schemeClr val="tx1"/>
                </a:solidFill>
                <a:effectLst/>
                <a:latin typeface="+mn-lt"/>
                <a:ea typeface="+mn-ea"/>
                <a:cs typeface="+mn-cs"/>
              </a:rPr>
              <a:t>, 2012), which may contribute to subtly different muscle activation when riding uphill vs. on the flat (Li &amp; Caldwell, 1998).  Finally, there is some evidence that torso angle can affect oxygen delivery to the leg muscles or at least power output production when the shoulders are closer to the handlebars (Ashe et al., 2003; Charlton et al., 2017; </a:t>
            </a:r>
            <a:r>
              <a:rPr lang="en-GB" sz="1200" kern="1200" dirty="0" err="1">
                <a:solidFill>
                  <a:schemeClr val="tx1"/>
                </a:solidFill>
                <a:effectLst/>
                <a:latin typeface="+mn-lt"/>
                <a:ea typeface="+mn-ea"/>
                <a:cs typeface="+mn-cs"/>
              </a:rPr>
              <a:t>Rundell</a:t>
            </a:r>
            <a:r>
              <a:rPr lang="en-GB" sz="1200" kern="1200" dirty="0">
                <a:solidFill>
                  <a:schemeClr val="tx1"/>
                </a:solidFill>
                <a:effectLst/>
                <a:latin typeface="+mn-lt"/>
                <a:ea typeface="+mn-ea"/>
                <a:cs typeface="+mn-cs"/>
              </a:rPr>
              <a:t>, 1996). It appears that with the torso becoming increasingly ‘horizontal’, the amount of ‘work’ the respiratory muscles (the muscles responsible for increasing the volume of the rib-cage) have to do increases, and these muscles then have a larger demand for oxygen too, effectively ‘robbing’ from the available oxygen that could have gone to the leg muscles. Thus, (certainly) over longer-duration maximal trials, this positional influence may bare-out as a reduced CP (relative to a more ‘upright’ cycling position). From a power-duration quantification perspective, all of this is practical context. Additionally, should maximal efforts be performed seated only, or a combination of seated and out-of-the-saddle? This is, of course, debatable.  From a purists (and from a consistency) perspective, performing maximal efforts for use within a power-duration model exclusively seated has a strong rationale. After all, if you subscribe to the power-duration model providing a reflection of your underlying physiology, then staying seated removes another variable from the mix.  However, if you’re event or discipline is won and lost during out-of-the-saddle moments (e.g. hill climb races, arguably XC MTB races) then there’s certainly scope to build an argument for (in the shorter intervals at least) permitting out-of-the-saddle portions of the maximal effort. The trade-off might result in less rigidly applicable ‘physiological results’, but the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might better apply forward into a race-model perhaps.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17</a:t>
            </a:fld>
            <a:endParaRPr lang="en-GB"/>
          </a:p>
        </p:txBody>
      </p:sp>
    </p:spTree>
    <p:extLst>
      <p:ext uri="{BB962C8B-B14F-4D97-AF65-F5344CB8AC3E}">
        <p14:creationId xmlns:p14="http://schemas.microsoft.com/office/powerpoint/2010/main" val="404732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As mentioned previously, the work-time linear model typically gives the median parameter estimates when compared against the alternative mathematical models available to derive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Thus, it seems reasonable model to lean toward.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slope (the Work done per unit time – a J/sec or a Watt) provides the critical power – a rate of work, which can be completed ‘indefinitely’ (mathematically), or for a ‘prolonged period of time’ physiologically (circa 40min (Jenkins et al., 1998) to 45min (suggested in (M Burnley &amp; Jones, 2007)).  In reality, accumulating heat (core body temperature), running low on fuel (muscle glycogen), lacking motivation, and cellular-level status across the body (afferent feedback) will all likely play a role in not-permitting the maintenance of exercise at CP.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intercept on the ‘y-axis’ indicates a value of ‘work’ present in the muscle that can be expended in zero time (mathematically), or used in addition to the constant rate of work (given by the slope).  Both the slope (CP) and the intercept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combined for a given duration provide the power output capability for that duration; and hence the hyperbola is formed. </a:t>
            </a:r>
          </a:p>
          <a:p>
            <a:r>
              <a:rPr lang="en-GB" sz="120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18</a:t>
            </a:fld>
            <a:endParaRPr lang="en-GB"/>
          </a:p>
        </p:txBody>
      </p:sp>
    </p:spTree>
    <p:extLst>
      <p:ext uri="{BB962C8B-B14F-4D97-AF65-F5344CB8AC3E}">
        <p14:creationId xmlns:p14="http://schemas.microsoft.com/office/powerpoint/2010/main" val="102050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19</a:t>
            </a:fld>
            <a:endParaRPr lang="en-GB"/>
          </a:p>
        </p:txBody>
      </p:sp>
    </p:spTree>
    <p:extLst>
      <p:ext uri="{BB962C8B-B14F-4D97-AF65-F5344CB8AC3E}">
        <p14:creationId xmlns:p14="http://schemas.microsoft.com/office/powerpoint/2010/main" val="2766544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20</a:t>
            </a:fld>
            <a:endParaRPr lang="en-GB"/>
          </a:p>
        </p:txBody>
      </p:sp>
    </p:spTree>
    <p:extLst>
      <p:ext uri="{BB962C8B-B14F-4D97-AF65-F5344CB8AC3E}">
        <p14:creationId xmlns:p14="http://schemas.microsoft.com/office/powerpoint/2010/main" val="226172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21</a:t>
            </a:fld>
            <a:endParaRPr lang="en-GB"/>
          </a:p>
        </p:txBody>
      </p:sp>
    </p:spTree>
    <p:extLst>
      <p:ext uri="{BB962C8B-B14F-4D97-AF65-F5344CB8AC3E}">
        <p14:creationId xmlns:p14="http://schemas.microsoft.com/office/powerpoint/2010/main" val="3048009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22</a:t>
            </a:fld>
            <a:endParaRPr lang="en-GB"/>
          </a:p>
        </p:txBody>
      </p:sp>
    </p:spTree>
    <p:extLst>
      <p:ext uri="{BB962C8B-B14F-4D97-AF65-F5344CB8AC3E}">
        <p14:creationId xmlns:p14="http://schemas.microsoft.com/office/powerpoint/2010/main" val="427957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Hill &amp; Stevens (2005) (Hill &amp; Stevens, 2005) conducted some work to explore the ‘upper boundary’ of the exercise intensity domain within which the hyperbolic power-duration relationship remains ‘true’ (i.e. within the severe-intensity domain). They recruited 6 men and 6 women, all of who were young (~ 22 </a:t>
            </a:r>
            <a:r>
              <a:rPr lang="en-GB" sz="1200" kern="1200" dirty="0" err="1">
                <a:solidFill>
                  <a:schemeClr val="tx1"/>
                </a:solidFill>
                <a:effectLst/>
                <a:latin typeface="+mn-lt"/>
                <a:ea typeface="+mn-ea"/>
                <a:cs typeface="+mn-cs"/>
              </a:rPr>
              <a:t>yrs</a:t>
            </a:r>
            <a:r>
              <a:rPr lang="en-GB" sz="1200" kern="1200" dirty="0">
                <a:solidFill>
                  <a:schemeClr val="tx1"/>
                </a:solidFill>
                <a:effectLst/>
                <a:latin typeface="+mn-lt"/>
                <a:ea typeface="+mn-ea"/>
                <a:cs typeface="+mn-cs"/>
              </a:rPr>
              <a:t>) and recreationally active, although not particularly ‘fit’ (</a:t>
            </a:r>
            <a:r>
              <a:rPr lang="en-GB" sz="1200" kern="1200" baseline="-25000" dirty="0">
                <a:solidFill>
                  <a:schemeClr val="tx1"/>
                </a:solidFill>
                <a:effectLst/>
                <a:latin typeface="+mn-lt"/>
                <a:ea typeface="+mn-ea"/>
                <a:cs typeface="+mn-cs"/>
              </a:rPr>
              <a:t>max</a:t>
            </a:r>
            <a:r>
              <a:rPr lang="en-GB" sz="1200" kern="1200" dirty="0">
                <a:solidFill>
                  <a:schemeClr val="tx1"/>
                </a:solidFill>
                <a:effectLst/>
                <a:latin typeface="+mn-lt"/>
                <a:ea typeface="+mn-ea"/>
                <a:cs typeface="+mn-cs"/>
              </a:rPr>
              <a:t> ~ 36 ml/min/kg for the group (n = 12)).  They were able to calculate that across different intensities (and thus durations) of maximal (or constant-power trials continued until exhaustion) exercise trials, the shortest duration of trial that would permit the attainment of </a:t>
            </a:r>
            <a:r>
              <a:rPr lang="en-GB" sz="1200" kern="1200" baseline="-25000" dirty="0">
                <a:solidFill>
                  <a:schemeClr val="tx1"/>
                </a:solidFill>
                <a:effectLst/>
                <a:latin typeface="+mn-lt"/>
                <a:ea typeface="+mn-ea"/>
                <a:cs typeface="+mn-cs"/>
              </a:rPr>
              <a:t>max</a:t>
            </a:r>
            <a:r>
              <a:rPr lang="en-GB" sz="1200" kern="1200" dirty="0">
                <a:solidFill>
                  <a:schemeClr val="tx1"/>
                </a:solidFill>
                <a:effectLst/>
                <a:latin typeface="+mn-lt"/>
                <a:ea typeface="+mn-ea"/>
                <a:cs typeface="+mn-cs"/>
              </a:rPr>
              <a:t> (a requisite for a valid maximal test to be used within the power-duration ‘model’) was 151 sec (2.5 min).  But, considering that typically, more aerobically-trained individuals exhibit a more rapid ‘switch on’ of their aerobic system (faster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kinetics; (</a:t>
            </a:r>
            <a:r>
              <a:rPr lang="en-GB" sz="1200" kern="1200" dirty="0" err="1">
                <a:solidFill>
                  <a:schemeClr val="tx1"/>
                </a:solidFill>
                <a:effectLst/>
                <a:latin typeface="+mn-lt"/>
                <a:ea typeface="+mn-ea"/>
                <a:cs typeface="+mn-cs"/>
              </a:rPr>
              <a:t>Murgatroyd</a:t>
            </a:r>
            <a:r>
              <a:rPr lang="en-GB" sz="1200" kern="1200" dirty="0">
                <a:solidFill>
                  <a:schemeClr val="tx1"/>
                </a:solidFill>
                <a:effectLst/>
                <a:latin typeface="+mn-lt"/>
                <a:ea typeface="+mn-ea"/>
                <a:cs typeface="+mn-cs"/>
              </a:rPr>
              <a:t>, Ferguson, Ward,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&amp; Rossiter, 2011)) and thus could attain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in under 2.5 minutes, then setting the shortest maximal trial/effort for use within the power-duration model to 2 min seems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 the other end of the spectrum, as ‘maximal’ efforts persist past ~ 15 minutes, the margin for error becomes increasingly small. That being, for a valid effort to be incorporated within a power-duration model, the entirety of the effort must be performed at an intensity above the critical power (</a:t>
            </a:r>
            <a:r>
              <a:rPr lang="en-GB" sz="1200" kern="1200" dirty="0" err="1">
                <a:solidFill>
                  <a:schemeClr val="tx1"/>
                </a:solidFill>
                <a:effectLst/>
                <a:latin typeface="+mn-lt"/>
                <a:ea typeface="+mn-ea"/>
                <a:cs typeface="+mn-cs"/>
              </a:rPr>
              <a:t>Fukuba</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1999).  This important requirement has ramifications for how and where such efforts are conducted as well as for extended durations which require considerable concentration and the need to ignore the nagging message to ‘just ease off a bit’.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Once the longest and shortest duration efforts have been determined or performed (correctly – i.e. spending the whole of the effort above critical power and finishing the effort completely spent, having nothing left to give at all), you could determine your critical power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However, if you want any degree of confidence or certainty, performing at least one more (or up to three more) maximal effort(s) will provide the opportunity to know, with a degree of certainty, exactly what your critical power and your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are.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5</a:t>
            </a:fld>
            <a:endParaRPr lang="en-GB"/>
          </a:p>
        </p:txBody>
      </p:sp>
    </p:spTree>
    <p:extLst>
      <p:ext uri="{BB962C8B-B14F-4D97-AF65-F5344CB8AC3E}">
        <p14:creationId xmlns:p14="http://schemas.microsoft.com/office/powerpoint/2010/main" val="190196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During all-out exercise (i.e. sustained maximal sprinting for durations of up to ~ 3 min), it is possible to approximate critical power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However, to do so requires specialist laboratory equipment (Burnley, </a:t>
            </a:r>
            <a:r>
              <a:rPr lang="en-GB" sz="1200" kern="1200" dirty="0" err="1">
                <a:solidFill>
                  <a:schemeClr val="tx1"/>
                </a:solidFill>
                <a:effectLst/>
                <a:latin typeface="+mn-lt"/>
                <a:ea typeface="+mn-ea"/>
                <a:cs typeface="+mn-cs"/>
              </a:rPr>
              <a:t>Doust</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2006) and has also been shown to poorly approximate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in more highly-trained cyclists (Bartram, Thewlis, Martin, &amp; Norton, 2017).  However, the total expenditure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during all-out exercise can be observed within as little as ~ 90 – 120 seconds (Burnley et al., 2006; Parker Simpson, Jones,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&amp; Wilkerson, 2012; Parker Simpson, Jones, Skiba,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&amp; Wilkerson, 2014;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Doust</a:t>
            </a:r>
            <a:r>
              <a:rPr lang="en-GB" sz="1200" kern="1200" dirty="0">
                <a:solidFill>
                  <a:schemeClr val="tx1"/>
                </a:solidFill>
                <a:effectLst/>
                <a:latin typeface="+mn-lt"/>
                <a:ea typeface="+mn-ea"/>
                <a:cs typeface="+mn-cs"/>
              </a:rPr>
              <a:t>, &amp; Burnley, 2007;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Doust</a:t>
            </a:r>
            <a:r>
              <a:rPr lang="en-GB" sz="1200" kern="1200" dirty="0">
                <a:solidFill>
                  <a:schemeClr val="tx1"/>
                </a:solidFill>
                <a:effectLst/>
                <a:latin typeface="+mn-lt"/>
                <a:ea typeface="+mn-ea"/>
                <a:cs typeface="+mn-cs"/>
              </a:rPr>
              <a:t>, &amp; Burnley, 2008). Linking back to the earlier comment around reaching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in ~ 151 seconds; those with very rapid VO</a:t>
            </a:r>
            <a:r>
              <a:rPr lang="en-GB" sz="1200" kern="1200" baseline="-25000" dirty="0">
                <a:solidFill>
                  <a:schemeClr val="tx1"/>
                </a:solidFill>
                <a:effectLst/>
                <a:latin typeface="+mn-lt"/>
                <a:ea typeface="+mn-ea"/>
                <a:cs typeface="+mn-cs"/>
              </a:rPr>
              <a:t>2 </a:t>
            </a:r>
            <a:r>
              <a:rPr lang="en-GB" sz="1200" kern="1200" dirty="0">
                <a:solidFill>
                  <a:schemeClr val="tx1"/>
                </a:solidFill>
                <a:effectLst/>
                <a:latin typeface="+mn-lt"/>
                <a:ea typeface="+mn-ea"/>
                <a:cs typeface="+mn-cs"/>
              </a:rPr>
              <a:t>kinetics (who may also in conjunction exhibit a small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may attain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within ~ 1min of all-out exercise, suggesting that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could be fully expended by this point too.  However, it would be wise to point out here that typically speaking (so except for durations of a handful of seconds &lt; ~ 20 sec) an all-out pacing strategy will result in the attainment of lower total work (or a lower average power output) than if the same duration of effort was approached from and ‘even’ (or ‘square-wave’) pacing perspective.  And given it’s the power output (or Work Done) which is used within power-duration modelling, this (average power or Work Done) is very much the parameter of most interest and importance.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Touching briefly on motivation once again. The critical power parameter is rate-limited but capacity ‘unlimited’. In that sense, one can ‘always’ churn out ‘aerobic’ power output.  However,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being capacity limited and (relatively) rate unlimited may be, at least in part, determined by motivation.  To accurately ‘measure’ the size (i.e. the capacity)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one needs to ‘fully expend’ it.  As anyone will know, as you sustain very high efforts for long-periods, sensations of discomfort set in, often quite markedly. Accompanying these sensations are ‘signals’ from the brain to ‘ease off’ or stop.  Recently it’s been shown that performing a cognitively demanding task while sat in a chair can induce mental fatigue (Salam, </a:t>
            </a:r>
            <a:r>
              <a:rPr lang="en-GB" sz="1200" kern="1200" dirty="0" err="1">
                <a:solidFill>
                  <a:schemeClr val="tx1"/>
                </a:solidFill>
                <a:effectLst/>
                <a:latin typeface="+mn-lt"/>
                <a:ea typeface="+mn-ea"/>
                <a:cs typeface="+mn-cs"/>
              </a:rPr>
              <a:t>Marcora</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Hopker</a:t>
            </a:r>
            <a:r>
              <a:rPr lang="en-GB" sz="1200" kern="1200" dirty="0">
                <a:solidFill>
                  <a:schemeClr val="tx1"/>
                </a:solidFill>
                <a:effectLst/>
                <a:latin typeface="+mn-lt"/>
                <a:ea typeface="+mn-ea"/>
                <a:cs typeface="+mn-cs"/>
              </a:rPr>
              <a:t>, 2017). When this mentally fatiguing task is performed prior to trials used in the modelling of the power-duration relationship, the CP is unaffected, yet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reduced (22% in this example by Salam et al., 2017).  While the direct evidence is not yet available, the area of ‘brain endurance training’ shows some promising signs of assisting those who have trained with this technique to better ‘tap into’ the ‘reserve capacity’ which exists between what a muscle (group) can produce (via non-voluntary activation) and what we the human can make the muscle produce – effectively, brain endurance training might allow us to run the engine a bit hotter! Potentially, anything that aids us in ‘digging deeper’ might result in a larger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‘measurement’ and vice versa.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7</a:t>
            </a:fld>
            <a:endParaRPr lang="en-GB"/>
          </a:p>
        </p:txBody>
      </p:sp>
    </p:spTree>
    <p:extLst>
      <p:ext uri="{BB962C8B-B14F-4D97-AF65-F5344CB8AC3E}">
        <p14:creationId xmlns:p14="http://schemas.microsoft.com/office/powerpoint/2010/main" val="8815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Durations of trials to use are highly debateable and it would appear to also depend on the mathematical model employed with said trials.  Commonly the 1 to 10 min duration trials are cited (Poole, 1986). Elsewhere 3 to 20 are recommended (Bishop, Jenkins, &amp; Howard, 1998) and most recently, trials spanning 7 to 20 min (if using the linear models (introduced in slide 8)), or trials lasting longer than 10min if using the 2-parameter hyperbolic model or trials spanning any duration if using the 3-parameter hyperbolic model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Fontana, </a:t>
            </a:r>
            <a:r>
              <a:rPr lang="en-GB" sz="1200" kern="1200" dirty="0" err="1">
                <a:solidFill>
                  <a:schemeClr val="tx1"/>
                </a:solidFill>
                <a:effectLst/>
                <a:latin typeface="+mn-lt"/>
                <a:ea typeface="+mn-ea"/>
                <a:cs typeface="+mn-cs"/>
              </a:rPr>
              <a:t>Pogliaghi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Passfield</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Murias</a:t>
            </a:r>
            <a:r>
              <a:rPr lang="en-GB" sz="1200" kern="1200" dirty="0">
                <a:solidFill>
                  <a:schemeClr val="tx1"/>
                </a:solidFill>
                <a:effectLst/>
                <a:latin typeface="+mn-lt"/>
                <a:ea typeface="+mn-ea"/>
                <a:cs typeface="+mn-cs"/>
              </a:rPr>
              <a:t>, 2017).</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 this point, it’s worth mentioning the papers, which have taken a number of (usually 5) different models, fed them the same exercise trials (maximal efforts) and presented the output parameters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The (five) model options are:</a:t>
            </a:r>
          </a:p>
          <a:p>
            <a:r>
              <a:rPr lang="en-GB"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Three-parameter hyperbolic</a:t>
            </a:r>
          </a:p>
          <a:p>
            <a:pPr lvl="0"/>
            <a:r>
              <a:rPr lang="en-GB" sz="1200" kern="1200" dirty="0">
                <a:solidFill>
                  <a:schemeClr val="tx1"/>
                </a:solidFill>
                <a:effectLst/>
                <a:latin typeface="+mn-lt"/>
                <a:ea typeface="+mn-ea"/>
                <a:cs typeface="+mn-cs"/>
              </a:rPr>
              <a:t>Two-parameter hyperbolic</a:t>
            </a:r>
          </a:p>
          <a:p>
            <a:pPr lvl="0"/>
            <a:r>
              <a:rPr lang="en-GB" sz="1200" kern="1200" dirty="0">
                <a:solidFill>
                  <a:schemeClr val="tx1"/>
                </a:solidFill>
                <a:effectLst/>
                <a:latin typeface="+mn-lt"/>
                <a:ea typeface="+mn-ea"/>
                <a:cs typeface="+mn-cs"/>
              </a:rPr>
              <a:t>Linear Work-Time</a:t>
            </a:r>
          </a:p>
          <a:p>
            <a:pPr lvl="0"/>
            <a:r>
              <a:rPr lang="en-GB" sz="1200" kern="1200" dirty="0">
                <a:solidFill>
                  <a:schemeClr val="tx1"/>
                </a:solidFill>
                <a:effectLst/>
                <a:latin typeface="+mn-lt"/>
                <a:ea typeface="+mn-ea"/>
                <a:cs typeface="+mn-cs"/>
              </a:rPr>
              <a:t>Linear Power vs. 1/time</a:t>
            </a:r>
          </a:p>
          <a:p>
            <a:pPr lvl="0"/>
            <a:r>
              <a:rPr lang="en-GB" sz="1200" kern="1200" dirty="0">
                <a:solidFill>
                  <a:schemeClr val="tx1"/>
                </a:solidFill>
                <a:effectLst/>
                <a:latin typeface="+mn-lt"/>
                <a:ea typeface="+mn-ea"/>
                <a:cs typeface="+mn-cs"/>
              </a:rPr>
              <a:t>Exponential (although no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 is possible with this model!)</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Previously, the 3-parameter hyperbolic model provided the lowest CP estimate and the largest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 (Gaesser, Carnevale, Garfinkel, Walter, &amp; Womack, 1995).  The exponential model produced the highest CP estimate and the linear work-time model provided the median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See Table 1 below for the vast spread of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values form the </a:t>
            </a:r>
            <a:r>
              <a:rPr lang="en-GB" sz="1200" b="1" kern="1200" dirty="0">
                <a:solidFill>
                  <a:schemeClr val="tx1"/>
                </a:solidFill>
                <a:effectLst/>
                <a:latin typeface="+mn-lt"/>
                <a:ea typeface="+mn-ea"/>
                <a:cs typeface="+mn-cs"/>
              </a:rPr>
              <a:t>same</a:t>
            </a:r>
            <a:r>
              <a:rPr lang="en-GB" sz="1200" kern="1200" dirty="0">
                <a:solidFill>
                  <a:schemeClr val="tx1"/>
                </a:solidFill>
                <a:effectLst/>
                <a:latin typeface="+mn-lt"/>
                <a:ea typeface="+mn-ea"/>
                <a:cs typeface="+mn-cs"/>
              </a:rPr>
              <a:t> maximal trials.  The same order was reported by elsewhere with the addition of a 3-min all-out test, which slotted in just above the exponential CP estimate, but providing the lowest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 (Bergstrom et al., 2014).  Again this same order (i.e. 3-parameter hyperbolic model provides the lowest CP and highest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with the exponential model providing the highest CP estimate) has been reported in another key piece of work (Bull, </a:t>
            </a:r>
            <a:r>
              <a:rPr lang="en-GB" sz="1200" kern="1200" dirty="0" err="1">
                <a:solidFill>
                  <a:schemeClr val="tx1"/>
                </a:solidFill>
                <a:effectLst/>
                <a:latin typeface="+mn-lt"/>
                <a:ea typeface="+mn-ea"/>
                <a:cs typeface="+mn-cs"/>
              </a:rPr>
              <a:t>Housh</a:t>
            </a:r>
            <a:r>
              <a:rPr lang="en-GB" sz="1200" kern="1200" dirty="0">
                <a:solidFill>
                  <a:schemeClr val="tx1"/>
                </a:solidFill>
                <a:effectLst/>
                <a:latin typeface="+mn-lt"/>
                <a:ea typeface="+mn-ea"/>
                <a:cs typeface="+mn-cs"/>
              </a:rPr>
              <a:t>, Johnson, &amp; Perry, 2000). However, Bull et al. (2000) went a step further and asked subjects to cycle for 60 min or until exhaustion (whichever came sooner), </a:t>
            </a:r>
            <a:r>
              <a:rPr lang="en-GB" sz="1200" b="1" kern="1200" dirty="0">
                <a:solidFill>
                  <a:schemeClr val="tx1"/>
                </a:solidFill>
                <a:effectLst/>
                <a:latin typeface="+mn-lt"/>
                <a:ea typeface="+mn-ea"/>
                <a:cs typeface="+mn-cs"/>
              </a:rPr>
              <a:t>twice</a:t>
            </a:r>
            <a:r>
              <a:rPr lang="en-GB" sz="1200" kern="1200" dirty="0">
                <a:solidFill>
                  <a:schemeClr val="tx1"/>
                </a:solidFill>
                <a:effectLst/>
                <a:latin typeface="+mn-lt"/>
                <a:ea typeface="+mn-ea"/>
                <a:cs typeface="+mn-cs"/>
              </a:rPr>
              <a:t>, at their lowest CP estimate (always from the 3-parameter hyperbolic model).  The majority of participants could manage 60 min at this power output; (this is where the task finished) so presumably some of the subjects could have continued cycling for longer than 60 min! This could be interpreted a number of ways. However, elsewhere, exercise at CP is seldom maintainable for much over 35 to 45 min (D. Jenkins, Kretek, &amp; Bishop, 1998). Arguably, without a sizeable cash prise, lots of caffeine, and other ergogenic aids and perhaps a gun to the head, 60 min at CP isn’t readily achievable! Which may suggest that the 3-parameter hyperbolic model is under-predicting CP (and hugely over-predicting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(see table 1)).  This has ramifications for the most recent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paper, who used the 3-parameter hyperbolic model is the ‘criterion’  model with which to assess the appropriateness, accuracy and trail durations to use within each of the alternative models.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Table 1: taken from Gaesser et al. (1995).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Given the quite sizeable ‘spread’ of the parameter estimates that can be derived from the various models, perhaps some confidence can be gleaned from the work-time model persistently providing the median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values.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would recommend using trial durations between 7 and 20 min. But this is to help ensure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are similar to their ‘criterion’ parameters, which are derived from the ‘CP-under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over-predicting’ 3-parameter hyperbolic model. Which brings us back to picking durations no less than 2-min, and possibly up to 20 (but appreciating the longer the trial goes on, the more chance  there is of ‘dipping below’ CP and invalidating the effort).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One way to avoid ‘dipping below’ has recently become possible in may living rooms and garages across the globe: the ‘smart trainer’. Here, just like a laboratory ergometer, the turbo can ‘impose’ a power output, which, providing the pedals keep turning, the power output will remain above CP (if set to be above CP in the first place).  This, for the first time, brings the time to exhaustion (TTE) test to the masses.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Depending what you read, who you’re testing and what they prefer, you’ll find differences in opinion in whether TTE is the best method.  Recently TTE has been suggested to be superior to ‘time trial’ tests in the lab (Coakley &amp; </a:t>
            </a:r>
            <a:r>
              <a:rPr lang="en-GB" sz="1200" kern="1200" dirty="0" err="1">
                <a:solidFill>
                  <a:schemeClr val="tx1"/>
                </a:solidFill>
                <a:effectLst/>
                <a:latin typeface="+mn-lt"/>
                <a:ea typeface="+mn-ea"/>
                <a:cs typeface="+mn-cs"/>
              </a:rPr>
              <a:t>Passfield</a:t>
            </a:r>
            <a:r>
              <a:rPr lang="en-GB" sz="1200" kern="1200" dirty="0">
                <a:solidFill>
                  <a:schemeClr val="tx1"/>
                </a:solidFill>
                <a:effectLst/>
                <a:latin typeface="+mn-lt"/>
                <a:ea typeface="+mn-ea"/>
                <a:cs typeface="+mn-cs"/>
              </a:rPr>
              <a:t>, 2018). But during these ‘time trial tests’ no feedback was given regarding power output or cadence- making it very difficult to regulate intensity ‘above’ CP throughout – it may be that these TT efforts were not valid for use within a power-duration model.  This of course is not an issue during TTE tests. All you need to know is that it hurts, but not quite enough to stop pedalling…yet!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Elsewhere,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have employed fixed-duration TTs both in the lab (stationary trainer: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Jobson, </a:t>
            </a:r>
            <a:r>
              <a:rPr lang="en-GB" sz="1200" kern="1200" dirty="0" err="1">
                <a:solidFill>
                  <a:schemeClr val="tx1"/>
                </a:solidFill>
                <a:effectLst/>
                <a:latin typeface="+mn-lt"/>
                <a:ea typeface="+mn-ea"/>
                <a:cs typeface="+mn-cs"/>
              </a:rPr>
              <a:t>Hopker</a:t>
            </a:r>
            <a:r>
              <a:rPr lang="en-GB" sz="1200" kern="1200" dirty="0">
                <a:solidFill>
                  <a:schemeClr val="tx1"/>
                </a:solidFill>
                <a:effectLst/>
                <a:latin typeface="+mn-lt"/>
                <a:ea typeface="+mn-ea"/>
                <a:cs typeface="+mn-cs"/>
              </a:rPr>
              <a:t>, Stevens, &amp; </a:t>
            </a:r>
            <a:r>
              <a:rPr lang="en-GB" sz="1200" kern="1200" dirty="0" err="1">
                <a:solidFill>
                  <a:schemeClr val="tx1"/>
                </a:solidFill>
                <a:effectLst/>
                <a:latin typeface="+mn-lt"/>
                <a:ea typeface="+mn-ea"/>
                <a:cs typeface="+mn-cs"/>
              </a:rPr>
              <a:t>Beedie</a:t>
            </a:r>
            <a:r>
              <a:rPr lang="en-GB" sz="1200" kern="1200" dirty="0">
                <a:solidFill>
                  <a:schemeClr val="tx1"/>
                </a:solidFill>
                <a:effectLst/>
                <a:latin typeface="+mn-lt"/>
                <a:ea typeface="+mn-ea"/>
                <a:cs typeface="+mn-cs"/>
              </a:rPr>
              <a:t>, 2015)), out on the road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and around an outdoor velodrome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Jobson, </a:t>
            </a:r>
            <a:r>
              <a:rPr lang="en-GB" sz="1200" kern="1200" dirty="0" err="1">
                <a:solidFill>
                  <a:schemeClr val="tx1"/>
                </a:solidFill>
                <a:effectLst/>
                <a:latin typeface="+mn-lt"/>
                <a:ea typeface="+mn-ea"/>
                <a:cs typeface="+mn-cs"/>
              </a:rPr>
              <a:t>Hopker</a:t>
            </a:r>
            <a:r>
              <a:rPr lang="en-GB" sz="1200" kern="1200" dirty="0">
                <a:solidFill>
                  <a:schemeClr val="tx1"/>
                </a:solidFill>
                <a:effectLst/>
                <a:latin typeface="+mn-lt"/>
                <a:ea typeface="+mn-ea"/>
                <a:cs typeface="+mn-cs"/>
              </a:rPr>
              <a:t>, Jimenez, &amp; </a:t>
            </a:r>
            <a:r>
              <a:rPr lang="en-GB" sz="1200" kern="1200" dirty="0" err="1">
                <a:solidFill>
                  <a:schemeClr val="tx1"/>
                </a:solidFill>
                <a:effectLst/>
                <a:latin typeface="+mn-lt"/>
                <a:ea typeface="+mn-ea"/>
                <a:cs typeface="+mn-cs"/>
              </a:rPr>
              <a:t>Beedie</a:t>
            </a:r>
            <a:r>
              <a:rPr lang="en-GB" sz="1200" kern="1200" dirty="0">
                <a:solidFill>
                  <a:schemeClr val="tx1"/>
                </a:solidFill>
                <a:effectLst/>
                <a:latin typeface="+mn-lt"/>
                <a:ea typeface="+mn-ea"/>
                <a:cs typeface="+mn-cs"/>
              </a:rPr>
              <a:t>, 2014).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(2014; 2015) have also tried and tested spreading efforts (used within the power-duration model) across multiple days (as was/is the ‘gold standard’) as well as completing them all (3x maximal fixed-duration efforts, 30 min recovery between trials) within a single session.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Taking ‘testing’ outside the lab and around the outdoor velodrome showed that CP could be accurately replicated outdoors (mean difference between lab and outdoors was 0-2 (± ~ 6) W;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2014). However,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not so replicable outdoors, showing a mean difference of 5kJ (~ 40% higher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when performed outdoors). This difference may have been contributed to by the use of a ‘standing start’ on the velodrome, vs. a ‘softer’ transition to the constant power used within the laboratory TTE trials.  Additionally, the error associated with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 estimates (so the error purely from the mathematical model) in this study were 26% (laboratory method)  &amp; 27% (field method) (both representing coefficient of variation) which are both particularly high. Typically, additional trials are included until the CV (%)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lower than 10% (Black, Jones, Bailey, &amp;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2015).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went on to investigate how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differed from a laboratory ‘gold standard’ TTE method, when calculated in three different ways:</a:t>
            </a:r>
          </a:p>
          <a:p>
            <a:pPr lvl="0"/>
            <a:r>
              <a:rPr lang="en-GB" sz="1200" kern="1200" dirty="0">
                <a:solidFill>
                  <a:schemeClr val="tx1"/>
                </a:solidFill>
                <a:effectLst/>
                <a:latin typeface="+mn-lt"/>
                <a:ea typeface="+mn-ea"/>
                <a:cs typeface="+mn-cs"/>
              </a:rPr>
              <a:t>Field testing single session (12min, 7min, 3min)</a:t>
            </a:r>
          </a:p>
          <a:p>
            <a:pPr lvl="0"/>
            <a:r>
              <a:rPr lang="en-GB" sz="1200" kern="1200" dirty="0">
                <a:solidFill>
                  <a:schemeClr val="tx1"/>
                </a:solidFill>
                <a:effectLst/>
                <a:latin typeface="+mn-lt"/>
                <a:ea typeface="+mn-ea"/>
                <a:cs typeface="+mn-cs"/>
              </a:rPr>
              <a:t>Field testing multiple sessions (random order of efforts, but only ever one effort per session)</a:t>
            </a:r>
          </a:p>
          <a:p>
            <a:pPr lvl="0"/>
            <a:r>
              <a:rPr lang="en-GB" sz="1200" kern="1200" dirty="0">
                <a:solidFill>
                  <a:schemeClr val="tx1"/>
                </a:solidFill>
                <a:effectLst/>
                <a:latin typeface="+mn-lt"/>
                <a:ea typeface="+mn-ea"/>
                <a:cs typeface="+mn-cs"/>
              </a:rPr>
              <a:t>Field Data - Use any data from training and racing.</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This paper suggests that (and bare this in mind with the interpretation; the laboratory tests were TTE trials, all conducted within a single session, with 30 min of recovery between efforts), field-testing, completing a 12, 7, 3 min effort in that order, within a single session, provided the most similar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to the lab assessment.  Next up, the use of any efforts within the training and racing data (option 3 from above) provides a very close (to lab) CP estimate, but greatly overestimates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(by ~ 65%). Lastly, performing one effort per training session in any order you like appeared to under predict CP by ~ 10W (~4%).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It is perhaps no surprise that a field-test which employs 3x maximal efforts with 30 min separating them, provided the tightest agreement with a laboratory protocol requiring 3x maximal efforts with 30 min separating them.  It’s also not hugely surprising that simply using training and race data within the model might lead to higher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when one considers that some of the longer trials used (presumably mean max power of 12 min) may have benefited from periods out of the saddle, acceleration and short period of rest, all of which may contribute to a higher mean max power, and an inflated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(not to mention invalidating the requirements for a trial to be used within a critical power model).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Black et al. (2015) unearthed an interesting nuance in choice of tests.  They compared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determined via both the ‘classic’ TTE tests (constant power until exhaustion) method and a fixed work (to complete) TT method.  In both methods 3 to 4 trials were fed into the model (they too used three different mathematical models;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2-parameter hyperbolic, (ii) linear work-time and (iii) linear power vs. 1/time) to obtain P-D parameters, although the spread of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much narrower in this study). CP determined from the TTs was ~ 6% higher than CP derived from the TTE trials.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slightly smaller with the TT trials (-12%) but not ‘statistically so’.  This then brings into question the best choice of ‘tests’ to use within the power-duration model; should the ‘gold standard’ of constant power output until exhaustion remain the ‘gold standard’?  Are fixed duration trials the way to go? Or should we fix a quantity of work to complete, in doing so, the </a:t>
            </a:r>
            <a:r>
              <a:rPr lang="en-GB" sz="1200" kern="1200" dirty="0" err="1">
                <a:solidFill>
                  <a:schemeClr val="tx1"/>
                </a:solidFill>
                <a:effectLst/>
                <a:latin typeface="+mn-lt"/>
                <a:ea typeface="+mn-ea"/>
                <a:cs typeface="+mn-cs"/>
              </a:rPr>
              <a:t>testee</a:t>
            </a:r>
            <a:r>
              <a:rPr lang="en-GB" sz="1200" kern="1200" dirty="0">
                <a:solidFill>
                  <a:schemeClr val="tx1"/>
                </a:solidFill>
                <a:effectLst/>
                <a:latin typeface="+mn-lt"/>
                <a:ea typeface="+mn-ea"/>
                <a:cs typeface="+mn-cs"/>
              </a:rPr>
              <a:t> (you’re welcome) is ‘rewarded’ for trying harder, by effectively bringing the ‘finish line’ closer.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other benefit of a ‘fixed test’ time-after-time (i.e. always 90kJ, 150kJ, 300kJ or always 2-, 6- &amp; 15-min) is that over time there should be little change in the duration of trials used within the model. As denoted in Slide 9, and the work of Bishop et al., (1998), and most recently,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the duration of trials used within the power-duration model have an effect on the parameter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This in itself then makes the case fairly strongly for using fixed-duration trials. Especially if using this approach with young or developing athletes, or even with those new to the sport of cycling (or running/swimming/rowing etc. etc. for that matter). This way, over decades, the trial durations used within the model don’t change, which fixes one (of the many) variables, which can have an effect on the parameters of ultimate interest,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Single session protocol:</a:t>
            </a:r>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a research and applied setting (less so if you’re a recreational athlete who has the time and intention to spread efforts over multiple days) one further point to consider is the utility of the single-session protocol.  Certainly, comparable and reliable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can be achieved with a single session method (Bishop &amp; Jenkins, 1995; Carter et al., 2005;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but only after familiarisation with the method used (Bishop &amp; Jenkins, 1995;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Within these studies, there is a healthy mix of ‘trial orders’ and recovery durations used.  Bishop &amp; Jenkins (1995) employed a random order of trials and a 3-hour recovery window. Carter et al. (2005) employed a ‘longest to shortest’ trial sequence but a 4hour recovery window between trials.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also employed a ‘longest to shortest’ trial sequence but now with just 30min separating trials.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opted for a ‘shortest to longest’ trial sequence and a 40min recovery window separating trials.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Unpublished data from the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group (</a:t>
            </a:r>
            <a:r>
              <a:rPr lang="en-GB" sz="1200" kern="1200" dirty="0" err="1">
                <a:solidFill>
                  <a:schemeClr val="tx1"/>
                </a:solidFill>
                <a:effectLst/>
                <a:latin typeface="+mn-lt"/>
                <a:ea typeface="+mn-ea"/>
                <a:cs typeface="+mn-cs"/>
              </a:rPr>
              <a:t>Triska</a:t>
            </a:r>
            <a:r>
              <a:rPr lang="en-GB" sz="1200" kern="1200" dirty="0">
                <a:solidFill>
                  <a:schemeClr val="tx1"/>
                </a:solidFill>
                <a:effectLst/>
                <a:latin typeface="+mn-lt"/>
                <a:ea typeface="+mn-ea"/>
                <a:cs typeface="+mn-cs"/>
              </a:rPr>
              <a:t>, Koller-</a:t>
            </a:r>
            <a:r>
              <a:rPr lang="en-GB" sz="1200" kern="1200" dirty="0" err="1">
                <a:solidFill>
                  <a:schemeClr val="tx1"/>
                </a:solidFill>
                <a:effectLst/>
                <a:latin typeface="+mn-lt"/>
                <a:ea typeface="+mn-ea"/>
                <a:cs typeface="+mn-cs"/>
              </a:rPr>
              <a:t>Zeisler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Tschan</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2017) shows that a ‘longest to shortest’ trial approach results in parameters which significantly over-estimate the performance capability over 3000m (4.5% or 37 seconds) and result in a higher critical speed parameter and a lower D</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(compared with the shortest-to-longest approach).  </a:t>
            </a:r>
            <a:r>
              <a:rPr lang="en-GB" sz="1200" kern="1200" dirty="0" err="1">
                <a:solidFill>
                  <a:schemeClr val="tx1"/>
                </a:solidFill>
                <a:effectLst/>
                <a:latin typeface="+mn-lt"/>
                <a:ea typeface="+mn-ea"/>
                <a:cs typeface="+mn-cs"/>
              </a:rPr>
              <a:t>Triska</a:t>
            </a:r>
            <a:r>
              <a:rPr lang="en-GB" sz="1200" kern="1200" dirty="0">
                <a:solidFill>
                  <a:schemeClr val="tx1"/>
                </a:solidFill>
                <a:effectLst/>
                <a:latin typeface="+mn-lt"/>
                <a:ea typeface="+mn-ea"/>
                <a:cs typeface="+mn-cs"/>
              </a:rPr>
              <a:t> et al. (2017) concluded that perhaps the 30min recovery between trials was an insufficient recovery duration and that ‘fatigue’ may affect subsequent trials.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To add to this, there is some excellent data showing the effect of trial duration (2014) and trial intensity (2016) on the extent of peripheral fatigue (originating in the muscles themselves) and central fatigue (originating outside of the muscle, in either the spinal cord or the brain; (Thomas et al., 2014; Thomas, </a:t>
            </a:r>
            <a:r>
              <a:rPr lang="en-GB" sz="1200" kern="1200" dirty="0" err="1">
                <a:solidFill>
                  <a:schemeClr val="tx1"/>
                </a:solidFill>
                <a:effectLst/>
                <a:latin typeface="+mn-lt"/>
                <a:ea typeface="+mn-ea"/>
                <a:cs typeface="+mn-cs"/>
              </a:rPr>
              <a:t>Elmeua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Howatson</a:t>
            </a:r>
            <a:r>
              <a:rPr lang="en-GB" sz="1200" kern="1200" dirty="0">
                <a:solidFill>
                  <a:schemeClr val="tx1"/>
                </a:solidFill>
                <a:effectLst/>
                <a:latin typeface="+mn-lt"/>
                <a:ea typeface="+mn-ea"/>
                <a:cs typeface="+mn-cs"/>
              </a:rPr>
              <a:t>, &amp; Goodall, 2016). Peripheral fatigue predominates with the shortest, most intense exercise bouts. Peripheral fatigue is also what’s expected to ‘reverse’ within ~ 30 min of rest (according to </a:t>
            </a:r>
            <a:r>
              <a:rPr lang="en-GB" sz="1200" kern="1200" dirty="0" err="1">
                <a:solidFill>
                  <a:schemeClr val="tx1"/>
                </a:solidFill>
                <a:effectLst/>
                <a:latin typeface="+mn-lt"/>
                <a:ea typeface="+mn-ea"/>
                <a:cs typeface="+mn-cs"/>
              </a:rPr>
              <a:t>PCr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resynthesis</a:t>
            </a:r>
            <a:r>
              <a:rPr lang="en-GB" sz="1200" kern="1200" dirty="0">
                <a:solidFill>
                  <a:schemeClr val="tx1"/>
                </a:solidFill>
                <a:effectLst/>
                <a:latin typeface="+mn-lt"/>
                <a:ea typeface="+mn-ea"/>
                <a:cs typeface="+mn-cs"/>
              </a:rPr>
              <a:t> kinetics and more recently the WBAL model; (Skiba, </a:t>
            </a:r>
            <a:r>
              <a:rPr lang="en-GB" sz="1200" kern="1200" dirty="0" err="1">
                <a:solidFill>
                  <a:schemeClr val="tx1"/>
                </a:solidFill>
                <a:effectLst/>
                <a:latin typeface="+mn-lt"/>
                <a:ea typeface="+mn-ea"/>
                <a:cs typeface="+mn-cs"/>
              </a:rPr>
              <a:t>Chidnok</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&amp; Jones, 2012)).  Central fatigue begins to become detectable at the mid-to long duration or mid-to low- intensity (but still within the sever-intensity domain) trials.  Effectively, although the muscle can still exert plenty of force, the brain or nervous system is no longer able to voluntarily evoke that force from the muscle. The result – poorer power-output performance.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Given this relationship between trial intensity/duration and the fatigue mechanisms likely at play, in a single-session protocol, the evidence seems to sway the decision toward a short-to-long trial approach with over 30 min of recovery between efforts.  And, while there is no direct evidence of this at present, the use of caffeine, particularly after the first (shortest) trial, may help a little to off-set the encroaching effects of central fatigue across the session.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Having said all that, if you’re not bound by ‘having to test’ in a particular window, the ‘single effort on a single day’ approach is eminently dissolvable within training sessions and should provide a ‘better picture’ of what your power-duration relationship is over ‘this period of time’, rather than the ‘snapshot’ you get in a 3 hour window one afternoon.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Effect of Cadence</a:t>
            </a:r>
            <a:r>
              <a:rPr lang="en-GB" sz="1200" kern="1200" dirty="0">
                <a:solidFill>
                  <a:schemeClr val="tx1"/>
                </a:solidFill>
                <a:effectLst/>
                <a:latin typeface="+mn-lt"/>
                <a:ea typeface="+mn-ea"/>
                <a:cs typeface="+mn-cs"/>
              </a:rPr>
              <a:t> (and thus choice of where/how to execute your efforts):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It is well established that cadence (or more accurately perhaps, duty cycle – the frequency of muscle contractions whereby a low duty cycle would = low cadence and a high duty cycle would = high cadence) also has a contributing effect on the parameters of the power-duration relationship (</a:t>
            </a:r>
            <a:r>
              <a:rPr lang="en-GB" sz="1200" kern="1200" dirty="0" err="1">
                <a:solidFill>
                  <a:schemeClr val="tx1"/>
                </a:solidFill>
                <a:effectLst/>
                <a:latin typeface="+mn-lt"/>
                <a:ea typeface="+mn-ea"/>
                <a:cs typeface="+mn-cs"/>
              </a:rPr>
              <a:t>Broxterman</a:t>
            </a:r>
            <a:r>
              <a:rPr lang="en-GB" sz="1200" kern="1200" dirty="0">
                <a:solidFill>
                  <a:schemeClr val="tx1"/>
                </a:solidFill>
                <a:effectLst/>
                <a:latin typeface="+mn-lt"/>
                <a:ea typeface="+mn-ea"/>
                <a:cs typeface="+mn-cs"/>
              </a:rPr>
              <a:t> et al., 2014; Carnevale &amp; Gaesser, 1991; McNaughton &amp; Thomas, 1996). That being, lower cadences consistently result in a higher CP estimate when compared with higher cadences.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Carnevale &amp; Gaesser (1991) report a 13% higher CP when all four trials used in its computation were conducted at 60 rpm, compared with 100rpm (albeit in non-cycling-trained young (~ 20yrs) men).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although not ‘statistically different’ between 60 and 100 rpm conditions, was 13% smaller when trials were conducted at 60 rpm.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McNaughton &amp; Thomas (1996) employed a similar experimental design to </a:t>
            </a:r>
            <a:r>
              <a:rPr lang="en-GB" sz="1200" kern="1200" dirty="0" err="1">
                <a:solidFill>
                  <a:schemeClr val="tx1"/>
                </a:solidFill>
                <a:effectLst/>
                <a:latin typeface="+mn-lt"/>
                <a:ea typeface="+mn-ea"/>
                <a:cs typeface="+mn-cs"/>
              </a:rPr>
              <a:t>Carvevale</a:t>
            </a:r>
            <a:r>
              <a:rPr lang="en-GB" sz="1200" kern="1200" dirty="0">
                <a:solidFill>
                  <a:schemeClr val="tx1"/>
                </a:solidFill>
                <a:effectLst/>
                <a:latin typeface="+mn-lt"/>
                <a:ea typeface="+mn-ea"/>
                <a:cs typeface="+mn-cs"/>
              </a:rPr>
              <a:t> &amp; Gaesser (1991) but opted for three different cadence conditions; 50, 90 and 110 rpm.  50rpm resulted in the highest CP parameter with there being no ‘statistical difference’ between 90 and 110 rpm.  And again,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not ‘statistically different’ between any of the three cadences employed here, once again in non-cycling-trained young (~ 24yrs) men.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Broxterman</a:t>
            </a:r>
            <a:r>
              <a:rPr lang="en-GB" sz="1200" kern="1200" dirty="0">
                <a:solidFill>
                  <a:schemeClr val="tx1"/>
                </a:solidFill>
                <a:effectLst/>
                <a:latin typeface="+mn-lt"/>
                <a:ea typeface="+mn-ea"/>
                <a:cs typeface="+mn-cs"/>
              </a:rPr>
              <a:t> et al. (2014) took a different approach, bringing the application of the power-duration (or more appropriately the work-time) model back toward it’s roots (Monod &amp; Scherrer, 1965) by changing the duty cycle (i.e. cadence) of a handgrip exercise task.  Again, 4 trials were used to determine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this time in either a 20% (low cadence) or 50% (high cadence) duty cycle for the handgrip contractions.  Here, CP was 24% lower in the 50% duty cycle  (high cadence) condition, compared with the 20% (low cadence) condition.  This time,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only 5% higher in the 50% duty cycle (high cadence) condition compared with the 20% condition – i.e. not different between conditions.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So, if you were trying to ‘beat the test’, you’d be wise to opt for lower cadences when performing your maximal efforts. But then, the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you’ll get as a result, probably wouldn’t be that useful in any race modelling or even event-specific training prescription due to your (at least your aerobic) parameter (CP) being overinflated. Thus, mathematically, you would expect to train at higher powers that you’re practically able to. If you weren’t aware of this nuance, it’s conceivable that you’d begin to regularly ‘fail’ at (at least) intense training sessions (unless of course you also perform those sessions at very low cadence), which in turn might lead to both a negative training spiral and the ‘rubbishing’ of a quite well established and validated scientific model!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Likewise, if maximal efforts are performed exclusively uphill, the probability is that a lower cadence will be adopted (Hansen &amp; Smith, 2009; </a:t>
            </a:r>
            <a:r>
              <a:rPr lang="en-GB" sz="1200" kern="1200" dirty="0" err="1">
                <a:solidFill>
                  <a:schemeClr val="tx1"/>
                </a:solidFill>
                <a:effectLst/>
                <a:latin typeface="+mn-lt"/>
                <a:ea typeface="+mn-ea"/>
                <a:cs typeface="+mn-cs"/>
              </a:rPr>
              <a:t>Sassi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Rampinini</a:t>
            </a:r>
            <a:r>
              <a:rPr lang="en-GB" sz="1200" kern="1200" dirty="0">
                <a:solidFill>
                  <a:schemeClr val="tx1"/>
                </a:solidFill>
                <a:effectLst/>
                <a:latin typeface="+mn-lt"/>
                <a:ea typeface="+mn-ea"/>
                <a:cs typeface="+mn-cs"/>
              </a:rPr>
              <a:t>, Martin, &amp; Morelli, 2009).  Cyclists have a tendency to adopt a slightly different body position when cycling uphill also (Emanuele &amp; </a:t>
            </a:r>
            <a:r>
              <a:rPr lang="en-GB" sz="1200" kern="1200" dirty="0" err="1">
                <a:solidFill>
                  <a:schemeClr val="tx1"/>
                </a:solidFill>
                <a:effectLst/>
                <a:latin typeface="+mn-lt"/>
                <a:ea typeface="+mn-ea"/>
                <a:cs typeface="+mn-cs"/>
              </a:rPr>
              <a:t>Denoth</a:t>
            </a:r>
            <a:r>
              <a:rPr lang="en-GB" sz="1200" kern="1200" dirty="0">
                <a:solidFill>
                  <a:schemeClr val="tx1"/>
                </a:solidFill>
                <a:effectLst/>
                <a:latin typeface="+mn-lt"/>
                <a:ea typeface="+mn-ea"/>
                <a:cs typeface="+mn-cs"/>
              </a:rPr>
              <a:t>, 2012), which may contribute to subtly different muscle activation when riding uphill vs. on the flat (Li &amp; Caldwell, 1998).  Finally, there is some evidence that torso angle can affect oxygen delivery to the leg muscles or at least power output production when the shoulders are closer to the handlebars (Ashe et al., 2003; Charlton et al., 2017; </a:t>
            </a:r>
            <a:r>
              <a:rPr lang="en-GB" sz="1200" kern="1200" dirty="0" err="1">
                <a:solidFill>
                  <a:schemeClr val="tx1"/>
                </a:solidFill>
                <a:effectLst/>
                <a:latin typeface="+mn-lt"/>
                <a:ea typeface="+mn-ea"/>
                <a:cs typeface="+mn-cs"/>
              </a:rPr>
              <a:t>Rundell</a:t>
            </a:r>
            <a:r>
              <a:rPr lang="en-GB" sz="1200" kern="1200" dirty="0">
                <a:solidFill>
                  <a:schemeClr val="tx1"/>
                </a:solidFill>
                <a:effectLst/>
                <a:latin typeface="+mn-lt"/>
                <a:ea typeface="+mn-ea"/>
                <a:cs typeface="+mn-cs"/>
              </a:rPr>
              <a:t>, 1996). It appears that with the torso becoming increasingly ‘horizontal’, the amount of ‘work’ the respiratory muscles (the muscles responsible for increasing the volume of the rib-cage) have to do increases, and these muscles then have a larger demand for oxygen too, effectively ‘robbing’ from the available oxygen that could have gone to the leg muscles. Thus, (certainly) over longer-duration maximal trials, this positional influence may bare-out as a reduced CP (relative to a more ‘upright’ cycling position). From a power-duration quantification perspective, all of this is practical context. Additionally, should maximal efforts be performed seated only, or a combination of seated and out-of-the-saddle? This is, of course, debatable.  From a purists (and from a consistency) perspective, performing maximal efforts for use within a power-duration model exclusively seated has a strong rationale. After all, if you subscribe to the power-duration model providing a reflection of your underlying physiology, then staying seated removes another variable from the mix.  However, if you’re event or discipline is won and lost during out-of-the-saddle moments (e.g. hill climb races, arguably XC MTB races) then there’s certainly scope to build an argument for (in the shorter intervals at least) permitting out-of-the-saddle portions of the maximal effort. The trade-off might result in less rigidly applicable ‘physiological results’, but the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might better apply forward into a race-model perhaps.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9</a:t>
            </a:fld>
            <a:endParaRPr lang="en-GB"/>
          </a:p>
        </p:txBody>
      </p:sp>
    </p:spTree>
    <p:extLst>
      <p:ext uri="{BB962C8B-B14F-4D97-AF65-F5344CB8AC3E}">
        <p14:creationId xmlns:p14="http://schemas.microsoft.com/office/powerpoint/2010/main" val="308687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As mentioned previously, the work-time linear model typically gives the median parameter estimates when compared against the alternative mathematical models available to derive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Thus, it seems reasonable model to lean toward.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slope (the Work done per unit time – a J/sec or a Watt) provides the critical power – a rate of work, which can be completed ‘indefinitely’ (mathematically), or for a ‘prolonged period of time’ physiologically (circa 40min (Jenkins et al., 1998) to 45min (suggested in (M Burnley &amp; Jones, 2007)).  In reality, accumulating heat (core body temperature), running low on fuel (muscle glycogen), lacking motivation, and cellular-level status across the body (afferent feedback) will all likely play a role in not-permitting the maintenance of exercise at CP.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intercept on the ‘y-axis’ indicates a value of ‘work’ present in the muscle that can be expended in zero time (mathematically), or used in addition to the constant rate of work (given by the slope).  Both the slope (CP) and the intercept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combined for a given duration provide the power output capability for that duration; and hence the hyperbola is formed. </a:t>
            </a:r>
          </a:p>
          <a:p>
            <a:r>
              <a:rPr lang="en-GB" sz="120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10</a:t>
            </a:fld>
            <a:endParaRPr lang="en-GB"/>
          </a:p>
        </p:txBody>
      </p:sp>
    </p:spTree>
    <p:extLst>
      <p:ext uri="{BB962C8B-B14F-4D97-AF65-F5344CB8AC3E}">
        <p14:creationId xmlns:p14="http://schemas.microsoft.com/office/powerpoint/2010/main" val="55622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11</a:t>
            </a:fld>
            <a:endParaRPr lang="en-GB"/>
          </a:p>
        </p:txBody>
      </p:sp>
    </p:spTree>
    <p:extLst>
      <p:ext uri="{BB962C8B-B14F-4D97-AF65-F5344CB8AC3E}">
        <p14:creationId xmlns:p14="http://schemas.microsoft.com/office/powerpoint/2010/main" val="3032080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The mechanistic Basis of the CP and W</a:t>
            </a:r>
            <a:r>
              <a:rPr lang="en-GB" sz="1200" b="1" kern="1200" dirty="0">
                <a:solidFill>
                  <a:schemeClr val="tx1"/>
                </a:solidFill>
                <a:effectLst/>
                <a:latin typeface="+mn-lt"/>
                <a:ea typeface="+mn-ea"/>
                <a:cs typeface="+mn-cs"/>
                <a:sym typeface="Symbol" panose="05050102010706020507" pitchFamily="18" charset="2"/>
              </a:rPr>
              <a:t></a:t>
            </a:r>
            <a:r>
              <a:rPr lang="en-GB" sz="1200" b="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The Critical Power.</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Critical Power parameter has long been identified as a marker of aerobic or oxidative function. From it’s earliest whole-body (cycling) exploration, where a hypoxic gas mixture was used during cycle exercise in only a few participants, the CP has been observed to reduce when oxygen becomes limited (</a:t>
            </a:r>
            <a:r>
              <a:rPr lang="en-GB" sz="1200" kern="1200" dirty="0" err="1">
                <a:solidFill>
                  <a:schemeClr val="tx1"/>
                </a:solidFill>
                <a:effectLst/>
                <a:latin typeface="+mn-lt"/>
                <a:ea typeface="+mn-ea"/>
                <a:cs typeface="+mn-cs"/>
              </a:rPr>
              <a:t>Dekerle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Mucci</a:t>
            </a:r>
            <a:r>
              <a:rPr lang="en-GB" sz="1200" kern="1200" dirty="0">
                <a:solidFill>
                  <a:schemeClr val="tx1"/>
                </a:solidFill>
                <a:effectLst/>
                <a:latin typeface="+mn-lt"/>
                <a:ea typeface="+mn-ea"/>
                <a:cs typeface="+mn-cs"/>
              </a:rPr>
              <a:t>, &amp; Carter, 2012; </a:t>
            </a:r>
            <a:r>
              <a:rPr lang="en-GB" sz="1200" kern="1200" dirty="0" err="1">
                <a:solidFill>
                  <a:schemeClr val="tx1"/>
                </a:solidFill>
                <a:effectLst/>
                <a:latin typeface="+mn-lt"/>
                <a:ea typeface="+mn-ea"/>
                <a:cs typeface="+mn-cs"/>
              </a:rPr>
              <a:t>Moritani</a:t>
            </a:r>
            <a:r>
              <a:rPr lang="en-GB" sz="1200" kern="1200" dirty="0">
                <a:solidFill>
                  <a:schemeClr val="tx1"/>
                </a:solidFill>
                <a:effectLst/>
                <a:latin typeface="+mn-lt"/>
                <a:ea typeface="+mn-ea"/>
                <a:cs typeface="+mn-cs"/>
              </a:rPr>
              <a:t>, Nagata, </a:t>
            </a:r>
            <a:r>
              <a:rPr lang="en-GB" sz="1200" kern="1200" dirty="0" err="1">
                <a:solidFill>
                  <a:schemeClr val="tx1"/>
                </a:solidFill>
                <a:effectLst/>
                <a:latin typeface="+mn-lt"/>
                <a:ea typeface="+mn-ea"/>
                <a:cs typeface="+mn-cs"/>
              </a:rPr>
              <a:t>deVries</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Muro</a:t>
            </a:r>
            <a:r>
              <a:rPr lang="en-GB" sz="1200" kern="1200" dirty="0">
                <a:solidFill>
                  <a:schemeClr val="tx1"/>
                </a:solidFill>
                <a:effectLst/>
                <a:latin typeface="+mn-lt"/>
                <a:ea typeface="+mn-ea"/>
                <a:cs typeface="+mn-cs"/>
              </a:rPr>
              <a:t>, 1981; Parker Simpson et al., 2014)(</a:t>
            </a:r>
            <a:r>
              <a:rPr lang="en-GB" sz="1200" kern="1200" dirty="0" err="1">
                <a:solidFill>
                  <a:schemeClr val="tx1"/>
                </a:solidFill>
                <a:effectLst/>
                <a:latin typeface="+mn-lt"/>
                <a:ea typeface="+mn-ea"/>
                <a:cs typeface="+mn-cs"/>
              </a:rPr>
              <a:t>Dekerle</a:t>
            </a:r>
            <a:r>
              <a:rPr lang="en-GB" sz="1200" kern="1200" dirty="0">
                <a:solidFill>
                  <a:schemeClr val="tx1"/>
                </a:solidFill>
                <a:effectLst/>
                <a:latin typeface="+mn-lt"/>
                <a:ea typeface="+mn-ea"/>
                <a:cs typeface="+mn-cs"/>
              </a:rPr>
              <a:t> et al., 2012; </a:t>
            </a:r>
            <a:r>
              <a:rPr lang="en-GB" sz="1200" kern="1200" dirty="0" err="1">
                <a:solidFill>
                  <a:schemeClr val="tx1"/>
                </a:solidFill>
                <a:effectLst/>
                <a:latin typeface="+mn-lt"/>
                <a:ea typeface="+mn-ea"/>
                <a:cs typeface="+mn-cs"/>
              </a:rPr>
              <a:t>Moritani</a:t>
            </a:r>
            <a:r>
              <a:rPr lang="en-GB" sz="1200" kern="1200" dirty="0">
                <a:solidFill>
                  <a:schemeClr val="tx1"/>
                </a:solidFill>
                <a:effectLst/>
                <a:latin typeface="+mn-lt"/>
                <a:ea typeface="+mn-ea"/>
                <a:cs typeface="+mn-cs"/>
              </a:rPr>
              <a:t> et al., 1981; Parker Simpson et al., 2014; Shearman, Dwyer, Skiba, &amp; Townsend, 2016).   Conversely, if the ‘size’ of the (aerobic) engine is increased (via training), the CP (in terms of Wattage) will likely increase also (Jenkins &amp; Quigley, 1992; Poole, Ward, &amp;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1990a;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Doust</a:t>
            </a:r>
            <a:r>
              <a:rPr lang="en-GB" sz="1200" kern="1200" dirty="0">
                <a:solidFill>
                  <a:schemeClr val="tx1"/>
                </a:solidFill>
                <a:effectLst/>
                <a:latin typeface="+mn-lt"/>
                <a:ea typeface="+mn-ea"/>
                <a:cs typeface="+mn-cs"/>
              </a:rPr>
              <a:t>, &amp; Burnley, 2008). This increase in engine size may simply mean that the CP is increased to remain at the same ‘relative size’ of the engine (e.g. 79%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Poole et al., 1990). But often the CP can increase markedly (e.g. 30%) for only a modest increase in the ‘engine size’ (e.g. 8%; Jenkins &amp; Quigley, 1992).  Thus the CP can ‘move’ within the absolute ‘size’ of the aerobic engine, which suggests the mechanical CP we know and measure may be ‘metabolically’ determined from more than just the ‘size’ of the aerobic engine.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Indeed, the critical power is actually a metabolic threshold; that being a ‘boundary’ below which a number of pulmonary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VCO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and muscle metabolite (phosphocreatine, inorganic phosphate) variables will attain a ‘steady state’ (or homeostasis; (Jones, Wilkerson, </a:t>
            </a:r>
            <a:r>
              <a:rPr lang="en-GB" sz="1200" kern="1200" dirty="0" err="1">
                <a:solidFill>
                  <a:schemeClr val="tx1"/>
                </a:solidFill>
                <a:effectLst/>
                <a:latin typeface="+mn-lt"/>
                <a:ea typeface="+mn-ea"/>
                <a:cs typeface="+mn-cs"/>
              </a:rPr>
              <a:t>DiMenna</a:t>
            </a:r>
            <a:r>
              <a:rPr lang="en-GB" sz="1200" kern="1200" dirty="0">
                <a:solidFill>
                  <a:schemeClr val="tx1"/>
                </a:solidFill>
                <a:effectLst/>
                <a:latin typeface="+mn-lt"/>
                <a:ea typeface="+mn-ea"/>
                <a:cs typeface="+mn-cs"/>
              </a:rPr>
              <a:t>, Fulford, &amp; Poole, 2008; Poole, Ward, Gardner, &amp;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1988)). Yet above this physiological ‘boundary’, these same pulmonary and muscle metabolite variables rise (or fall, depending on the variable) toward their physiological maxima (or minima), at which point the muscle(s) will struggle to function, the sensations of effort will be extortionately high and ultimately, the exercise has to stop, or the mechanical power output has to drop considerably.  Thus it would appear that the underpinning mechanism(s) behind the critical power we measure in Watts, is reliant upon a physiological ‘threshold’ or ‘boundary’ within the body.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Our understanding of what additionally may determine the magnitude of the CP took a step forward in 2011, when a UK research group linked certain aspects of the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kinetics to the size of the CP (</a:t>
            </a:r>
            <a:r>
              <a:rPr lang="en-GB" sz="1200" kern="1200" dirty="0" err="1">
                <a:solidFill>
                  <a:schemeClr val="tx1"/>
                </a:solidFill>
                <a:effectLst/>
                <a:latin typeface="+mn-lt"/>
                <a:ea typeface="+mn-ea"/>
                <a:cs typeface="+mn-cs"/>
              </a:rPr>
              <a:t>Murgatroyd</a:t>
            </a:r>
            <a:r>
              <a:rPr lang="en-GB" sz="1200" kern="1200" dirty="0">
                <a:solidFill>
                  <a:schemeClr val="tx1"/>
                </a:solidFill>
                <a:effectLst/>
                <a:latin typeface="+mn-lt"/>
                <a:ea typeface="+mn-ea"/>
                <a:cs typeface="+mn-cs"/>
              </a:rPr>
              <a:t> et al., 2011).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kinetics is kind of a sophisticated way of terming (and quantifying) the time-course with which our bodies begin using oxygen, at the muscle, in response to an instantaneous increase in external power output.  I.e. if a smart trainer took a cyclist from 50W to 250W in 1 sec, how long would the heart and lungs take to reflect that change in external power output, and, what magnitude of oxygen use is measured for that 200W increase in demand at the pedals?  KO2kinetics quantifies every aspect of this ‘transition’. Which broadly provides: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‘speed’ with which oxygen use increases, (ii) the size of this initial increase and (iii) whether there is any additional increase in oxygen use after a few minutes of exercise at the new power output.  Now, </a:t>
            </a:r>
            <a:r>
              <a:rPr lang="en-GB" sz="1200" kern="1200" dirty="0" err="1">
                <a:solidFill>
                  <a:schemeClr val="tx1"/>
                </a:solidFill>
                <a:effectLst/>
                <a:latin typeface="+mn-lt"/>
                <a:ea typeface="+mn-ea"/>
                <a:cs typeface="+mn-cs"/>
              </a:rPr>
              <a:t>Murgatroyd</a:t>
            </a:r>
            <a:r>
              <a:rPr lang="en-GB" sz="1200" kern="1200" dirty="0">
                <a:solidFill>
                  <a:schemeClr val="tx1"/>
                </a:solidFill>
                <a:effectLst/>
                <a:latin typeface="+mn-lt"/>
                <a:ea typeface="+mn-ea"/>
                <a:cs typeface="+mn-cs"/>
              </a:rPr>
              <a:t> et al. linked the ‘speed’ with which oxygen use increases, with the CP; that being those who increased their oxygen use more rapidly, had the larger CP (and vice versa).  This is interesting because the speed with which oxygen use increases (also known as the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Phase II time constant) has been proposed as an important marker for high-level endurance athletes, and is something that can be ‘speeded’ with training (Berger et al., 2009).  In the coming years, we can expect to see additional research in this area, which will shed more light. As things stand, the postulation is that for no change in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a ‘speeding’ of the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phase II kinetic might result in a higher CP.   And while there is no direct evidence available, the same could be true of increasing the body’s efficiency (the amount of oxygen consumed by the body for the amount of power produced). Especially in light of the CP (in Watts) actually representing an ‘internal boundary’; i.e. for the same ‘internal boundary’, with higher efficiency, the external mechanical power output (in Watts) would be higher – thus measured as a higher CP (in Watts).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So in essence, the CP (in Watts) is indicative of a number of aerobically-based physiological processes within both the muscle and whole body.  If the size of the aerobic engine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increases, we can expect CP to increase. But even without a change in engine size, we could expect the CP to increase in response to an increased exercise efficiency, or a speeding up of how quickly the ‘aerobic machinery’ (mitochondria) ‘turn on’ within the muscle.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The W</a:t>
            </a:r>
            <a:r>
              <a:rPr lang="en-GB" sz="1200" i="1" kern="1200" dirty="0">
                <a:solidFill>
                  <a:schemeClr val="tx1"/>
                </a:solidFill>
                <a:effectLst/>
                <a:latin typeface="+mn-lt"/>
                <a:ea typeface="+mn-ea"/>
                <a:cs typeface="+mn-cs"/>
                <a:sym typeface="Symbol" panose="05050102010706020507" pitchFamily="18" charset="2"/>
              </a:rPr>
              <a: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has historically been less well understood physiologically speaking.  Classily it was proposed to represent a store of energy, residing in the muscle, which can be quickly released for rapid, or high-powered muscle action (</a:t>
            </a:r>
            <a:r>
              <a:rPr lang="en-GB" sz="1200" kern="1200" dirty="0" err="1">
                <a:solidFill>
                  <a:schemeClr val="tx1"/>
                </a:solidFill>
                <a:effectLst/>
                <a:latin typeface="+mn-lt"/>
                <a:ea typeface="+mn-ea"/>
                <a:cs typeface="+mn-cs"/>
              </a:rPr>
              <a:t>Moritani</a:t>
            </a:r>
            <a:r>
              <a:rPr lang="en-GB" sz="1200" kern="1200" dirty="0">
                <a:solidFill>
                  <a:schemeClr val="tx1"/>
                </a:solidFill>
                <a:effectLst/>
                <a:latin typeface="+mn-lt"/>
                <a:ea typeface="+mn-ea"/>
                <a:cs typeface="+mn-cs"/>
              </a:rPr>
              <a:t> et al., 1981; Poole et al., 1988).  A brief period of time elapsed where relatively little shed any additional light on the underpinning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One paper presented some data suggesting muscle glycogen depletion may result in a reduced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(Miura, Sato,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Fukuba</a:t>
            </a:r>
            <a:r>
              <a:rPr lang="en-GB" sz="1200" kern="1200" dirty="0">
                <a:solidFill>
                  <a:schemeClr val="tx1"/>
                </a:solidFill>
                <a:effectLst/>
                <a:latin typeface="+mn-lt"/>
                <a:ea typeface="+mn-ea"/>
                <a:cs typeface="+mn-cs"/>
              </a:rPr>
              <a:t>, 2000). The same group also made a link between muscle cross sectional area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(Miura, Endo, Sato, Barstow, &amp; </a:t>
            </a:r>
            <a:r>
              <a:rPr lang="en-GB" sz="1200" kern="1200" dirty="0" err="1">
                <a:solidFill>
                  <a:schemeClr val="tx1"/>
                </a:solidFill>
                <a:effectLst/>
                <a:latin typeface="+mn-lt"/>
                <a:ea typeface="+mn-ea"/>
                <a:cs typeface="+mn-cs"/>
              </a:rPr>
              <a:t>Fukuba</a:t>
            </a:r>
            <a:r>
              <a:rPr lang="en-GB" sz="1200" kern="1200" dirty="0">
                <a:solidFill>
                  <a:schemeClr val="tx1"/>
                </a:solidFill>
                <a:effectLst/>
                <a:latin typeface="+mn-lt"/>
                <a:ea typeface="+mn-ea"/>
                <a:cs typeface="+mn-cs"/>
              </a:rPr>
              <a:t>, 2002); i.e. a larger muscle has a bigger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All of this work very much supported the working hypothesis that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indeed a ‘store’ of energy, which lived in the muscle. Acting like a tank,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could be drained of that energy until the tank was empty, at which point the best intensity one could hope for would be the CP (and indeed it was this premise on which the 3-min all-out test was built).  Years later, a reverse of this hypothesis was proposed (Ferguson et al., 2007, 2010) whereby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still represented by a tank, may actually reflect the point at which the ‘tank overflows’. I.e. at the start of exercise our tank is empty, and when exercise is performed above CP, this tank progressively ‘fills’ with muscle metabolites. At the point the tank gets full, or starts to overflow, the highest power output you could hope for would be CP again.  And this theory gained some credible weight in 2010 when </a:t>
            </a:r>
            <a:r>
              <a:rPr lang="en-GB" sz="1200" kern="1200" dirty="0" err="1">
                <a:solidFill>
                  <a:schemeClr val="tx1"/>
                </a:solidFill>
                <a:effectLst/>
                <a:latin typeface="+mn-lt"/>
                <a:ea typeface="+mn-ea"/>
                <a:cs typeface="+mn-cs"/>
              </a:rPr>
              <a:t>Vahnatalo</a:t>
            </a:r>
            <a:r>
              <a:rPr lang="en-GB" sz="1200" kern="1200" dirty="0">
                <a:solidFill>
                  <a:schemeClr val="tx1"/>
                </a:solidFill>
                <a:effectLst/>
                <a:latin typeface="+mn-lt"/>
                <a:ea typeface="+mn-ea"/>
                <a:cs typeface="+mn-cs"/>
              </a:rPr>
              <a:t> and colleagues investigated the ‘level’ to which these muscle metabolites get to when exercising to exhaustion in both normal condition (21% oxygen in the air) or in </a:t>
            </a:r>
            <a:r>
              <a:rPr lang="en-GB" sz="1200" kern="1200" dirty="0" err="1">
                <a:solidFill>
                  <a:schemeClr val="tx1"/>
                </a:solidFill>
                <a:effectLst/>
                <a:latin typeface="+mn-lt"/>
                <a:ea typeface="+mn-ea"/>
                <a:cs typeface="+mn-cs"/>
              </a:rPr>
              <a:t>hyperoxic</a:t>
            </a:r>
            <a:r>
              <a:rPr lang="en-GB" sz="1200" kern="1200" dirty="0">
                <a:solidFill>
                  <a:schemeClr val="tx1"/>
                </a:solidFill>
                <a:effectLst/>
                <a:latin typeface="+mn-lt"/>
                <a:ea typeface="+mn-ea"/>
                <a:cs typeface="+mn-cs"/>
              </a:rPr>
              <a:t> conditions (70% oxygen in the air;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Fulford, </a:t>
            </a:r>
            <a:r>
              <a:rPr lang="en-GB" sz="1200" kern="1200" dirty="0" err="1">
                <a:solidFill>
                  <a:schemeClr val="tx1"/>
                </a:solidFill>
                <a:effectLst/>
                <a:latin typeface="+mn-lt"/>
                <a:ea typeface="+mn-ea"/>
                <a:cs typeface="+mn-cs"/>
              </a:rPr>
              <a:t>DiMenna</a:t>
            </a:r>
            <a:r>
              <a:rPr lang="en-GB" sz="1200" kern="1200" dirty="0">
                <a:solidFill>
                  <a:schemeClr val="tx1"/>
                </a:solidFill>
                <a:effectLst/>
                <a:latin typeface="+mn-lt"/>
                <a:ea typeface="+mn-ea"/>
                <a:cs typeface="+mn-cs"/>
              </a:rPr>
              <a:t>, &amp; Jones, 2010)).  Understandably, time to exhaustion was increased when the amount of oxygen available to the subjects was increased to that extent. However, what was very interesting was that despite exercise duration extending, at the point of exhaustion, the ‘accumulation’ of muscle metabolites (within the muscle ‘tank’) reached the same absolute level when exhaustion occurred.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As anyone who has spent some time ‘in the red’ will attest, you can sense the muscles ‘filling up’ with these metabolites.  Our ability to ‘sense’ the ‘state’ of our muscles is made possible via feedback from the muscles to the brain.  When we’re cycling along well below CP, the feedback from the muscles (generally) tells our brain “everything’s fine”.  However, once we’ve spent some time in the red, our muscles begin letting our brain know that “everything is not fine, and furthermore, if this carry’s on, well Brain, you’re going to have to step in, otherwise there’s going to be mutiny on your hands”.  In a somewhat overly simplified nutshell, this has led to the proposition of a “Sensory Tolerance Limit” hypothesis (</a:t>
            </a:r>
            <a:r>
              <a:rPr lang="en-GB" sz="1200" kern="1200" dirty="0" err="1">
                <a:solidFill>
                  <a:schemeClr val="tx1"/>
                </a:solidFill>
                <a:effectLst/>
                <a:latin typeface="+mn-lt"/>
                <a:ea typeface="+mn-ea"/>
                <a:cs typeface="+mn-cs"/>
              </a:rPr>
              <a:t>Gandevia</a:t>
            </a:r>
            <a:r>
              <a:rPr lang="en-GB" sz="1200" kern="1200" dirty="0">
                <a:solidFill>
                  <a:schemeClr val="tx1"/>
                </a:solidFill>
                <a:effectLst/>
                <a:latin typeface="+mn-lt"/>
                <a:ea typeface="+mn-ea"/>
                <a:cs typeface="+mn-cs"/>
              </a:rPr>
              <a:t>, 2001; </a:t>
            </a:r>
            <a:r>
              <a:rPr lang="en-GB" sz="1200" kern="1200" dirty="0" err="1">
                <a:solidFill>
                  <a:schemeClr val="tx1"/>
                </a:solidFill>
                <a:effectLst/>
                <a:latin typeface="+mn-lt"/>
                <a:ea typeface="+mn-ea"/>
                <a:cs typeface="+mn-cs"/>
              </a:rPr>
              <a:t>Hureau</a:t>
            </a:r>
            <a:r>
              <a:rPr lang="en-GB" sz="1200" kern="1200" dirty="0">
                <a:solidFill>
                  <a:schemeClr val="tx1"/>
                </a:solidFill>
                <a:effectLst/>
                <a:latin typeface="+mn-lt"/>
                <a:ea typeface="+mn-ea"/>
                <a:cs typeface="+mn-cs"/>
              </a:rPr>
              <a:t>, Romer, &amp; Amann, 2018) which suggests that the brain will ‘step in’ and down-regulate (in our case) power output if it senses that the muscle is going to be put into a dangerous position (metabolically).  And so in this sense, the brain may play at lease some role in how deep it will allow a person to ‘dig’ on a given day, which could then affect the calculation of the size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Staying with the brain, Salam et al. (2017) put subjects through a mentally demanding task for 30min prior to time to exhaustion trials for the determination of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Compared with no mentally demanding task, the CP was unaffected, but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reduced by ~ 22% when the brain was ‘tired’.  This could tie-in with the sensory tolerance limit threshold which, is not limited to just feedback from the exercising muscle, but receives all bodily feedback and then ‘chooses’ how deep it will allow the ‘whole body’ to ‘dig’.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Finally, and perhaps more practically, there are a number of publications which very quietly present evidence that strength training (as in, lifting heavy weights in the gym) ‘extend time to exhaustion with no change in critical power (Bishop &amp; Jenkins, 1996; Sawyer et al., 2014). By now, I’d hope that a title along the lines of ‘time to exhaustion increased for no change in critical power’ would mean to you that ‘well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must have increased then’, and you’d be (largely) correct.  However, because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tends to show considerable ‘variability’ (acceptable CV of 10%, but published examples of ~ 25% CV!), to ‘measure’ a change in this parameter, quite huge shifts are required (using ‘statistical significance’ testing, which has typically been required to have work accepted into scientific journals).   Add to this even more research showing that adding strength training to a cyclists training programme results in greater short-duration and ‘long-duration’ (40km simulated TT) power output (</a:t>
            </a:r>
            <a:r>
              <a:rPr lang="en-GB" sz="1200" kern="1200" dirty="0" err="1">
                <a:solidFill>
                  <a:schemeClr val="tx1"/>
                </a:solidFill>
                <a:effectLst/>
                <a:latin typeface="+mn-lt"/>
                <a:ea typeface="+mn-ea"/>
                <a:cs typeface="+mn-cs"/>
              </a:rPr>
              <a:t>Rønnestad</a:t>
            </a:r>
            <a:r>
              <a:rPr lang="en-GB" sz="1200" kern="1200" dirty="0">
                <a:solidFill>
                  <a:schemeClr val="tx1"/>
                </a:solidFill>
                <a:effectLst/>
                <a:latin typeface="+mn-lt"/>
                <a:ea typeface="+mn-ea"/>
                <a:cs typeface="+mn-cs"/>
              </a:rPr>
              <a:t>, Hansen, &amp; </a:t>
            </a:r>
            <a:r>
              <a:rPr lang="en-GB" sz="1200" kern="1200" dirty="0" err="1">
                <a:solidFill>
                  <a:schemeClr val="tx1"/>
                </a:solidFill>
                <a:effectLst/>
                <a:latin typeface="+mn-lt"/>
                <a:ea typeface="+mn-ea"/>
                <a:cs typeface="+mn-cs"/>
              </a:rPr>
              <a:t>Raastad</a:t>
            </a:r>
            <a:r>
              <a:rPr lang="en-GB" sz="1200" kern="1200" dirty="0">
                <a:solidFill>
                  <a:schemeClr val="tx1"/>
                </a:solidFill>
                <a:effectLst/>
                <a:latin typeface="+mn-lt"/>
                <a:ea typeface="+mn-ea"/>
                <a:cs typeface="+mn-cs"/>
              </a:rPr>
              <a:t>, 2010; </a:t>
            </a:r>
            <a:r>
              <a:rPr lang="en-GB" sz="1200" kern="1200" dirty="0" err="1">
                <a:solidFill>
                  <a:schemeClr val="tx1"/>
                </a:solidFill>
                <a:effectLst/>
                <a:latin typeface="+mn-lt"/>
                <a:ea typeface="+mn-ea"/>
                <a:cs typeface="+mn-cs"/>
              </a:rPr>
              <a:t>Rønnestad</a:t>
            </a:r>
            <a:r>
              <a:rPr lang="en-GB" sz="1200" kern="1200" dirty="0">
                <a:solidFill>
                  <a:schemeClr val="tx1"/>
                </a:solidFill>
                <a:effectLst/>
                <a:latin typeface="+mn-lt"/>
                <a:ea typeface="+mn-ea"/>
                <a:cs typeface="+mn-cs"/>
              </a:rPr>
              <a:t>, Hansen, &amp; Nygaard, 2017), and there’s growing evidence that at least strength training appears to be helping cycling performance.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Recently, some additional information cam to light which built upon the earlier work of Miura et al. (2002) who published a link between muscle size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Menzies, &amp; Parker Simpson, 2018).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et al. (2018) also show a strong association between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and muscle volume of the thighs in very well trained cyclists. What they also show is that to an even larger extent, the maximal force that quad muscles can exert is associated with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I.e. the stronger your quads are, the bigger your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may be.  This is particularly useful to know, largely because its one of the few tangible things a cyclist can go and train or change about themselves to have a positive effect on their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Finally, and to bring the relative importance of working on your quad strength to the fore, there seems to exist a cruel, cruel relationship between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In the large majority of the training studies conducted where the power-duration relationship has been assessed, where the CP has been improved, it’s at the expense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(Gaesser &amp; Wilson, 1988a; Jenkins &amp; Quigley, 1992; Poole et al., 1990a;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et al., 2008).  In the couple of papers where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seems to have increased, it (to a lesser extent it should be said) is typically at the expense of the CP (Bishop &amp; Jenkins, 1996; Sawyer et al., 2014).  So in this sense,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rather than acting as separate ‘aerobic’ and ‘anaerobic’ parameters, more likely act as part of an integrated bioenergetic system (Poole, Burnley,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Rossiter, &amp; Jones, 2016).  Or, the two parameters are intrinsically linked in some way(s). How we change either or both of them for the better is the real question(s) but then that’s getting very much into ‘training science’ which is a whole other kettle of fish….. </a:t>
            </a:r>
          </a:p>
          <a:p>
            <a:r>
              <a:rPr lang="en-GB" sz="120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12</a:t>
            </a:fld>
            <a:endParaRPr lang="en-GB"/>
          </a:p>
        </p:txBody>
      </p:sp>
    </p:spTree>
    <p:extLst>
      <p:ext uri="{BB962C8B-B14F-4D97-AF65-F5344CB8AC3E}">
        <p14:creationId xmlns:p14="http://schemas.microsoft.com/office/powerpoint/2010/main" val="351832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13</a:t>
            </a:fld>
            <a:endParaRPr lang="en-GB"/>
          </a:p>
        </p:txBody>
      </p:sp>
    </p:spTree>
    <p:extLst>
      <p:ext uri="{BB962C8B-B14F-4D97-AF65-F5344CB8AC3E}">
        <p14:creationId xmlns:p14="http://schemas.microsoft.com/office/powerpoint/2010/main" val="42387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15</a:t>
            </a:fld>
            <a:endParaRPr lang="en-GB"/>
          </a:p>
        </p:txBody>
      </p:sp>
    </p:spTree>
    <p:extLst>
      <p:ext uri="{BB962C8B-B14F-4D97-AF65-F5344CB8AC3E}">
        <p14:creationId xmlns:p14="http://schemas.microsoft.com/office/powerpoint/2010/main" val="122557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661A-19D7-4770-BEED-8C43D2F5B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D8152B-A0C2-419A-BD20-FF94C10BB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2B1E6C-3BC5-47F8-BDE9-9295CD6DF9F9}"/>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5" name="Footer Placeholder 4">
            <a:extLst>
              <a:ext uri="{FF2B5EF4-FFF2-40B4-BE49-F238E27FC236}">
                <a16:creationId xmlns:a16="http://schemas.microsoft.com/office/drawing/2014/main" id="{0B57129C-A455-4DA0-A74F-D5D025C49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AF4D5-39ED-4DB2-BEDA-EAF71191A27E}"/>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57724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4DD2-B058-4D46-BDCE-1D7710E8A7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353F81-245B-4377-86F6-28BD5E9C7F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98267F-32DD-4512-9716-01B4914F8CE4}"/>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5" name="Footer Placeholder 4">
            <a:extLst>
              <a:ext uri="{FF2B5EF4-FFF2-40B4-BE49-F238E27FC236}">
                <a16:creationId xmlns:a16="http://schemas.microsoft.com/office/drawing/2014/main" id="{5EC69D7F-4AB7-44D3-AD46-D3BEE44C3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EA0CD9-6DCC-477E-AC1E-56BA119B52B5}"/>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12845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CC917-237F-4660-BFC9-7C6EFA9937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42A753-F4BA-455B-91F6-FC5029321C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F2AB-313C-490E-B1AA-9398AA2C8E47}"/>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5" name="Footer Placeholder 4">
            <a:extLst>
              <a:ext uri="{FF2B5EF4-FFF2-40B4-BE49-F238E27FC236}">
                <a16:creationId xmlns:a16="http://schemas.microsoft.com/office/drawing/2014/main" id="{38FA9C61-53E8-4A41-BAA6-24FB382C7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9F081F-0C71-43B7-9475-82F36D07AFA3}"/>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332887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B21E-3109-4752-B5A2-C0892FA761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D18EFC-3DA4-451C-B7F1-1A81BC6CDA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A10DE4-2627-41BB-BC8B-16B7FDE3A3EC}"/>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5" name="Footer Placeholder 4">
            <a:extLst>
              <a:ext uri="{FF2B5EF4-FFF2-40B4-BE49-F238E27FC236}">
                <a16:creationId xmlns:a16="http://schemas.microsoft.com/office/drawing/2014/main" id="{876E883A-BFB8-42EA-AFEF-2AB814A46F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2AE6B1-A82F-4EE5-B4F4-9DF8326C1146}"/>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45728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2502-9A99-4553-923C-9348CBC64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5C3A1A-0CCE-4582-89EC-3511274C6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930E8-B0C6-45B5-9E09-99071E62DD68}"/>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5" name="Footer Placeholder 4">
            <a:extLst>
              <a:ext uri="{FF2B5EF4-FFF2-40B4-BE49-F238E27FC236}">
                <a16:creationId xmlns:a16="http://schemas.microsoft.com/office/drawing/2014/main" id="{36D4EB86-62F9-4908-A199-0C59F0C6F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95AB8-7EDA-4354-8A52-0D9BE8738833}"/>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59359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359F-61E5-40BB-BC25-DD864208EF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D93891-2BE6-4A4E-A3C0-F0C76CBF7F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5405202-2A1E-403E-9138-0EBF9B300F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449488-FF0D-46AF-A68B-C7C29E1A077B}"/>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6" name="Footer Placeholder 5">
            <a:extLst>
              <a:ext uri="{FF2B5EF4-FFF2-40B4-BE49-F238E27FC236}">
                <a16:creationId xmlns:a16="http://schemas.microsoft.com/office/drawing/2014/main" id="{1029A9B0-03B3-4E2C-86CE-AAB65248E0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DC393A-2A06-4B42-AE0B-31E9EAB0F3DB}"/>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428305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EE4-19AC-4044-B568-483BEC8F32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45CDBC-961B-49F1-A342-CFB034B07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C46BA6-D62F-4353-BFDC-789BF3425A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C5D392-81A9-4FAB-ABA4-37199FFF6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8FC359-37BA-4303-A44F-E71A056AAC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6E3F6-C86C-4ACC-B5E2-8B6E1CAA7023}"/>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8" name="Footer Placeholder 7">
            <a:extLst>
              <a:ext uri="{FF2B5EF4-FFF2-40B4-BE49-F238E27FC236}">
                <a16:creationId xmlns:a16="http://schemas.microsoft.com/office/drawing/2014/main" id="{3B751D42-1911-457C-AE5D-692E1CC65F2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8A838FE-3181-4F0F-ADAA-A6CA02DAAD63}"/>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11869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88D8-7987-4DE0-B083-8DB393BA25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9F677F-C5F1-44E1-9366-996045FA0B2D}"/>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4" name="Footer Placeholder 3">
            <a:extLst>
              <a:ext uri="{FF2B5EF4-FFF2-40B4-BE49-F238E27FC236}">
                <a16:creationId xmlns:a16="http://schemas.microsoft.com/office/drawing/2014/main" id="{A17395D6-11E7-4DAD-81B9-0FF5F6E426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6DB726-7628-43CE-BABC-F66E64532954}"/>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18902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949515-142C-49B1-A51E-2330BB4595D4}"/>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3" name="Footer Placeholder 2">
            <a:extLst>
              <a:ext uri="{FF2B5EF4-FFF2-40B4-BE49-F238E27FC236}">
                <a16:creationId xmlns:a16="http://schemas.microsoft.com/office/drawing/2014/main" id="{8A95AD4F-7A4C-4270-8B7A-06636CE051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34DC3A-9193-4BE6-955C-8E359C5AE5F4}"/>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378055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FADD-A57A-4D7E-98A6-D6E6042A3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62F7912-7879-477D-A16D-B906DA3472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BB1F3E9-8B89-4E1E-9A64-4D2D81D43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5554D1-C602-4921-B017-957FDC868D93}"/>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6" name="Footer Placeholder 5">
            <a:extLst>
              <a:ext uri="{FF2B5EF4-FFF2-40B4-BE49-F238E27FC236}">
                <a16:creationId xmlns:a16="http://schemas.microsoft.com/office/drawing/2014/main" id="{D34BAE66-7CC4-481B-8CF9-D1377412AC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031B7F-74BB-456E-AE6E-8C2AECD3557E}"/>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211919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F5EF-8F4E-4CB0-9C07-F1749D690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DE631FC-E3A7-4F23-84A8-2B034E0AD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09973C-E69D-45E1-9D7F-892F81819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9CC08D-3086-4411-8D86-A29381F8EA7F}"/>
              </a:ext>
            </a:extLst>
          </p:cNvPr>
          <p:cNvSpPr>
            <a:spLocks noGrp="1"/>
          </p:cNvSpPr>
          <p:nvPr>
            <p:ph type="dt" sz="half" idx="10"/>
          </p:nvPr>
        </p:nvSpPr>
        <p:spPr/>
        <p:txBody>
          <a:bodyPr/>
          <a:lstStyle/>
          <a:p>
            <a:fld id="{EFFD423C-8749-436B-820E-37933AE9B8ED}" type="datetimeFigureOut">
              <a:rPr lang="en-GB" smtClean="0"/>
              <a:t>24/09/2018</a:t>
            </a:fld>
            <a:endParaRPr lang="en-GB"/>
          </a:p>
        </p:txBody>
      </p:sp>
      <p:sp>
        <p:nvSpPr>
          <p:cNvPr id="6" name="Footer Placeholder 5">
            <a:extLst>
              <a:ext uri="{FF2B5EF4-FFF2-40B4-BE49-F238E27FC236}">
                <a16:creationId xmlns:a16="http://schemas.microsoft.com/office/drawing/2014/main" id="{04306E88-3884-4581-98A2-6904C7D9A0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4B7E79-1CF6-4C28-86B5-1F09E52CEF13}"/>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346863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179B4-F2FC-467A-9D26-5757E8499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19993F-4CE8-430D-97DC-CD7DBEF8F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277FA1-0A0A-4379-9752-4B3D94043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D423C-8749-436B-820E-37933AE9B8ED}" type="datetimeFigureOut">
              <a:rPr lang="en-GB" smtClean="0"/>
              <a:t>24/09/2018</a:t>
            </a:fld>
            <a:endParaRPr lang="en-GB"/>
          </a:p>
        </p:txBody>
      </p:sp>
      <p:sp>
        <p:nvSpPr>
          <p:cNvPr id="5" name="Footer Placeholder 4">
            <a:extLst>
              <a:ext uri="{FF2B5EF4-FFF2-40B4-BE49-F238E27FC236}">
                <a16:creationId xmlns:a16="http://schemas.microsoft.com/office/drawing/2014/main" id="{7CE0A757-957B-462F-B917-A21DACEBF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48A9B56-FA7D-434E-82CF-EF0DC9584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35DA1-F044-4AA0-98E7-B74F2272F7C2}" type="slidenum">
              <a:rPr lang="en-GB" smtClean="0"/>
              <a:t>‹#›</a:t>
            </a:fld>
            <a:endParaRPr lang="en-GB"/>
          </a:p>
        </p:txBody>
      </p:sp>
    </p:spTree>
    <p:extLst>
      <p:ext uri="{BB962C8B-B14F-4D97-AF65-F5344CB8AC3E}">
        <p14:creationId xmlns:p14="http://schemas.microsoft.com/office/powerpoint/2010/main" val="1839758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1501561" y="527522"/>
            <a:ext cx="9188878" cy="830997"/>
          </a:xfrm>
          <a:prstGeom prst="rect">
            <a:avLst/>
          </a:prstGeom>
          <a:noFill/>
        </p:spPr>
        <p:txBody>
          <a:bodyPr wrap="square" rtlCol="0">
            <a:spAutoFit/>
          </a:bodyPr>
          <a:lstStyle/>
          <a:p>
            <a:pPr algn="ctr"/>
            <a:r>
              <a:rPr lang="en-GB" sz="4800" b="1" dirty="0">
                <a:solidFill>
                  <a:srgbClr val="00B0F0"/>
                </a:solidFill>
              </a:rPr>
              <a:t>Critical Power - an explainer</a:t>
            </a:r>
          </a:p>
        </p:txBody>
      </p:sp>
      <p:sp>
        <p:nvSpPr>
          <p:cNvPr id="3" name="TextBox 2">
            <a:extLst>
              <a:ext uri="{FF2B5EF4-FFF2-40B4-BE49-F238E27FC236}">
                <a16:creationId xmlns:a16="http://schemas.microsoft.com/office/drawing/2014/main" id="{35353E4B-A093-4096-B013-72788E4D153F}"/>
              </a:ext>
            </a:extLst>
          </p:cNvPr>
          <p:cNvSpPr txBox="1"/>
          <p:nvPr/>
        </p:nvSpPr>
        <p:spPr>
          <a:xfrm>
            <a:off x="908791" y="6142748"/>
            <a:ext cx="11006458" cy="830997"/>
          </a:xfrm>
          <a:prstGeom prst="rect">
            <a:avLst/>
          </a:prstGeom>
          <a:noFill/>
        </p:spPr>
        <p:txBody>
          <a:bodyPr wrap="square" rtlCol="0">
            <a:spAutoFit/>
          </a:bodyPr>
          <a:lstStyle/>
          <a:p>
            <a:pPr algn="ctr"/>
            <a:r>
              <a:rPr lang="en-GB" sz="2400" b="1" dirty="0">
                <a:solidFill>
                  <a:srgbClr val="00B0F0"/>
                </a:solidFill>
              </a:rPr>
              <a:t>© 2018 Mark Liversedge and Dr Len Parker-Simpson</a:t>
            </a:r>
          </a:p>
          <a:p>
            <a:pPr marL="285750" indent="-285750">
              <a:buFont typeface="Arial" panose="020B0604020202020204" pitchFamily="34" charset="0"/>
              <a:buChar char="•"/>
            </a:pPr>
            <a:endParaRPr lang="en-GB" sz="2400" dirty="0"/>
          </a:p>
        </p:txBody>
      </p:sp>
      <p:sp>
        <p:nvSpPr>
          <p:cNvPr id="32" name="Oval 31">
            <a:extLst>
              <a:ext uri="{FF2B5EF4-FFF2-40B4-BE49-F238E27FC236}">
                <a16:creationId xmlns:a16="http://schemas.microsoft.com/office/drawing/2014/main" id="{384D705A-715E-4E97-9B21-B1C180A9AE1F}"/>
              </a:ext>
            </a:extLst>
          </p:cNvPr>
          <p:cNvSpPr/>
          <p:nvPr/>
        </p:nvSpPr>
        <p:spPr>
          <a:xfrm>
            <a:off x="4653654" y="351557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812E7663-CF58-4EE1-9F44-A66E293DCD6A}"/>
              </a:ext>
            </a:extLst>
          </p:cNvPr>
          <p:cNvSpPr/>
          <p:nvPr/>
        </p:nvSpPr>
        <p:spPr>
          <a:xfrm>
            <a:off x="8844654" y="479074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72C46393-43EA-4285-904F-24A09CF49DBE}"/>
              </a:ext>
            </a:extLst>
          </p:cNvPr>
          <p:cNvSpPr/>
          <p:nvPr/>
        </p:nvSpPr>
        <p:spPr>
          <a:xfrm>
            <a:off x="5904604" y="442621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1931EFEC-4663-4923-9B0A-8AC14D6383B8}"/>
              </a:ext>
            </a:extLst>
          </p:cNvPr>
          <p:cNvSpPr/>
          <p:nvPr/>
        </p:nvSpPr>
        <p:spPr>
          <a:xfrm>
            <a:off x="5904604" y="441986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07F5B8FF-6E13-4173-B7DE-7EA7B3816EDB}"/>
              </a:ext>
            </a:extLst>
          </p:cNvPr>
          <p:cNvSpPr/>
          <p:nvPr/>
        </p:nvSpPr>
        <p:spPr>
          <a:xfrm>
            <a:off x="9962254" y="515904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B5185193-1E2F-49EF-9E67-27239A5C2E3B}"/>
              </a:ext>
            </a:extLst>
          </p:cNvPr>
          <p:cNvSpPr/>
          <p:nvPr/>
        </p:nvSpPr>
        <p:spPr>
          <a:xfrm>
            <a:off x="7841354" y="467644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A3D8ED7B-FF11-4D4F-A21D-056F49222A20}"/>
              </a:ext>
            </a:extLst>
          </p:cNvPr>
          <p:cNvSpPr/>
          <p:nvPr/>
        </p:nvSpPr>
        <p:spPr>
          <a:xfrm>
            <a:off x="5053704" y="419936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4BEC84F2-1707-4DA5-BA8C-2F1725D5354F}"/>
              </a:ext>
            </a:extLst>
          </p:cNvPr>
          <p:cNvSpPr/>
          <p:nvPr/>
        </p:nvSpPr>
        <p:spPr>
          <a:xfrm>
            <a:off x="2450204" y="222534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AAD76A3C-F5C5-4484-AFED-55E8D9DE7BB8}"/>
              </a:ext>
            </a:extLst>
          </p:cNvPr>
          <p:cNvSpPr/>
          <p:nvPr/>
        </p:nvSpPr>
        <p:spPr>
          <a:xfrm>
            <a:off x="3447154" y="228884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02992EBC-B023-4F5F-BADF-BC2A4563DE2D}"/>
              </a:ext>
            </a:extLst>
          </p:cNvPr>
          <p:cNvSpPr/>
          <p:nvPr/>
        </p:nvSpPr>
        <p:spPr>
          <a:xfrm>
            <a:off x="6761854" y="464310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0B20D6AC-5F2B-4B3A-BF35-98B95097091B}"/>
              </a:ext>
            </a:extLst>
          </p:cNvPr>
          <p:cNvSpPr/>
          <p:nvPr/>
        </p:nvSpPr>
        <p:spPr>
          <a:xfrm>
            <a:off x="6761854" y="463675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reeform: Shape 47">
            <a:extLst>
              <a:ext uri="{FF2B5EF4-FFF2-40B4-BE49-F238E27FC236}">
                <a16:creationId xmlns:a16="http://schemas.microsoft.com/office/drawing/2014/main" id="{C7322F7A-6F2E-4939-92F4-7494E5FC7521}"/>
              </a:ext>
            </a:extLst>
          </p:cNvPr>
          <p:cNvSpPr/>
          <p:nvPr/>
        </p:nvSpPr>
        <p:spPr>
          <a:xfrm rot="20797221">
            <a:off x="4598684" y="2648052"/>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Connector 48">
            <a:extLst>
              <a:ext uri="{FF2B5EF4-FFF2-40B4-BE49-F238E27FC236}">
                <a16:creationId xmlns:a16="http://schemas.microsoft.com/office/drawing/2014/main" id="{8A3A20CD-040A-4510-8EC7-C0657ED0697D}"/>
              </a:ext>
            </a:extLst>
          </p:cNvPr>
          <p:cNvCxnSpPr>
            <a:cxnSpLocks/>
            <a:stCxn id="48" idx="0"/>
          </p:cNvCxnSpPr>
          <p:nvPr/>
        </p:nvCxnSpPr>
        <p:spPr>
          <a:xfrm flipH="1" flipV="1">
            <a:off x="3837790" y="1630880"/>
            <a:ext cx="521583" cy="1413964"/>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BA303DE-7688-470D-9595-5D052DB72D46}"/>
              </a:ext>
            </a:extLst>
          </p:cNvPr>
          <p:cNvCxnSpPr>
            <a:cxnSpLocks/>
          </p:cNvCxnSpPr>
          <p:nvPr/>
        </p:nvCxnSpPr>
        <p:spPr>
          <a:xfrm>
            <a:off x="7981602" y="4687888"/>
            <a:ext cx="2101302" cy="11533"/>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9F725BE-85EA-4289-AED0-D8C7DD61834E}"/>
              </a:ext>
            </a:extLst>
          </p:cNvPr>
          <p:cNvSpPr/>
          <p:nvPr/>
        </p:nvSpPr>
        <p:spPr>
          <a:xfrm>
            <a:off x="4101969" y="284621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865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174110" y="1001705"/>
            <a:ext cx="47625" cy="4491045"/>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221735"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C4186A-5CBE-49A1-ABEA-F9A721BE911F}"/>
              </a:ext>
            </a:extLst>
          </p:cNvPr>
          <p:cNvSpPr txBox="1"/>
          <p:nvPr/>
        </p:nvSpPr>
        <p:spPr>
          <a:xfrm>
            <a:off x="5168135" y="5742226"/>
            <a:ext cx="1326190" cy="584775"/>
          </a:xfrm>
          <a:prstGeom prst="rect">
            <a:avLst/>
          </a:prstGeom>
          <a:noFill/>
        </p:spPr>
        <p:txBody>
          <a:bodyPr wrap="square" rtlCol="0">
            <a:spAutoFit/>
          </a:bodyPr>
          <a:lstStyle/>
          <a:p>
            <a:pPr algn="ctr"/>
            <a:r>
              <a:rPr lang="en-GB" sz="3200" dirty="0"/>
              <a:t>t</a:t>
            </a:r>
            <a:r>
              <a:rPr lang="en-GB" dirty="0"/>
              <a:t> </a:t>
            </a:r>
          </a:p>
        </p:txBody>
      </p:sp>
      <p:sp>
        <p:nvSpPr>
          <p:cNvPr id="24" name="TextBox 23">
            <a:extLst>
              <a:ext uri="{FF2B5EF4-FFF2-40B4-BE49-F238E27FC236}">
                <a16:creationId xmlns:a16="http://schemas.microsoft.com/office/drawing/2014/main" id="{26AAD2BF-EEF1-4806-8DC4-27FF44E0F02B}"/>
              </a:ext>
            </a:extLst>
          </p:cNvPr>
          <p:cNvSpPr txBox="1"/>
          <p:nvPr/>
        </p:nvSpPr>
        <p:spPr>
          <a:xfrm>
            <a:off x="704085" y="2420165"/>
            <a:ext cx="1326190" cy="1077218"/>
          </a:xfrm>
          <a:prstGeom prst="rect">
            <a:avLst/>
          </a:prstGeom>
          <a:noFill/>
        </p:spPr>
        <p:txBody>
          <a:bodyPr wrap="square" rtlCol="0">
            <a:spAutoFit/>
          </a:bodyPr>
          <a:lstStyle/>
          <a:p>
            <a:pPr algn="ctr"/>
            <a:r>
              <a:rPr lang="en-GB" sz="3200" dirty="0"/>
              <a:t>Energy</a:t>
            </a:r>
          </a:p>
          <a:p>
            <a:pPr algn="ctr"/>
            <a:r>
              <a:rPr lang="en-GB" sz="3200" dirty="0"/>
              <a:t>(Pt)</a:t>
            </a:r>
            <a:r>
              <a:rPr lang="en-GB" dirty="0"/>
              <a:t> </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CP Model Fitting</a:t>
            </a:r>
          </a:p>
        </p:txBody>
      </p:sp>
      <p:sp>
        <p:nvSpPr>
          <p:cNvPr id="50" name="Oval 49">
            <a:extLst>
              <a:ext uri="{FF2B5EF4-FFF2-40B4-BE49-F238E27FC236}">
                <a16:creationId xmlns:a16="http://schemas.microsoft.com/office/drawing/2014/main" id="{FF5C0277-65E8-4102-B470-37E5D369C383}"/>
              </a:ext>
            </a:extLst>
          </p:cNvPr>
          <p:cNvSpPr/>
          <p:nvPr/>
        </p:nvSpPr>
        <p:spPr>
          <a:xfrm>
            <a:off x="3223625" y="4166405"/>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E2AE337-9805-4A86-8519-C4831338509E}"/>
              </a:ext>
            </a:extLst>
          </p:cNvPr>
          <p:cNvSpPr/>
          <p:nvPr/>
        </p:nvSpPr>
        <p:spPr>
          <a:xfrm>
            <a:off x="5301762" y="2903272"/>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799941A-970E-4EF8-937D-4E94721C7850}"/>
              </a:ext>
            </a:extLst>
          </p:cNvPr>
          <p:cNvSpPr/>
          <p:nvPr/>
        </p:nvSpPr>
        <p:spPr>
          <a:xfrm>
            <a:off x="4358837" y="3817286"/>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EF282397-E119-49F7-95CB-2076C09CEE29}"/>
              </a:ext>
            </a:extLst>
          </p:cNvPr>
          <p:cNvCxnSpPr>
            <a:cxnSpLocks/>
          </p:cNvCxnSpPr>
          <p:nvPr/>
        </p:nvCxnSpPr>
        <p:spPr>
          <a:xfrm flipH="1">
            <a:off x="1994223" y="1318758"/>
            <a:ext cx="6267546" cy="37724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8CCA2B-3F19-4343-BF33-DE1ADE4BA9DF}"/>
              </a:ext>
            </a:extLst>
          </p:cNvPr>
          <p:cNvSpPr txBox="1"/>
          <p:nvPr/>
        </p:nvSpPr>
        <p:spPr>
          <a:xfrm>
            <a:off x="7292313" y="2585507"/>
            <a:ext cx="4470680" cy="1323439"/>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Since the relationship is hyperbolic with relation to time we can multiple power by time to transform to a linear formulation</a:t>
            </a:r>
          </a:p>
          <a:p>
            <a:pPr marL="285750" indent="-285750">
              <a:buFont typeface="Arial" panose="020B0604020202020204" pitchFamily="34" charset="0"/>
              <a:buChar char="•"/>
            </a:pPr>
            <a:r>
              <a:rPr lang="en-GB" sz="1600" dirty="0"/>
              <a:t>A linear regression between the points will then yield a slope CP and an intercept W’</a:t>
            </a:r>
          </a:p>
        </p:txBody>
      </p:sp>
      <p:sp>
        <p:nvSpPr>
          <p:cNvPr id="60" name="TextBox 59">
            <a:extLst>
              <a:ext uri="{FF2B5EF4-FFF2-40B4-BE49-F238E27FC236}">
                <a16:creationId xmlns:a16="http://schemas.microsoft.com/office/drawing/2014/main" id="{96826575-48AB-4B49-A0A8-307AECB6BB93}"/>
              </a:ext>
            </a:extLst>
          </p:cNvPr>
          <p:cNvSpPr txBox="1"/>
          <p:nvPr/>
        </p:nvSpPr>
        <p:spPr>
          <a:xfrm>
            <a:off x="704085" y="4681816"/>
            <a:ext cx="1767169" cy="584775"/>
          </a:xfrm>
          <a:prstGeom prst="rect">
            <a:avLst/>
          </a:prstGeom>
          <a:noFill/>
        </p:spPr>
        <p:txBody>
          <a:bodyPr wrap="square" rtlCol="0">
            <a:spAutoFit/>
          </a:bodyPr>
          <a:lstStyle/>
          <a:p>
            <a:pPr algn="ctr"/>
            <a:r>
              <a:rPr lang="en-GB" sz="3200" dirty="0">
                <a:solidFill>
                  <a:srgbClr val="FF0000"/>
                </a:solidFill>
              </a:rPr>
              <a:t>W’</a:t>
            </a:r>
            <a:endParaRPr lang="en-GB" dirty="0">
              <a:solidFill>
                <a:srgbClr val="FF0000"/>
              </a:solidFill>
            </a:endParaRPr>
          </a:p>
        </p:txBody>
      </p:sp>
      <p:cxnSp>
        <p:nvCxnSpPr>
          <p:cNvPr id="36" name="Straight Connector 35">
            <a:extLst>
              <a:ext uri="{FF2B5EF4-FFF2-40B4-BE49-F238E27FC236}">
                <a16:creationId xmlns:a16="http://schemas.microsoft.com/office/drawing/2014/main" id="{AC4BEEEA-48B6-4408-A04E-0BCDFF18FE18}"/>
              </a:ext>
            </a:extLst>
          </p:cNvPr>
          <p:cNvCxnSpPr/>
          <p:nvPr/>
        </p:nvCxnSpPr>
        <p:spPr>
          <a:xfrm>
            <a:off x="4365231" y="3675976"/>
            <a:ext cx="1818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4C2E48-E429-4D5F-AA6E-07D660CA6971}"/>
              </a:ext>
            </a:extLst>
          </p:cNvPr>
          <p:cNvCxnSpPr/>
          <p:nvPr/>
        </p:nvCxnSpPr>
        <p:spPr>
          <a:xfrm flipV="1">
            <a:off x="6192820" y="2536423"/>
            <a:ext cx="0" cy="114874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BE60EEF-B1F8-4EBB-A188-887E17010B1D}"/>
              </a:ext>
            </a:extLst>
          </p:cNvPr>
          <p:cNvSpPr txBox="1"/>
          <p:nvPr/>
        </p:nvSpPr>
        <p:spPr>
          <a:xfrm>
            <a:off x="5223425" y="3964230"/>
            <a:ext cx="1562361" cy="584775"/>
          </a:xfrm>
          <a:prstGeom prst="rect">
            <a:avLst/>
          </a:prstGeom>
          <a:noFill/>
        </p:spPr>
        <p:txBody>
          <a:bodyPr wrap="square" rtlCol="0">
            <a:spAutoFit/>
          </a:bodyPr>
          <a:lstStyle/>
          <a:p>
            <a:r>
              <a:rPr lang="en-GB" sz="3200" dirty="0">
                <a:solidFill>
                  <a:srgbClr val="FF0000"/>
                </a:solidFill>
              </a:rPr>
              <a:t>CP</a:t>
            </a:r>
            <a:r>
              <a:rPr lang="en-GB" dirty="0"/>
              <a:t> = </a:t>
            </a:r>
            <a:r>
              <a:rPr lang="en-GB" dirty="0" err="1"/>
              <a:t>dy</a:t>
            </a:r>
            <a:r>
              <a:rPr lang="en-GB" dirty="0"/>
              <a:t>/dx</a:t>
            </a:r>
          </a:p>
        </p:txBody>
      </p:sp>
      <p:sp>
        <p:nvSpPr>
          <p:cNvPr id="67" name="TextBox 66">
            <a:extLst>
              <a:ext uri="{FF2B5EF4-FFF2-40B4-BE49-F238E27FC236}">
                <a16:creationId xmlns:a16="http://schemas.microsoft.com/office/drawing/2014/main" id="{70069AF0-ED74-4E46-8E99-4395A41DFDAF}"/>
              </a:ext>
            </a:extLst>
          </p:cNvPr>
          <p:cNvSpPr txBox="1"/>
          <p:nvPr/>
        </p:nvSpPr>
        <p:spPr>
          <a:xfrm>
            <a:off x="6128490" y="2921533"/>
            <a:ext cx="569777" cy="369332"/>
          </a:xfrm>
          <a:prstGeom prst="rect">
            <a:avLst/>
          </a:prstGeom>
          <a:noFill/>
        </p:spPr>
        <p:txBody>
          <a:bodyPr wrap="square" rtlCol="0">
            <a:spAutoFit/>
          </a:bodyPr>
          <a:lstStyle/>
          <a:p>
            <a:r>
              <a:rPr lang="en-GB" dirty="0" err="1"/>
              <a:t>dy</a:t>
            </a:r>
            <a:endParaRPr lang="en-GB" dirty="0"/>
          </a:p>
        </p:txBody>
      </p:sp>
      <p:sp>
        <p:nvSpPr>
          <p:cNvPr id="68" name="TextBox 67">
            <a:extLst>
              <a:ext uri="{FF2B5EF4-FFF2-40B4-BE49-F238E27FC236}">
                <a16:creationId xmlns:a16="http://schemas.microsoft.com/office/drawing/2014/main" id="{BEF15B91-1D1C-4098-B3B6-DFC74301BE8C}"/>
              </a:ext>
            </a:extLst>
          </p:cNvPr>
          <p:cNvSpPr txBox="1"/>
          <p:nvPr/>
        </p:nvSpPr>
        <p:spPr>
          <a:xfrm>
            <a:off x="5160224" y="3614106"/>
            <a:ext cx="569777" cy="369332"/>
          </a:xfrm>
          <a:prstGeom prst="rect">
            <a:avLst/>
          </a:prstGeom>
          <a:noFill/>
        </p:spPr>
        <p:txBody>
          <a:bodyPr wrap="square" rtlCol="0">
            <a:spAutoFit/>
          </a:bodyPr>
          <a:lstStyle/>
          <a:p>
            <a:r>
              <a:rPr lang="en-GB" dirty="0"/>
              <a:t>dx</a:t>
            </a:r>
          </a:p>
        </p:txBody>
      </p:sp>
      <p:sp>
        <p:nvSpPr>
          <p:cNvPr id="69" name="Oval 68">
            <a:extLst>
              <a:ext uri="{FF2B5EF4-FFF2-40B4-BE49-F238E27FC236}">
                <a16:creationId xmlns:a16="http://schemas.microsoft.com/office/drawing/2014/main" id="{9E842906-9E93-4D74-B6B7-75700B8803D6}"/>
              </a:ext>
            </a:extLst>
          </p:cNvPr>
          <p:cNvSpPr/>
          <p:nvPr/>
        </p:nvSpPr>
        <p:spPr>
          <a:xfrm>
            <a:off x="8074715" y="1476665"/>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8C17261F-5763-419B-A110-F512499FBD42}"/>
              </a:ext>
            </a:extLst>
          </p:cNvPr>
          <p:cNvSpPr/>
          <p:nvPr/>
        </p:nvSpPr>
        <p:spPr>
          <a:xfrm>
            <a:off x="7059545" y="2098650"/>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a:extLst>
              <a:ext uri="{FF2B5EF4-FFF2-40B4-BE49-F238E27FC236}">
                <a16:creationId xmlns:a16="http://schemas.microsoft.com/office/drawing/2014/main" id="{57F5A940-CC83-4CFE-BA1D-92C3EFD3907B}"/>
              </a:ext>
            </a:extLst>
          </p:cNvPr>
          <p:cNvCxnSpPr>
            <a:cxnSpLocks/>
          </p:cNvCxnSpPr>
          <p:nvPr/>
        </p:nvCxnSpPr>
        <p:spPr>
          <a:xfrm>
            <a:off x="1994223" y="4939598"/>
            <a:ext cx="2275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41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174110" y="1001705"/>
            <a:ext cx="47625" cy="4491045"/>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221735"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C4186A-5CBE-49A1-ABEA-F9A721BE911F}"/>
              </a:ext>
            </a:extLst>
          </p:cNvPr>
          <p:cNvSpPr txBox="1"/>
          <p:nvPr/>
        </p:nvSpPr>
        <p:spPr>
          <a:xfrm>
            <a:off x="5168135" y="5742226"/>
            <a:ext cx="1326190" cy="584775"/>
          </a:xfrm>
          <a:prstGeom prst="rect">
            <a:avLst/>
          </a:prstGeom>
          <a:noFill/>
        </p:spPr>
        <p:txBody>
          <a:bodyPr wrap="square" rtlCol="0">
            <a:spAutoFit/>
          </a:bodyPr>
          <a:lstStyle/>
          <a:p>
            <a:pPr algn="ctr"/>
            <a:r>
              <a:rPr lang="en-GB" sz="3200" dirty="0"/>
              <a:t>t</a:t>
            </a:r>
            <a:r>
              <a:rPr lang="en-GB" dirty="0"/>
              <a:t> </a:t>
            </a:r>
          </a:p>
        </p:txBody>
      </p:sp>
      <p:sp>
        <p:nvSpPr>
          <p:cNvPr id="24" name="TextBox 23">
            <a:extLst>
              <a:ext uri="{FF2B5EF4-FFF2-40B4-BE49-F238E27FC236}">
                <a16:creationId xmlns:a16="http://schemas.microsoft.com/office/drawing/2014/main" id="{26AAD2BF-EEF1-4806-8DC4-27FF44E0F02B}"/>
              </a:ext>
            </a:extLst>
          </p:cNvPr>
          <p:cNvSpPr txBox="1"/>
          <p:nvPr/>
        </p:nvSpPr>
        <p:spPr>
          <a:xfrm>
            <a:off x="704085" y="2420165"/>
            <a:ext cx="1326190" cy="1077218"/>
          </a:xfrm>
          <a:prstGeom prst="rect">
            <a:avLst/>
          </a:prstGeom>
          <a:noFill/>
        </p:spPr>
        <p:txBody>
          <a:bodyPr wrap="square" rtlCol="0">
            <a:spAutoFit/>
          </a:bodyPr>
          <a:lstStyle/>
          <a:p>
            <a:pPr algn="ctr"/>
            <a:r>
              <a:rPr lang="en-GB" sz="3200" dirty="0"/>
              <a:t>Energy</a:t>
            </a:r>
          </a:p>
          <a:p>
            <a:pPr algn="ctr"/>
            <a:r>
              <a:rPr lang="en-GB" sz="3200" dirty="0"/>
              <a:t>(Pt)</a:t>
            </a:r>
            <a:r>
              <a:rPr lang="en-GB" dirty="0"/>
              <a:t> </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Using inappropriate test durations</a:t>
            </a:r>
          </a:p>
        </p:txBody>
      </p:sp>
      <p:sp>
        <p:nvSpPr>
          <p:cNvPr id="50" name="Oval 49">
            <a:extLst>
              <a:ext uri="{FF2B5EF4-FFF2-40B4-BE49-F238E27FC236}">
                <a16:creationId xmlns:a16="http://schemas.microsoft.com/office/drawing/2014/main" id="{FF5C0277-65E8-4102-B470-37E5D369C383}"/>
              </a:ext>
            </a:extLst>
          </p:cNvPr>
          <p:cNvSpPr/>
          <p:nvPr/>
        </p:nvSpPr>
        <p:spPr>
          <a:xfrm>
            <a:off x="3223625" y="4166405"/>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E2AE337-9805-4A86-8519-C4831338509E}"/>
              </a:ext>
            </a:extLst>
          </p:cNvPr>
          <p:cNvSpPr/>
          <p:nvPr/>
        </p:nvSpPr>
        <p:spPr>
          <a:xfrm>
            <a:off x="2444043" y="449510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799941A-970E-4EF8-937D-4E94721C7850}"/>
              </a:ext>
            </a:extLst>
          </p:cNvPr>
          <p:cNvSpPr/>
          <p:nvPr/>
        </p:nvSpPr>
        <p:spPr>
          <a:xfrm>
            <a:off x="3586331" y="371160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EF282397-E119-49F7-95CB-2076C09CEE29}"/>
              </a:ext>
            </a:extLst>
          </p:cNvPr>
          <p:cNvCxnSpPr>
            <a:cxnSpLocks/>
          </p:cNvCxnSpPr>
          <p:nvPr/>
        </p:nvCxnSpPr>
        <p:spPr>
          <a:xfrm flipH="1">
            <a:off x="1792042" y="1534722"/>
            <a:ext cx="6694877" cy="2429508"/>
          </a:xfrm>
          <a:prstGeom prst="line">
            <a:avLst/>
          </a:prstGeom>
          <a:ln w="127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8CCA2B-3F19-4343-BF33-DE1ADE4BA9DF}"/>
              </a:ext>
            </a:extLst>
          </p:cNvPr>
          <p:cNvSpPr txBox="1"/>
          <p:nvPr/>
        </p:nvSpPr>
        <p:spPr>
          <a:xfrm>
            <a:off x="8486919" y="816227"/>
            <a:ext cx="3401346" cy="1077218"/>
          </a:xfrm>
          <a:prstGeom prst="rect">
            <a:avLst/>
          </a:prstGeom>
          <a:noFill/>
        </p:spPr>
        <p:txBody>
          <a:bodyPr wrap="square" rtlCol="0">
            <a:spAutoFit/>
          </a:bodyPr>
          <a:lstStyle/>
          <a:p>
            <a:r>
              <a:rPr lang="en-GB" sz="1600" dirty="0"/>
              <a:t>When fitting to tests of longer duration, the fit can sometimes result in a lower value of CP, and higher value for W’</a:t>
            </a:r>
          </a:p>
        </p:txBody>
      </p:sp>
      <p:sp>
        <p:nvSpPr>
          <p:cNvPr id="69" name="Oval 68">
            <a:extLst>
              <a:ext uri="{FF2B5EF4-FFF2-40B4-BE49-F238E27FC236}">
                <a16:creationId xmlns:a16="http://schemas.microsoft.com/office/drawing/2014/main" id="{9E842906-9E93-4D74-B6B7-75700B8803D6}"/>
              </a:ext>
            </a:extLst>
          </p:cNvPr>
          <p:cNvSpPr/>
          <p:nvPr/>
        </p:nvSpPr>
        <p:spPr>
          <a:xfrm>
            <a:off x="8074715" y="1476665"/>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8C17261F-5763-419B-A110-F512499FBD42}"/>
              </a:ext>
            </a:extLst>
          </p:cNvPr>
          <p:cNvSpPr/>
          <p:nvPr/>
        </p:nvSpPr>
        <p:spPr>
          <a:xfrm>
            <a:off x="7059545" y="2098650"/>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a:extLst>
              <a:ext uri="{FF2B5EF4-FFF2-40B4-BE49-F238E27FC236}">
                <a16:creationId xmlns:a16="http://schemas.microsoft.com/office/drawing/2014/main" id="{8DEFD82A-4AFE-43D1-B150-DAC0302BD5CF}"/>
              </a:ext>
            </a:extLst>
          </p:cNvPr>
          <p:cNvCxnSpPr>
            <a:cxnSpLocks/>
          </p:cNvCxnSpPr>
          <p:nvPr/>
        </p:nvCxnSpPr>
        <p:spPr>
          <a:xfrm flipH="1">
            <a:off x="2030276" y="1267463"/>
            <a:ext cx="5376823" cy="3690514"/>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605BA4F-25BE-4511-9744-DDE5E00C0CA6}"/>
              </a:ext>
            </a:extLst>
          </p:cNvPr>
          <p:cNvSpPr txBox="1"/>
          <p:nvPr/>
        </p:nvSpPr>
        <p:spPr>
          <a:xfrm>
            <a:off x="3398537" y="4449356"/>
            <a:ext cx="3401346" cy="1077218"/>
          </a:xfrm>
          <a:prstGeom prst="rect">
            <a:avLst/>
          </a:prstGeom>
          <a:noFill/>
        </p:spPr>
        <p:txBody>
          <a:bodyPr wrap="square" rtlCol="0">
            <a:spAutoFit/>
          </a:bodyPr>
          <a:lstStyle/>
          <a:p>
            <a:r>
              <a:rPr lang="en-GB" sz="1600" dirty="0"/>
              <a:t>When fitting to tests of shorter duration the fit can sometimes lead to higher values for CP and lower values for W’</a:t>
            </a:r>
          </a:p>
        </p:txBody>
      </p:sp>
      <p:sp>
        <p:nvSpPr>
          <p:cNvPr id="29" name="TextBox 28">
            <a:extLst>
              <a:ext uri="{FF2B5EF4-FFF2-40B4-BE49-F238E27FC236}">
                <a16:creationId xmlns:a16="http://schemas.microsoft.com/office/drawing/2014/main" id="{4EDBF1F7-F322-46FE-9635-FD8F09D9F94F}"/>
              </a:ext>
            </a:extLst>
          </p:cNvPr>
          <p:cNvSpPr txBox="1"/>
          <p:nvPr/>
        </p:nvSpPr>
        <p:spPr>
          <a:xfrm>
            <a:off x="7645333" y="2386100"/>
            <a:ext cx="4039419" cy="2062103"/>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Concentrating on areas of the P(t) curve that are steep (short durations) or shallow (longer durations) introduces bias to the fit</a:t>
            </a:r>
          </a:p>
          <a:p>
            <a:pPr marL="285750" indent="-285750">
              <a:buFont typeface="Arial" panose="020B0604020202020204" pitchFamily="34" charset="0"/>
              <a:buChar char="•"/>
            </a:pPr>
            <a:r>
              <a:rPr lang="en-GB" sz="1600" dirty="0"/>
              <a:t>Athletes do not enjoy TTE tests and they require high level of motivation</a:t>
            </a:r>
          </a:p>
          <a:p>
            <a:pPr marL="285750" indent="-285750">
              <a:buFont typeface="Arial" panose="020B0604020202020204" pitchFamily="34" charset="0"/>
              <a:buChar char="•"/>
            </a:pPr>
            <a:r>
              <a:rPr lang="en-GB" sz="1600" dirty="0"/>
              <a:t>Outside of the lab setting it is most practical to embed tests across a number of rides across a number of days</a:t>
            </a:r>
          </a:p>
        </p:txBody>
      </p:sp>
      <p:cxnSp>
        <p:nvCxnSpPr>
          <p:cNvPr id="10" name="Straight Connector 9">
            <a:extLst>
              <a:ext uri="{FF2B5EF4-FFF2-40B4-BE49-F238E27FC236}">
                <a16:creationId xmlns:a16="http://schemas.microsoft.com/office/drawing/2014/main" id="{E619AAFF-F8FF-4C07-A423-CAA221854DB3}"/>
              </a:ext>
            </a:extLst>
          </p:cNvPr>
          <p:cNvCxnSpPr/>
          <p:nvPr/>
        </p:nvCxnSpPr>
        <p:spPr>
          <a:xfrm flipH="1">
            <a:off x="8417994" y="1313915"/>
            <a:ext cx="68925" cy="2707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12EB56-3E7E-4CA5-9F8E-8983682AFF6C}"/>
              </a:ext>
            </a:extLst>
          </p:cNvPr>
          <p:cNvCxnSpPr>
            <a:cxnSpLocks/>
            <a:stCxn id="27" idx="1"/>
          </p:cNvCxnSpPr>
          <p:nvPr/>
        </p:nvCxnSpPr>
        <p:spPr>
          <a:xfrm flipH="1" flipV="1">
            <a:off x="2869571" y="4369327"/>
            <a:ext cx="528966" cy="61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67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Variations of the CP model</a:t>
            </a:r>
          </a:p>
        </p:txBody>
      </p:sp>
      <p:sp>
        <p:nvSpPr>
          <p:cNvPr id="3" name="TextBox 2">
            <a:extLst>
              <a:ext uri="{FF2B5EF4-FFF2-40B4-BE49-F238E27FC236}">
                <a16:creationId xmlns:a16="http://schemas.microsoft.com/office/drawing/2014/main" id="{DD948630-2969-4487-A083-B94C6CB27474}"/>
              </a:ext>
            </a:extLst>
          </p:cNvPr>
          <p:cNvSpPr txBox="1"/>
          <p:nvPr/>
        </p:nvSpPr>
        <p:spPr>
          <a:xfrm>
            <a:off x="942450" y="1116353"/>
            <a:ext cx="11006458" cy="5632311"/>
          </a:xfrm>
          <a:prstGeom prst="rect">
            <a:avLst/>
          </a:prstGeom>
          <a:noFill/>
        </p:spPr>
        <p:txBody>
          <a:bodyPr wrap="square" rtlCol="0">
            <a:spAutoFit/>
          </a:bodyPr>
          <a:lstStyle/>
          <a:p>
            <a:r>
              <a:rPr lang="en-GB" sz="2400" b="1" dirty="0">
                <a:solidFill>
                  <a:srgbClr val="00B0F0"/>
                </a:solidFill>
              </a:rPr>
              <a:t>Variants of the original critical power model developed in an attempt to address known weaknesses, such as:</a:t>
            </a:r>
          </a:p>
          <a:p>
            <a:pPr marL="285750" indent="-285750">
              <a:buFont typeface="Arial" panose="020B0604020202020204" pitchFamily="34" charset="0"/>
              <a:buChar char="•"/>
            </a:pPr>
            <a:r>
              <a:rPr lang="en-GB" sz="2400" dirty="0"/>
              <a:t>Breaks down at durations of less than 2 mins, due to rate limiting</a:t>
            </a:r>
          </a:p>
          <a:p>
            <a:pPr marL="285750" indent="-285750">
              <a:buFont typeface="Arial" panose="020B0604020202020204" pitchFamily="34" charset="0"/>
              <a:buChar char="•"/>
            </a:pPr>
            <a:r>
              <a:rPr lang="en-GB" sz="2400" dirty="0"/>
              <a:t>Don’t reflect fatigue at longer durations </a:t>
            </a:r>
          </a:p>
          <a:p>
            <a:pPr marL="285750" indent="-285750">
              <a:buFont typeface="Arial" panose="020B0604020202020204" pitchFamily="34" charset="0"/>
              <a:buChar char="•"/>
            </a:pPr>
            <a:endParaRPr lang="en-GB" sz="2400" b="1" dirty="0"/>
          </a:p>
          <a:p>
            <a:r>
              <a:rPr lang="en-GB" sz="2400" b="1" dirty="0">
                <a:solidFill>
                  <a:srgbClr val="00B0F0"/>
                </a:solidFill>
              </a:rPr>
              <a:t>Morton 3 parameter model</a:t>
            </a:r>
          </a:p>
          <a:p>
            <a:pPr marL="285750" indent="-285750">
              <a:buFont typeface="Arial" panose="020B0604020202020204" pitchFamily="34" charset="0"/>
              <a:buChar char="•"/>
            </a:pPr>
            <a:r>
              <a:rPr lang="en-GB" sz="2400" dirty="0"/>
              <a:t>Rate limited by adding a new parameter representing max power</a:t>
            </a:r>
          </a:p>
          <a:p>
            <a:pPr marL="285750" indent="-285750">
              <a:buFont typeface="Arial" panose="020B0604020202020204" pitchFamily="34" charset="0"/>
              <a:buChar char="•"/>
            </a:pPr>
            <a:r>
              <a:rPr lang="en-GB" sz="2400" dirty="0"/>
              <a:t>Shown to be less sensitive to test durations used than many others</a:t>
            </a:r>
          </a:p>
          <a:p>
            <a:endParaRPr lang="en-GB" sz="2400" dirty="0"/>
          </a:p>
          <a:p>
            <a:r>
              <a:rPr lang="en-GB" sz="2400" b="1" dirty="0">
                <a:solidFill>
                  <a:srgbClr val="00B0F0"/>
                </a:solidFill>
              </a:rPr>
              <a:t>Various ‘multi-component’ models </a:t>
            </a:r>
          </a:p>
          <a:p>
            <a:pPr marL="342900" indent="-342900">
              <a:buFont typeface="Arial" panose="020B0604020202020204" pitchFamily="34" charset="0"/>
              <a:buChar char="•"/>
            </a:pPr>
            <a:r>
              <a:rPr lang="en-GB" sz="2400" dirty="0" err="1"/>
              <a:t>Perennet</a:t>
            </a:r>
            <a:r>
              <a:rPr lang="en-GB" sz="2400" dirty="0"/>
              <a:t>-Thibault (running), GC extended model (hydraulic), WKO4 (secret)</a:t>
            </a:r>
          </a:p>
          <a:p>
            <a:pPr marL="342900" indent="-342900">
              <a:buFont typeface="Arial" panose="020B0604020202020204" pitchFamily="34" charset="0"/>
              <a:buChar char="•"/>
            </a:pPr>
            <a:r>
              <a:rPr lang="en-GB" sz="2400" dirty="0"/>
              <a:t>Modelling based upon bio-energetics</a:t>
            </a:r>
          </a:p>
          <a:p>
            <a:pPr marL="342900" indent="-342900">
              <a:buFont typeface="Arial" panose="020B0604020202020204" pitchFamily="34" charset="0"/>
              <a:buChar char="•"/>
            </a:pPr>
            <a:r>
              <a:rPr lang="en-GB" sz="2400" dirty="0"/>
              <a:t>Higher number of parameters, fitting method and data sensitive</a:t>
            </a:r>
          </a:p>
          <a:p>
            <a:endParaRPr lang="en-GB" sz="2400" b="1" dirty="0">
              <a:solidFill>
                <a:srgbClr val="00B0F0"/>
              </a:solidFill>
            </a:endParaRP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44426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Recommendations for testing</a:t>
            </a:r>
          </a:p>
        </p:txBody>
      </p:sp>
      <p:sp>
        <p:nvSpPr>
          <p:cNvPr id="19" name="TextBox 18">
            <a:extLst>
              <a:ext uri="{FF2B5EF4-FFF2-40B4-BE49-F238E27FC236}">
                <a16:creationId xmlns:a16="http://schemas.microsoft.com/office/drawing/2014/main" id="{845802C3-8E54-411D-8DBF-078927480DF7}"/>
              </a:ext>
            </a:extLst>
          </p:cNvPr>
          <p:cNvSpPr txBox="1"/>
          <p:nvPr/>
        </p:nvSpPr>
        <p:spPr>
          <a:xfrm>
            <a:off x="1041118" y="688722"/>
            <a:ext cx="10456697" cy="6001643"/>
          </a:xfrm>
          <a:prstGeom prst="rect">
            <a:avLst/>
          </a:prstGeom>
          <a:noFill/>
        </p:spPr>
        <p:txBody>
          <a:bodyPr wrap="square" rtlCol="0">
            <a:spAutoFit/>
          </a:bodyPr>
          <a:lstStyle/>
          <a:p>
            <a:r>
              <a:rPr lang="en-GB" sz="2400" b="1" dirty="0">
                <a:solidFill>
                  <a:srgbClr val="00B0F0"/>
                </a:solidFill>
              </a:rPr>
              <a:t>Collect a range of durations</a:t>
            </a:r>
          </a:p>
          <a:p>
            <a:pPr marL="342900" indent="-342900">
              <a:buFont typeface="Arial" panose="020B0604020202020204" pitchFamily="34" charset="0"/>
              <a:buChar char="•"/>
            </a:pPr>
            <a:r>
              <a:rPr lang="en-GB" sz="2400" dirty="0"/>
              <a:t>Focus on efforts less than 20 minutes</a:t>
            </a:r>
          </a:p>
          <a:p>
            <a:pPr marL="342900" indent="-342900">
              <a:buFont typeface="Arial" panose="020B0604020202020204" pitchFamily="34" charset="0"/>
              <a:buChar char="•"/>
            </a:pPr>
            <a:r>
              <a:rPr lang="en-GB" sz="2400" dirty="0"/>
              <a:t>Include short sprints, try and make them competitive</a:t>
            </a:r>
          </a:p>
          <a:p>
            <a:endParaRPr lang="en-GB" sz="2400" b="1" dirty="0">
              <a:solidFill>
                <a:srgbClr val="00B0F0"/>
              </a:solidFill>
            </a:endParaRPr>
          </a:p>
          <a:p>
            <a:r>
              <a:rPr lang="en-GB" sz="2400" b="1" dirty="0">
                <a:solidFill>
                  <a:srgbClr val="00B0F0"/>
                </a:solidFill>
              </a:rPr>
              <a:t>Embed tests into your rides, no need to have a ‘testing’ workout</a:t>
            </a:r>
          </a:p>
          <a:p>
            <a:pPr marL="285750" indent="-285750">
              <a:buFont typeface="Arial" panose="020B0604020202020204" pitchFamily="34" charset="0"/>
              <a:buChar char="•"/>
            </a:pPr>
            <a:r>
              <a:rPr lang="en-GB" sz="2400" dirty="0"/>
              <a:t>Embed all out sprints for signs, long threshold efforts across your training rides</a:t>
            </a:r>
          </a:p>
          <a:p>
            <a:pPr marL="285750" indent="-285750">
              <a:buFont typeface="Arial" panose="020B0604020202020204" pitchFamily="34" charset="0"/>
              <a:buChar char="•"/>
            </a:pPr>
            <a:r>
              <a:rPr lang="en-GB" sz="2400" dirty="0"/>
              <a:t>Continual ‘testing’ enables more reliable modelling and tracking of capability</a:t>
            </a:r>
          </a:p>
          <a:p>
            <a:pPr marL="285750" indent="-285750">
              <a:buFont typeface="Arial" panose="020B0604020202020204" pitchFamily="34" charset="0"/>
              <a:buChar char="•"/>
            </a:pPr>
            <a:endParaRPr lang="en-GB" sz="2400" b="1" dirty="0"/>
          </a:p>
          <a:p>
            <a:r>
              <a:rPr lang="en-GB" sz="2400" b="1" dirty="0">
                <a:solidFill>
                  <a:srgbClr val="00B0F0"/>
                </a:solidFill>
              </a:rPr>
              <a:t>Make sure you have sprint efforts not just longer efforts</a:t>
            </a:r>
          </a:p>
          <a:p>
            <a:pPr marL="285750" indent="-285750">
              <a:buFont typeface="Arial" panose="020B0604020202020204" pitchFamily="34" charset="0"/>
              <a:buChar char="•"/>
            </a:pPr>
            <a:r>
              <a:rPr lang="en-GB" sz="2400" dirty="0"/>
              <a:t>Since the 3-parameter model is most reliable, do short sprints as well as long</a:t>
            </a:r>
          </a:p>
          <a:p>
            <a:pPr marL="285750" indent="-285750">
              <a:buFont typeface="Arial" panose="020B0604020202020204" pitchFamily="34" charset="0"/>
              <a:buChar char="•"/>
            </a:pPr>
            <a:r>
              <a:rPr lang="en-GB" sz="2400" dirty="0"/>
              <a:t>Some shorter (2-3mins) efforts might be embedded within longer ones too</a:t>
            </a:r>
          </a:p>
          <a:p>
            <a:endParaRPr lang="en-GB" sz="2400" dirty="0"/>
          </a:p>
          <a:p>
            <a:r>
              <a:rPr lang="en-GB" sz="2400" b="1" dirty="0">
                <a:solidFill>
                  <a:srgbClr val="00B0F0"/>
                </a:solidFill>
              </a:rPr>
              <a:t>Perform them like you’d race them, if race frequently then exploit the data</a:t>
            </a:r>
          </a:p>
          <a:p>
            <a:pPr marL="342900" indent="-342900">
              <a:buFont typeface="Arial" panose="020B0604020202020204" pitchFamily="34" charset="0"/>
              <a:buChar char="•"/>
            </a:pPr>
            <a:r>
              <a:rPr lang="en-GB" sz="2400" dirty="0"/>
              <a:t>Position e.g. TT or allow out the </a:t>
            </a:r>
            <a:r>
              <a:rPr lang="en-GB" sz="2400" dirty="0" err="1"/>
              <a:t>saddle,Flat</a:t>
            </a:r>
            <a:r>
              <a:rPr lang="en-GB" sz="2400" dirty="0"/>
              <a:t> vs Hills, Indoor vs Outdoor</a:t>
            </a:r>
          </a:p>
          <a:p>
            <a:pPr marL="342900" indent="-342900">
              <a:buFont typeface="Arial" panose="020B0604020202020204" pitchFamily="34" charset="0"/>
              <a:buChar char="•"/>
            </a:pPr>
            <a:endParaRPr lang="en-GB" sz="2400" dirty="0"/>
          </a:p>
          <a:p>
            <a:r>
              <a:rPr lang="en-GB" sz="2400" b="1" dirty="0">
                <a:solidFill>
                  <a:srgbClr val="00B0F0"/>
                </a:solidFill>
              </a:rPr>
              <a:t>Always calibrate your Power Meter before every ride</a:t>
            </a:r>
          </a:p>
        </p:txBody>
      </p:sp>
    </p:spTree>
    <p:extLst>
      <p:ext uri="{BB962C8B-B14F-4D97-AF65-F5344CB8AC3E}">
        <p14:creationId xmlns:p14="http://schemas.microsoft.com/office/powerpoint/2010/main" val="214325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1501561" y="527522"/>
            <a:ext cx="9188878" cy="1446550"/>
          </a:xfrm>
          <a:prstGeom prst="rect">
            <a:avLst/>
          </a:prstGeom>
          <a:noFill/>
        </p:spPr>
        <p:txBody>
          <a:bodyPr wrap="square" rtlCol="0">
            <a:spAutoFit/>
          </a:bodyPr>
          <a:lstStyle/>
          <a:p>
            <a:pPr algn="ctr"/>
            <a:r>
              <a:rPr lang="en-GB" sz="4800" b="1" dirty="0">
                <a:solidFill>
                  <a:srgbClr val="00B0F0"/>
                </a:solidFill>
              </a:rPr>
              <a:t>Critical Power - an explainer</a:t>
            </a:r>
          </a:p>
          <a:p>
            <a:pPr algn="ctr"/>
            <a:r>
              <a:rPr lang="en-GB" sz="4000" b="1" dirty="0">
                <a:solidFill>
                  <a:srgbClr val="FF0000"/>
                </a:solidFill>
              </a:rPr>
              <a:t>Model fitting with </a:t>
            </a:r>
            <a:r>
              <a:rPr lang="en-GB" sz="4000" b="1" dirty="0" err="1">
                <a:solidFill>
                  <a:srgbClr val="FF0000"/>
                </a:solidFill>
              </a:rPr>
              <a:t>GoldenCheetah</a:t>
            </a:r>
            <a:endParaRPr lang="en-GB" sz="4000" b="1" dirty="0">
              <a:solidFill>
                <a:srgbClr val="FF0000"/>
              </a:solidFill>
            </a:endParaRPr>
          </a:p>
        </p:txBody>
      </p:sp>
      <p:sp>
        <p:nvSpPr>
          <p:cNvPr id="3" name="TextBox 2">
            <a:extLst>
              <a:ext uri="{FF2B5EF4-FFF2-40B4-BE49-F238E27FC236}">
                <a16:creationId xmlns:a16="http://schemas.microsoft.com/office/drawing/2014/main" id="{35353E4B-A093-4096-B013-72788E4D153F}"/>
              </a:ext>
            </a:extLst>
          </p:cNvPr>
          <p:cNvSpPr txBox="1"/>
          <p:nvPr/>
        </p:nvSpPr>
        <p:spPr>
          <a:xfrm>
            <a:off x="908791" y="6142748"/>
            <a:ext cx="11006458" cy="830997"/>
          </a:xfrm>
          <a:prstGeom prst="rect">
            <a:avLst/>
          </a:prstGeom>
          <a:noFill/>
        </p:spPr>
        <p:txBody>
          <a:bodyPr wrap="square" rtlCol="0">
            <a:spAutoFit/>
          </a:bodyPr>
          <a:lstStyle/>
          <a:p>
            <a:pPr algn="ctr"/>
            <a:r>
              <a:rPr lang="en-GB" sz="2400" b="1" dirty="0">
                <a:solidFill>
                  <a:srgbClr val="00B0F0"/>
                </a:solidFill>
              </a:rPr>
              <a:t>© 2018 Mark Liversedge and Dr Len Parker-Simpson</a:t>
            </a:r>
          </a:p>
          <a:p>
            <a:pPr marL="285750" indent="-285750">
              <a:buFont typeface="Arial" panose="020B0604020202020204" pitchFamily="34" charset="0"/>
              <a:buChar char="•"/>
            </a:pPr>
            <a:endParaRPr lang="en-GB" sz="2400" dirty="0"/>
          </a:p>
        </p:txBody>
      </p:sp>
      <p:sp>
        <p:nvSpPr>
          <p:cNvPr id="32" name="Oval 31">
            <a:extLst>
              <a:ext uri="{FF2B5EF4-FFF2-40B4-BE49-F238E27FC236}">
                <a16:creationId xmlns:a16="http://schemas.microsoft.com/office/drawing/2014/main" id="{384D705A-715E-4E97-9B21-B1C180A9AE1F}"/>
              </a:ext>
            </a:extLst>
          </p:cNvPr>
          <p:cNvSpPr/>
          <p:nvPr/>
        </p:nvSpPr>
        <p:spPr>
          <a:xfrm>
            <a:off x="4653654" y="4177534"/>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812E7663-CF58-4EE1-9F44-A66E293DCD6A}"/>
              </a:ext>
            </a:extLst>
          </p:cNvPr>
          <p:cNvSpPr/>
          <p:nvPr/>
        </p:nvSpPr>
        <p:spPr>
          <a:xfrm>
            <a:off x="8844654" y="5452704"/>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72C46393-43EA-4285-904F-24A09CF49DBE}"/>
              </a:ext>
            </a:extLst>
          </p:cNvPr>
          <p:cNvSpPr/>
          <p:nvPr/>
        </p:nvSpPr>
        <p:spPr>
          <a:xfrm>
            <a:off x="5904604" y="5088169"/>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1931EFEC-4663-4923-9B0A-8AC14D6383B8}"/>
              </a:ext>
            </a:extLst>
          </p:cNvPr>
          <p:cNvSpPr/>
          <p:nvPr/>
        </p:nvSpPr>
        <p:spPr>
          <a:xfrm>
            <a:off x="5904604" y="5081819"/>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07F5B8FF-6E13-4173-B7DE-7EA7B3816EDB}"/>
              </a:ext>
            </a:extLst>
          </p:cNvPr>
          <p:cNvSpPr/>
          <p:nvPr/>
        </p:nvSpPr>
        <p:spPr>
          <a:xfrm>
            <a:off x="9962254" y="5821004"/>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B5185193-1E2F-49EF-9E67-27239A5C2E3B}"/>
              </a:ext>
            </a:extLst>
          </p:cNvPr>
          <p:cNvSpPr/>
          <p:nvPr/>
        </p:nvSpPr>
        <p:spPr>
          <a:xfrm>
            <a:off x="7841354" y="5338404"/>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A3D8ED7B-FF11-4D4F-A21D-056F49222A20}"/>
              </a:ext>
            </a:extLst>
          </p:cNvPr>
          <p:cNvSpPr/>
          <p:nvPr/>
        </p:nvSpPr>
        <p:spPr>
          <a:xfrm>
            <a:off x="5053704" y="4861324"/>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4BEC84F2-1707-4DA5-BA8C-2F1725D5354F}"/>
              </a:ext>
            </a:extLst>
          </p:cNvPr>
          <p:cNvSpPr/>
          <p:nvPr/>
        </p:nvSpPr>
        <p:spPr>
          <a:xfrm>
            <a:off x="2450204" y="2887304"/>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AAD76A3C-F5C5-4484-AFED-55E8D9DE7BB8}"/>
              </a:ext>
            </a:extLst>
          </p:cNvPr>
          <p:cNvSpPr/>
          <p:nvPr/>
        </p:nvSpPr>
        <p:spPr>
          <a:xfrm>
            <a:off x="3447154" y="2950804"/>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02992EBC-B023-4F5F-BADF-BC2A4563DE2D}"/>
              </a:ext>
            </a:extLst>
          </p:cNvPr>
          <p:cNvSpPr/>
          <p:nvPr/>
        </p:nvSpPr>
        <p:spPr>
          <a:xfrm>
            <a:off x="6761854" y="5305059"/>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0B20D6AC-5F2B-4B3A-BF35-98B95097091B}"/>
              </a:ext>
            </a:extLst>
          </p:cNvPr>
          <p:cNvSpPr/>
          <p:nvPr/>
        </p:nvSpPr>
        <p:spPr>
          <a:xfrm>
            <a:off x="6761854" y="5298709"/>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reeform: Shape 47">
            <a:extLst>
              <a:ext uri="{FF2B5EF4-FFF2-40B4-BE49-F238E27FC236}">
                <a16:creationId xmlns:a16="http://schemas.microsoft.com/office/drawing/2014/main" id="{C7322F7A-6F2E-4939-92F4-7494E5FC7521}"/>
              </a:ext>
            </a:extLst>
          </p:cNvPr>
          <p:cNvSpPr/>
          <p:nvPr/>
        </p:nvSpPr>
        <p:spPr>
          <a:xfrm rot="20797221">
            <a:off x="4598684" y="3310010"/>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Connector 48">
            <a:extLst>
              <a:ext uri="{FF2B5EF4-FFF2-40B4-BE49-F238E27FC236}">
                <a16:creationId xmlns:a16="http://schemas.microsoft.com/office/drawing/2014/main" id="{8A3A20CD-040A-4510-8EC7-C0657ED0697D}"/>
              </a:ext>
            </a:extLst>
          </p:cNvPr>
          <p:cNvCxnSpPr>
            <a:cxnSpLocks/>
            <a:stCxn id="48" idx="0"/>
          </p:cNvCxnSpPr>
          <p:nvPr/>
        </p:nvCxnSpPr>
        <p:spPr>
          <a:xfrm flipH="1" flipV="1">
            <a:off x="3837790" y="2292838"/>
            <a:ext cx="521583" cy="1413964"/>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BA303DE-7688-470D-9595-5D052DB72D46}"/>
              </a:ext>
            </a:extLst>
          </p:cNvPr>
          <p:cNvCxnSpPr>
            <a:cxnSpLocks/>
          </p:cNvCxnSpPr>
          <p:nvPr/>
        </p:nvCxnSpPr>
        <p:spPr>
          <a:xfrm>
            <a:off x="7981602" y="5349846"/>
            <a:ext cx="2101302" cy="11533"/>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9F725BE-85EA-4289-AED0-D8C7DD61834E}"/>
              </a:ext>
            </a:extLst>
          </p:cNvPr>
          <p:cNvSpPr/>
          <p:nvPr/>
        </p:nvSpPr>
        <p:spPr>
          <a:xfrm>
            <a:off x="4101969" y="3508169"/>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292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2092461" y="234950"/>
            <a:ext cx="8078135" cy="523220"/>
          </a:xfrm>
          <a:prstGeom prst="rect">
            <a:avLst/>
          </a:prstGeom>
          <a:noFill/>
        </p:spPr>
        <p:txBody>
          <a:bodyPr wrap="square" rtlCol="0">
            <a:spAutoFit/>
          </a:bodyPr>
          <a:lstStyle/>
          <a:p>
            <a:pPr algn="ctr"/>
            <a:r>
              <a:rPr lang="en-GB" sz="2800" b="1" dirty="0">
                <a:solidFill>
                  <a:srgbClr val="00B0F0"/>
                </a:solidFill>
              </a:rPr>
              <a:t>Curve Fitting with Power Duration Models</a:t>
            </a:r>
          </a:p>
        </p:txBody>
      </p:sp>
      <p:sp>
        <p:nvSpPr>
          <p:cNvPr id="19" name="TextBox 18">
            <a:extLst>
              <a:ext uri="{FF2B5EF4-FFF2-40B4-BE49-F238E27FC236}">
                <a16:creationId xmlns:a16="http://schemas.microsoft.com/office/drawing/2014/main" id="{845802C3-8E54-411D-8DBF-078927480DF7}"/>
              </a:ext>
            </a:extLst>
          </p:cNvPr>
          <p:cNvSpPr txBox="1"/>
          <p:nvPr/>
        </p:nvSpPr>
        <p:spPr>
          <a:xfrm>
            <a:off x="963040" y="754212"/>
            <a:ext cx="10456697" cy="3785652"/>
          </a:xfrm>
          <a:prstGeom prst="rect">
            <a:avLst/>
          </a:prstGeom>
          <a:noFill/>
        </p:spPr>
        <p:txBody>
          <a:bodyPr wrap="square" rtlCol="0">
            <a:spAutoFit/>
          </a:bodyPr>
          <a:lstStyle/>
          <a:p>
            <a:r>
              <a:rPr lang="en-GB" sz="2400" b="1" dirty="0">
                <a:solidFill>
                  <a:srgbClr val="00B0F0"/>
                </a:solidFill>
              </a:rPr>
              <a:t>Fitting a model to observations</a:t>
            </a:r>
          </a:p>
          <a:p>
            <a:pPr marL="342900" indent="-342900">
              <a:buFont typeface="Arial" panose="020B0604020202020204" pitchFamily="34" charset="0"/>
              <a:buChar char="•"/>
            </a:pPr>
            <a:r>
              <a:rPr lang="en-GB" sz="2400" dirty="0"/>
              <a:t>Estimates model parameters e.g. CP, W’, </a:t>
            </a:r>
            <a:r>
              <a:rPr lang="en-GB" sz="2400" dirty="0" err="1"/>
              <a:t>Pmax</a:t>
            </a:r>
            <a:endParaRPr lang="en-GB" sz="2400" dirty="0"/>
          </a:p>
          <a:p>
            <a:pPr marL="342900" indent="-342900">
              <a:buFont typeface="Arial" panose="020B0604020202020204" pitchFamily="34" charset="0"/>
              <a:buChar char="•"/>
            </a:pPr>
            <a:r>
              <a:rPr lang="en-GB" sz="2400" dirty="0"/>
              <a:t>Calculate goodness of fit e.g. RMSE (root mean square errors)</a:t>
            </a:r>
          </a:p>
          <a:p>
            <a:pPr marL="342900" indent="-342900">
              <a:buFont typeface="Arial" panose="020B0604020202020204" pitchFamily="34" charset="0"/>
              <a:buChar char="•"/>
            </a:pPr>
            <a:r>
              <a:rPr lang="en-GB" sz="2400" dirty="0"/>
              <a:t>Quantify confidence and bias e.g. 95% CI (confidence intervals)</a:t>
            </a:r>
          </a:p>
          <a:p>
            <a:endParaRPr lang="en-GB" sz="2400" dirty="0"/>
          </a:p>
          <a:p>
            <a:r>
              <a:rPr lang="en-GB" sz="2400" b="1" dirty="0">
                <a:solidFill>
                  <a:srgbClr val="00B0F0"/>
                </a:solidFill>
              </a:rPr>
              <a:t>Fitting methods</a:t>
            </a:r>
          </a:p>
          <a:p>
            <a:pPr marL="342900" indent="-342900">
              <a:buFont typeface="Arial" panose="020B0604020202020204" pitchFamily="34" charset="0"/>
              <a:buChar char="•"/>
            </a:pPr>
            <a:r>
              <a:rPr lang="en-GB" sz="2400" dirty="0"/>
              <a:t>Simple Linear regression e.g. Linear Energy/Duration</a:t>
            </a:r>
          </a:p>
          <a:p>
            <a:pPr marL="342900" indent="-342900">
              <a:buFont typeface="Arial" panose="020B0604020202020204" pitchFamily="34" charset="0"/>
              <a:buChar char="•"/>
            </a:pPr>
            <a:r>
              <a:rPr lang="en-GB" sz="2400" dirty="0"/>
              <a:t>Minimising Residuals </a:t>
            </a:r>
            <a:r>
              <a:rPr lang="en-GB" sz="2400" dirty="0" err="1"/>
              <a:t>e.g</a:t>
            </a:r>
            <a:r>
              <a:rPr lang="en-GB" sz="2400" dirty="0"/>
              <a:t> Least Squares</a:t>
            </a:r>
          </a:p>
          <a:p>
            <a:pPr marL="342900" indent="-342900">
              <a:buFont typeface="Arial" panose="020B0604020202020204" pitchFamily="34" charset="0"/>
              <a:buChar char="•"/>
            </a:pPr>
            <a:r>
              <a:rPr lang="en-GB" sz="2400" dirty="0"/>
              <a:t>Maximal Fit (or Hull) e.g. Box Constrained Envelope</a:t>
            </a:r>
          </a:p>
          <a:p>
            <a:endParaRPr lang="en-GB" sz="2400" dirty="0"/>
          </a:p>
        </p:txBody>
      </p:sp>
      <p:cxnSp>
        <p:nvCxnSpPr>
          <p:cNvPr id="4" name="Straight Connector 3">
            <a:extLst>
              <a:ext uri="{FF2B5EF4-FFF2-40B4-BE49-F238E27FC236}">
                <a16:creationId xmlns:a16="http://schemas.microsoft.com/office/drawing/2014/main" id="{73671CEB-544D-4D4A-8996-80BDD531390B}"/>
              </a:ext>
            </a:extLst>
          </p:cNvPr>
          <p:cNvCxnSpPr/>
          <p:nvPr/>
        </p:nvCxnSpPr>
        <p:spPr>
          <a:xfrm>
            <a:off x="1194891" y="4448586"/>
            <a:ext cx="0" cy="176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C575BA7-96E6-4B4D-9711-3AEC2158667F}"/>
              </a:ext>
            </a:extLst>
          </p:cNvPr>
          <p:cNvCxnSpPr>
            <a:cxnSpLocks/>
          </p:cNvCxnSpPr>
          <p:nvPr/>
        </p:nvCxnSpPr>
        <p:spPr>
          <a:xfrm flipH="1">
            <a:off x="1194891" y="6215678"/>
            <a:ext cx="231591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CA434AA-486E-470A-A704-A2321F5F8228}"/>
              </a:ext>
            </a:extLst>
          </p:cNvPr>
          <p:cNvSpPr/>
          <p:nvPr/>
        </p:nvSpPr>
        <p:spPr>
          <a:xfrm>
            <a:off x="1363185" y="5682746"/>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6BA1302B-F837-414B-8D60-4CDB7C3C98D4}"/>
              </a:ext>
            </a:extLst>
          </p:cNvPr>
          <p:cNvSpPr/>
          <p:nvPr/>
        </p:nvSpPr>
        <p:spPr>
          <a:xfrm>
            <a:off x="3080729" y="4567323"/>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D413AA0C-DE40-4A44-8A06-EF45903486F6}"/>
              </a:ext>
            </a:extLst>
          </p:cNvPr>
          <p:cNvSpPr/>
          <p:nvPr/>
        </p:nvSpPr>
        <p:spPr>
          <a:xfrm>
            <a:off x="2655315" y="5089971"/>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8E39E7D-7700-4948-97AB-889C140BF5DD}"/>
              </a:ext>
            </a:extLst>
          </p:cNvPr>
          <p:cNvSpPr/>
          <p:nvPr/>
        </p:nvSpPr>
        <p:spPr>
          <a:xfrm>
            <a:off x="2190634" y="4984322"/>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9D2561FB-87BD-4D5D-9EB6-225DF6A0C428}"/>
              </a:ext>
            </a:extLst>
          </p:cNvPr>
          <p:cNvSpPr/>
          <p:nvPr/>
        </p:nvSpPr>
        <p:spPr>
          <a:xfrm>
            <a:off x="1636195" y="5248918"/>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F499464C-FBFE-4B79-AC68-50E28D118029}"/>
              </a:ext>
            </a:extLst>
          </p:cNvPr>
          <p:cNvCxnSpPr>
            <a:cxnSpLocks/>
          </p:cNvCxnSpPr>
          <p:nvPr/>
        </p:nvCxnSpPr>
        <p:spPr>
          <a:xfrm flipH="1">
            <a:off x="1049036" y="4679381"/>
            <a:ext cx="2243927" cy="1177266"/>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DBC515-C266-463A-938A-6280DD074265}"/>
              </a:ext>
            </a:extLst>
          </p:cNvPr>
          <p:cNvSpPr txBox="1"/>
          <p:nvPr/>
        </p:nvSpPr>
        <p:spPr>
          <a:xfrm>
            <a:off x="1256599" y="6322265"/>
            <a:ext cx="2557230" cy="369332"/>
          </a:xfrm>
          <a:prstGeom prst="rect">
            <a:avLst/>
          </a:prstGeom>
          <a:noFill/>
        </p:spPr>
        <p:txBody>
          <a:bodyPr wrap="square" rtlCol="0">
            <a:spAutoFit/>
          </a:bodyPr>
          <a:lstStyle/>
          <a:p>
            <a:pPr algn="ctr"/>
            <a:r>
              <a:rPr lang="en-GB" b="1" dirty="0">
                <a:solidFill>
                  <a:srgbClr val="00B0F0"/>
                </a:solidFill>
              </a:rPr>
              <a:t>Simple Linear regression</a:t>
            </a:r>
          </a:p>
        </p:txBody>
      </p:sp>
      <p:cxnSp>
        <p:nvCxnSpPr>
          <p:cNvPr id="23" name="Straight Connector 22">
            <a:extLst>
              <a:ext uri="{FF2B5EF4-FFF2-40B4-BE49-F238E27FC236}">
                <a16:creationId xmlns:a16="http://schemas.microsoft.com/office/drawing/2014/main" id="{0378C317-15D4-41DE-A49D-14C44E125BB1}"/>
              </a:ext>
            </a:extLst>
          </p:cNvPr>
          <p:cNvCxnSpPr/>
          <p:nvPr/>
        </p:nvCxnSpPr>
        <p:spPr>
          <a:xfrm>
            <a:off x="4572930" y="4438303"/>
            <a:ext cx="0" cy="176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C6F3B7-E584-4E37-A0EB-C85C669FDA03}"/>
              </a:ext>
            </a:extLst>
          </p:cNvPr>
          <p:cNvCxnSpPr>
            <a:cxnSpLocks/>
          </p:cNvCxnSpPr>
          <p:nvPr/>
        </p:nvCxnSpPr>
        <p:spPr>
          <a:xfrm flipH="1">
            <a:off x="4572930" y="6205395"/>
            <a:ext cx="231591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3850DFDB-5724-40EC-86E6-4140640D83D1}"/>
              </a:ext>
            </a:extLst>
          </p:cNvPr>
          <p:cNvSpPr/>
          <p:nvPr/>
        </p:nvSpPr>
        <p:spPr>
          <a:xfrm>
            <a:off x="4673906" y="4208302"/>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95B71DF9-B05C-406C-B897-94E47D40E7D4}"/>
              </a:ext>
            </a:extLst>
          </p:cNvPr>
          <p:cNvSpPr/>
          <p:nvPr/>
        </p:nvSpPr>
        <p:spPr>
          <a:xfrm>
            <a:off x="6598325" y="5880032"/>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B26F8F02-FD66-4061-851D-BB748840478C}"/>
              </a:ext>
            </a:extLst>
          </p:cNvPr>
          <p:cNvSpPr/>
          <p:nvPr/>
        </p:nvSpPr>
        <p:spPr>
          <a:xfrm>
            <a:off x="6191389" y="5391974"/>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6B6C7E45-D370-4A1A-ABF9-D3959A26F0F6}"/>
              </a:ext>
            </a:extLst>
          </p:cNvPr>
          <p:cNvSpPr/>
          <p:nvPr/>
        </p:nvSpPr>
        <p:spPr>
          <a:xfrm>
            <a:off x="5389160" y="4766476"/>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5E32B7D-2A2B-4B12-8770-0A4DB073BC1A}"/>
              </a:ext>
            </a:extLst>
          </p:cNvPr>
          <p:cNvSpPr/>
          <p:nvPr/>
        </p:nvSpPr>
        <p:spPr>
          <a:xfrm>
            <a:off x="5508314" y="5501329"/>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DB8CBD5-E287-45AF-B933-16A17CE19A51}"/>
              </a:ext>
            </a:extLst>
          </p:cNvPr>
          <p:cNvSpPr txBox="1"/>
          <p:nvPr/>
        </p:nvSpPr>
        <p:spPr>
          <a:xfrm>
            <a:off x="4634638" y="6311982"/>
            <a:ext cx="2315919" cy="369332"/>
          </a:xfrm>
          <a:prstGeom prst="rect">
            <a:avLst/>
          </a:prstGeom>
          <a:noFill/>
        </p:spPr>
        <p:txBody>
          <a:bodyPr wrap="square" rtlCol="0">
            <a:spAutoFit/>
          </a:bodyPr>
          <a:lstStyle/>
          <a:p>
            <a:pPr algn="ctr"/>
            <a:r>
              <a:rPr lang="en-GB" b="1" dirty="0">
                <a:solidFill>
                  <a:srgbClr val="00B0F0"/>
                </a:solidFill>
              </a:rPr>
              <a:t>Least Squares</a:t>
            </a:r>
          </a:p>
        </p:txBody>
      </p:sp>
      <p:cxnSp>
        <p:nvCxnSpPr>
          <p:cNvPr id="32" name="Straight Connector 31">
            <a:extLst>
              <a:ext uri="{FF2B5EF4-FFF2-40B4-BE49-F238E27FC236}">
                <a16:creationId xmlns:a16="http://schemas.microsoft.com/office/drawing/2014/main" id="{8C6FAF73-4716-44AF-94EC-2D592DF547AC}"/>
              </a:ext>
            </a:extLst>
          </p:cNvPr>
          <p:cNvCxnSpPr/>
          <p:nvPr/>
        </p:nvCxnSpPr>
        <p:spPr>
          <a:xfrm>
            <a:off x="8314665" y="4404638"/>
            <a:ext cx="0" cy="176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8D7D1A-4B05-441F-8CB1-FE3BBAB86C65}"/>
              </a:ext>
            </a:extLst>
          </p:cNvPr>
          <p:cNvCxnSpPr>
            <a:cxnSpLocks/>
          </p:cNvCxnSpPr>
          <p:nvPr/>
        </p:nvCxnSpPr>
        <p:spPr>
          <a:xfrm flipH="1">
            <a:off x="8314665" y="6171730"/>
            <a:ext cx="2315919"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32E6A0-4B15-4CBD-A67E-DA7770F4FA5D}"/>
              </a:ext>
            </a:extLst>
          </p:cNvPr>
          <p:cNvSpPr txBox="1"/>
          <p:nvPr/>
        </p:nvSpPr>
        <p:spPr>
          <a:xfrm>
            <a:off x="8376373" y="6278317"/>
            <a:ext cx="2315919" cy="369332"/>
          </a:xfrm>
          <a:prstGeom prst="rect">
            <a:avLst/>
          </a:prstGeom>
          <a:noFill/>
        </p:spPr>
        <p:txBody>
          <a:bodyPr wrap="square" rtlCol="0">
            <a:spAutoFit/>
          </a:bodyPr>
          <a:lstStyle/>
          <a:p>
            <a:pPr algn="ctr"/>
            <a:r>
              <a:rPr lang="en-GB" b="1" dirty="0">
                <a:solidFill>
                  <a:srgbClr val="00B0F0"/>
                </a:solidFill>
              </a:rPr>
              <a:t>Envelope</a:t>
            </a:r>
          </a:p>
        </p:txBody>
      </p:sp>
      <p:sp>
        <p:nvSpPr>
          <p:cNvPr id="21" name="Freeform: Shape 20">
            <a:extLst>
              <a:ext uri="{FF2B5EF4-FFF2-40B4-BE49-F238E27FC236}">
                <a16:creationId xmlns:a16="http://schemas.microsoft.com/office/drawing/2014/main" id="{E4718733-4C21-4FC4-A520-8C8E1D8DF9C8}"/>
              </a:ext>
            </a:extLst>
          </p:cNvPr>
          <p:cNvSpPr/>
          <p:nvPr/>
        </p:nvSpPr>
        <p:spPr>
          <a:xfrm>
            <a:off x="4572000" y="4549745"/>
            <a:ext cx="2300025" cy="1155440"/>
          </a:xfrm>
          <a:custGeom>
            <a:avLst/>
            <a:gdLst>
              <a:gd name="connsiteX0" fmla="*/ 0 w 2300025"/>
              <a:gd name="connsiteY0" fmla="*/ 11037 h 1155440"/>
              <a:gd name="connsiteX1" fmla="*/ 583421 w 2300025"/>
              <a:gd name="connsiteY1" fmla="*/ 95185 h 1155440"/>
              <a:gd name="connsiteX2" fmla="*/ 1009767 w 2300025"/>
              <a:gd name="connsiteY2" fmla="*/ 706655 h 1155440"/>
              <a:gd name="connsiteX3" fmla="*/ 1688555 w 2300025"/>
              <a:gd name="connsiteY3" fmla="*/ 1088122 h 1155440"/>
              <a:gd name="connsiteX4" fmla="*/ 2300025 w 2300025"/>
              <a:gd name="connsiteY4" fmla="*/ 1155440 h 115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025" h="1155440">
                <a:moveTo>
                  <a:pt x="0" y="11037"/>
                </a:moveTo>
                <a:cubicBezTo>
                  <a:pt x="207563" y="-4857"/>
                  <a:pt x="415127" y="-20751"/>
                  <a:pt x="583421" y="95185"/>
                </a:cubicBezTo>
                <a:cubicBezTo>
                  <a:pt x="751715" y="211121"/>
                  <a:pt x="825578" y="541166"/>
                  <a:pt x="1009767" y="706655"/>
                </a:cubicBezTo>
                <a:cubicBezTo>
                  <a:pt x="1193956" y="872144"/>
                  <a:pt x="1473512" y="1013325"/>
                  <a:pt x="1688555" y="1088122"/>
                </a:cubicBezTo>
                <a:cubicBezTo>
                  <a:pt x="1903598" y="1162919"/>
                  <a:pt x="2142950" y="1153570"/>
                  <a:pt x="2300025" y="115544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53FA5221-1252-4A19-80D6-CD9B9D98F8BC}"/>
              </a:ext>
            </a:extLst>
          </p:cNvPr>
          <p:cNvCxnSpPr>
            <a:cxnSpLocks/>
            <a:stCxn id="25" idx="4"/>
          </p:cNvCxnSpPr>
          <p:nvPr/>
        </p:nvCxnSpPr>
        <p:spPr>
          <a:xfrm>
            <a:off x="4741213" y="4331711"/>
            <a:ext cx="0" cy="227378"/>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489348-EB5B-40B0-A94A-83A7240FA8B9}"/>
              </a:ext>
            </a:extLst>
          </p:cNvPr>
          <p:cNvCxnSpPr>
            <a:cxnSpLocks/>
          </p:cNvCxnSpPr>
          <p:nvPr/>
        </p:nvCxnSpPr>
        <p:spPr>
          <a:xfrm>
            <a:off x="5456468" y="4889885"/>
            <a:ext cx="0" cy="200086"/>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94509D-A373-402F-9052-830CFCF2F23A}"/>
              </a:ext>
            </a:extLst>
          </p:cNvPr>
          <p:cNvCxnSpPr>
            <a:cxnSpLocks/>
            <a:endCxn id="21" idx="2"/>
          </p:cNvCxnSpPr>
          <p:nvPr/>
        </p:nvCxnSpPr>
        <p:spPr>
          <a:xfrm flipV="1">
            <a:off x="5581767" y="5256400"/>
            <a:ext cx="0" cy="258983"/>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FDAF364-94D8-45B5-898E-969AF1EA3FB5}"/>
              </a:ext>
            </a:extLst>
          </p:cNvPr>
          <p:cNvCxnSpPr>
            <a:cxnSpLocks/>
            <a:stCxn id="21" idx="3"/>
          </p:cNvCxnSpPr>
          <p:nvPr/>
        </p:nvCxnSpPr>
        <p:spPr>
          <a:xfrm flipH="1" flipV="1">
            <a:off x="6258697" y="5503225"/>
            <a:ext cx="1858" cy="134642"/>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A99DC1-47CA-4158-AB27-02B14716AB3C}"/>
              </a:ext>
            </a:extLst>
          </p:cNvPr>
          <p:cNvCxnSpPr>
            <a:cxnSpLocks/>
            <a:stCxn id="26" idx="0"/>
          </p:cNvCxnSpPr>
          <p:nvPr/>
        </p:nvCxnSpPr>
        <p:spPr>
          <a:xfrm flipV="1">
            <a:off x="6665632" y="5717331"/>
            <a:ext cx="0" cy="162701"/>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B8BA04CB-72EF-42CB-B55C-567B265C7329}"/>
              </a:ext>
            </a:extLst>
          </p:cNvPr>
          <p:cNvSpPr/>
          <p:nvPr/>
        </p:nvSpPr>
        <p:spPr>
          <a:xfrm>
            <a:off x="8432465" y="4593687"/>
            <a:ext cx="134614" cy="1234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DF552873-7CD7-4C38-95FE-5FAC4F7EC3BE}"/>
              </a:ext>
            </a:extLst>
          </p:cNvPr>
          <p:cNvSpPr/>
          <p:nvPr/>
        </p:nvSpPr>
        <p:spPr>
          <a:xfrm>
            <a:off x="10485910" y="5844679"/>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AD5DB49-AD44-4F06-ABA7-5C17A9493313}"/>
              </a:ext>
            </a:extLst>
          </p:cNvPr>
          <p:cNvSpPr/>
          <p:nvPr/>
        </p:nvSpPr>
        <p:spPr>
          <a:xfrm>
            <a:off x="9719944" y="5597844"/>
            <a:ext cx="134614" cy="1234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B4B52DDC-5633-452A-86F2-B122ABE8E354}"/>
              </a:ext>
            </a:extLst>
          </p:cNvPr>
          <p:cNvSpPr/>
          <p:nvPr/>
        </p:nvSpPr>
        <p:spPr>
          <a:xfrm>
            <a:off x="8900887" y="5101374"/>
            <a:ext cx="134614" cy="123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9BC620CA-134F-45D0-9899-12FDCB58612D}"/>
              </a:ext>
            </a:extLst>
          </p:cNvPr>
          <p:cNvSpPr/>
          <p:nvPr/>
        </p:nvSpPr>
        <p:spPr>
          <a:xfrm>
            <a:off x="9306142" y="5370610"/>
            <a:ext cx="134614" cy="1234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reeform: Shape 66">
            <a:extLst>
              <a:ext uri="{FF2B5EF4-FFF2-40B4-BE49-F238E27FC236}">
                <a16:creationId xmlns:a16="http://schemas.microsoft.com/office/drawing/2014/main" id="{7F8069CA-AE70-4FC4-A68C-626C8E2CED7C}"/>
              </a:ext>
            </a:extLst>
          </p:cNvPr>
          <p:cNvSpPr/>
          <p:nvPr/>
        </p:nvSpPr>
        <p:spPr>
          <a:xfrm>
            <a:off x="8330559" y="4581711"/>
            <a:ext cx="2300025" cy="1155440"/>
          </a:xfrm>
          <a:custGeom>
            <a:avLst/>
            <a:gdLst>
              <a:gd name="connsiteX0" fmla="*/ 0 w 2300025"/>
              <a:gd name="connsiteY0" fmla="*/ 11037 h 1155440"/>
              <a:gd name="connsiteX1" fmla="*/ 583421 w 2300025"/>
              <a:gd name="connsiteY1" fmla="*/ 95185 h 1155440"/>
              <a:gd name="connsiteX2" fmla="*/ 1009767 w 2300025"/>
              <a:gd name="connsiteY2" fmla="*/ 706655 h 1155440"/>
              <a:gd name="connsiteX3" fmla="*/ 1688555 w 2300025"/>
              <a:gd name="connsiteY3" fmla="*/ 1088122 h 1155440"/>
              <a:gd name="connsiteX4" fmla="*/ 2300025 w 2300025"/>
              <a:gd name="connsiteY4" fmla="*/ 1155440 h 115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025" h="1155440">
                <a:moveTo>
                  <a:pt x="0" y="11037"/>
                </a:moveTo>
                <a:cubicBezTo>
                  <a:pt x="207563" y="-4857"/>
                  <a:pt x="415127" y="-20751"/>
                  <a:pt x="583421" y="95185"/>
                </a:cubicBezTo>
                <a:cubicBezTo>
                  <a:pt x="751715" y="211121"/>
                  <a:pt x="825578" y="541166"/>
                  <a:pt x="1009767" y="706655"/>
                </a:cubicBezTo>
                <a:cubicBezTo>
                  <a:pt x="1193956" y="872144"/>
                  <a:pt x="1473512" y="1013325"/>
                  <a:pt x="1688555" y="1088122"/>
                </a:cubicBezTo>
                <a:cubicBezTo>
                  <a:pt x="1903598" y="1162919"/>
                  <a:pt x="2142950" y="1153570"/>
                  <a:pt x="2300025" y="115544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1578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2092461" y="234950"/>
            <a:ext cx="8078135" cy="523220"/>
          </a:xfrm>
          <a:prstGeom prst="rect">
            <a:avLst/>
          </a:prstGeom>
          <a:noFill/>
        </p:spPr>
        <p:txBody>
          <a:bodyPr wrap="square" rtlCol="0">
            <a:spAutoFit/>
          </a:bodyPr>
          <a:lstStyle/>
          <a:p>
            <a:pPr algn="ctr"/>
            <a:r>
              <a:rPr lang="en-GB" sz="2800" b="1" dirty="0">
                <a:solidFill>
                  <a:srgbClr val="00B0F0"/>
                </a:solidFill>
              </a:rPr>
              <a:t>Observations and Errors</a:t>
            </a:r>
          </a:p>
        </p:txBody>
      </p:sp>
      <p:sp>
        <p:nvSpPr>
          <p:cNvPr id="19" name="TextBox 18">
            <a:extLst>
              <a:ext uri="{FF2B5EF4-FFF2-40B4-BE49-F238E27FC236}">
                <a16:creationId xmlns:a16="http://schemas.microsoft.com/office/drawing/2014/main" id="{845802C3-8E54-411D-8DBF-078927480DF7}"/>
              </a:ext>
            </a:extLst>
          </p:cNvPr>
          <p:cNvSpPr txBox="1"/>
          <p:nvPr/>
        </p:nvSpPr>
        <p:spPr>
          <a:xfrm>
            <a:off x="651943" y="1043807"/>
            <a:ext cx="10456697" cy="5078313"/>
          </a:xfrm>
          <a:prstGeom prst="rect">
            <a:avLst/>
          </a:prstGeom>
          <a:noFill/>
        </p:spPr>
        <p:txBody>
          <a:bodyPr wrap="square" rtlCol="0">
            <a:spAutoFit/>
          </a:bodyPr>
          <a:lstStyle/>
          <a:p>
            <a:r>
              <a:rPr lang="en-GB" sz="2400" b="1" dirty="0">
                <a:solidFill>
                  <a:srgbClr val="FF0000"/>
                </a:solidFill>
              </a:rPr>
              <a:t>Errors are disturbances from the unobservable true value, the difference between what was recorded and what represents your very best efforts</a:t>
            </a:r>
          </a:p>
          <a:p>
            <a:endParaRPr lang="en-GB" sz="2400" dirty="0"/>
          </a:p>
          <a:p>
            <a:pPr marL="342900" indent="-342900">
              <a:buFont typeface="Arial" panose="020B0604020202020204" pitchFamily="34" charset="0"/>
              <a:buChar char="•"/>
            </a:pPr>
            <a:r>
              <a:rPr lang="en-GB" sz="2400" b="1" dirty="0">
                <a:solidFill>
                  <a:srgbClr val="00B0F0"/>
                </a:solidFill>
              </a:rPr>
              <a:t>General MMP data almost always has a large </a:t>
            </a:r>
            <a:r>
              <a:rPr lang="en-GB" sz="2400" b="1" u="sng" dirty="0">
                <a:solidFill>
                  <a:srgbClr val="00B0F0"/>
                </a:solidFill>
              </a:rPr>
              <a:t>negative</a:t>
            </a:r>
            <a:r>
              <a:rPr lang="en-GB" sz="2400" b="1" dirty="0">
                <a:solidFill>
                  <a:srgbClr val="00B0F0"/>
                </a:solidFill>
              </a:rPr>
              <a:t> error</a:t>
            </a:r>
            <a:r>
              <a:rPr lang="en-GB" sz="2400" dirty="0"/>
              <a:t> </a:t>
            </a:r>
          </a:p>
          <a:p>
            <a:pPr marL="800100" lvl="1" indent="-342900">
              <a:buFont typeface="Arial" panose="020B0604020202020204" pitchFamily="34" charset="0"/>
              <a:buChar char="•"/>
            </a:pPr>
            <a:r>
              <a:rPr lang="en-GB" sz="2000" dirty="0"/>
              <a:t>Training at sub-maximal intensities</a:t>
            </a:r>
          </a:p>
          <a:p>
            <a:pPr marL="800100" lvl="1" indent="-342900">
              <a:buFont typeface="Arial" panose="020B0604020202020204" pitchFamily="34" charset="0"/>
              <a:buChar char="•"/>
            </a:pPr>
            <a:r>
              <a:rPr lang="en-GB" sz="2000" dirty="0"/>
              <a:t>Residual fatigue or lack of recovery</a:t>
            </a:r>
          </a:p>
          <a:p>
            <a:pPr marL="800100" lvl="1" indent="-342900">
              <a:buFont typeface="Arial" panose="020B0604020202020204" pitchFamily="34" charset="0"/>
              <a:buChar char="•"/>
            </a:pPr>
            <a:r>
              <a:rPr lang="en-GB" sz="2000" dirty="0"/>
              <a:t>Nutrition, overheating, dehydration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b="1" dirty="0">
                <a:solidFill>
                  <a:srgbClr val="00B0F0"/>
                </a:solidFill>
              </a:rPr>
              <a:t>Power meter accuracy and recording error</a:t>
            </a:r>
          </a:p>
          <a:p>
            <a:pPr marL="800100" lvl="1" indent="-342900">
              <a:buFont typeface="Arial" panose="020B0604020202020204" pitchFamily="34" charset="0"/>
              <a:buChar char="•"/>
            </a:pPr>
            <a:r>
              <a:rPr lang="en-GB" sz="2400" dirty="0"/>
              <a:t>Properly calibrated and zero offset will be in +/- 2% range or better</a:t>
            </a:r>
          </a:p>
          <a:p>
            <a:pPr marL="800100" lvl="1" indent="-342900">
              <a:buFont typeface="Arial" panose="020B0604020202020204" pitchFamily="34" charset="0"/>
              <a:buChar char="•"/>
            </a:pPr>
            <a:r>
              <a:rPr lang="en-GB" sz="2400" dirty="0"/>
              <a:t>Spikes and anomalies in recording; reed switch trigger, temperature changes, ANT+ freewheeling etc</a:t>
            </a:r>
          </a:p>
          <a:p>
            <a:pPr marL="800100" lvl="1" indent="-342900">
              <a:buFont typeface="Arial" panose="020B0604020202020204" pitchFamily="34" charset="0"/>
              <a:buChar char="•"/>
            </a:pPr>
            <a:endParaRPr lang="en-GB" sz="2400" dirty="0"/>
          </a:p>
          <a:p>
            <a:pPr marL="0" lvl="1"/>
            <a:r>
              <a:rPr lang="en-GB" sz="2400" b="1" dirty="0">
                <a:solidFill>
                  <a:srgbClr val="FF0000"/>
                </a:solidFill>
              </a:rPr>
              <a:t>Fitting to performance tests minimises opportunity for negative error</a:t>
            </a:r>
          </a:p>
        </p:txBody>
      </p:sp>
      <p:sp>
        <p:nvSpPr>
          <p:cNvPr id="36" name="TextBox 35">
            <a:extLst>
              <a:ext uri="{FF2B5EF4-FFF2-40B4-BE49-F238E27FC236}">
                <a16:creationId xmlns:a16="http://schemas.microsoft.com/office/drawing/2014/main" id="{A29F46D3-36FD-4687-9368-2E9D845FB865}"/>
              </a:ext>
            </a:extLst>
          </p:cNvPr>
          <p:cNvSpPr txBox="1"/>
          <p:nvPr/>
        </p:nvSpPr>
        <p:spPr>
          <a:xfrm>
            <a:off x="5017105" y="2508000"/>
            <a:ext cx="5884246" cy="1015663"/>
          </a:xfrm>
          <a:prstGeom prst="rect">
            <a:avLst/>
          </a:prstGeom>
          <a:noFill/>
        </p:spPr>
        <p:txBody>
          <a:bodyPr wrap="square" rtlCol="0">
            <a:spAutoFit/>
          </a:bodyPr>
          <a:lstStyle/>
          <a:p>
            <a:pPr marL="800100" lvl="1" indent="-342900">
              <a:buFont typeface="Arial" panose="020B0604020202020204" pitchFamily="34" charset="0"/>
              <a:buChar char="•"/>
            </a:pPr>
            <a:r>
              <a:rPr lang="en-GB" sz="2000" dirty="0"/>
              <a:t>Badly paced or traffic or include recovery</a:t>
            </a:r>
          </a:p>
          <a:p>
            <a:pPr marL="800100" lvl="1" indent="-342900">
              <a:buFont typeface="Arial" panose="020B0604020202020204" pitchFamily="34" charset="0"/>
              <a:buChar char="•"/>
            </a:pPr>
            <a:r>
              <a:rPr lang="en-GB" sz="2000" dirty="0"/>
              <a:t>Impacts of terrain and altitude</a:t>
            </a:r>
          </a:p>
          <a:p>
            <a:pPr marL="800100" lvl="1" indent="-342900">
              <a:buFont typeface="Arial" panose="020B0604020202020204" pitchFamily="34" charset="0"/>
              <a:buChar char="•"/>
            </a:pPr>
            <a:r>
              <a:rPr lang="en-GB" sz="2000" dirty="0"/>
              <a:t>Motivation, mental stress, rest of life</a:t>
            </a:r>
          </a:p>
        </p:txBody>
      </p:sp>
    </p:spTree>
    <p:extLst>
      <p:ext uri="{BB962C8B-B14F-4D97-AF65-F5344CB8AC3E}">
        <p14:creationId xmlns:p14="http://schemas.microsoft.com/office/powerpoint/2010/main" val="367650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13791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14268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3540680" y="272357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77133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4773250" y="362961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4773250" y="362326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88309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6710000" y="3879850"/>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3922350" y="3402770"/>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3188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3158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56305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5630500" y="3840155"/>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43732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sp>
        <p:nvSpPr>
          <p:cNvPr id="24" name="TextBox 23">
            <a:extLst>
              <a:ext uri="{FF2B5EF4-FFF2-40B4-BE49-F238E27FC236}">
                <a16:creationId xmlns:a16="http://schemas.microsoft.com/office/drawing/2014/main" id="{26AAD2BF-EEF1-4806-8DC4-27FF44E0F02B}"/>
              </a:ext>
            </a:extLst>
          </p:cNvPr>
          <p:cNvSpPr txBox="1"/>
          <p:nvPr/>
        </p:nvSpPr>
        <p:spPr>
          <a:xfrm>
            <a:off x="-908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63674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35500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0308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2746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Test Durations</a:t>
            </a:r>
          </a:p>
        </p:txBody>
      </p:sp>
      <p:sp>
        <p:nvSpPr>
          <p:cNvPr id="4" name="Freeform: Shape 3">
            <a:extLst>
              <a:ext uri="{FF2B5EF4-FFF2-40B4-BE49-F238E27FC236}">
                <a16:creationId xmlns:a16="http://schemas.microsoft.com/office/drawing/2014/main" id="{D74F6728-3694-4B88-9046-7F8B08860300}"/>
              </a:ext>
            </a:extLst>
          </p:cNvPr>
          <p:cNvSpPr/>
          <p:nvPr/>
        </p:nvSpPr>
        <p:spPr>
          <a:xfrm rot="20733355">
            <a:off x="3504090" y="1846861"/>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AF1CE63D-2F9B-470F-AE93-B0201282A522}"/>
              </a:ext>
            </a:extLst>
          </p:cNvPr>
          <p:cNvSpPr txBox="1"/>
          <p:nvPr/>
        </p:nvSpPr>
        <p:spPr>
          <a:xfrm>
            <a:off x="3213320" y="2837095"/>
            <a:ext cx="896020" cy="369332"/>
          </a:xfrm>
          <a:prstGeom prst="rect">
            <a:avLst/>
          </a:prstGeom>
          <a:noFill/>
        </p:spPr>
        <p:txBody>
          <a:bodyPr wrap="square" rtlCol="0">
            <a:spAutoFit/>
          </a:bodyPr>
          <a:lstStyle/>
          <a:p>
            <a:r>
              <a:rPr lang="en-GB" dirty="0">
                <a:solidFill>
                  <a:srgbClr val="FF0000"/>
                </a:solidFill>
              </a:rPr>
              <a:t>3 mins</a:t>
            </a:r>
          </a:p>
        </p:txBody>
      </p:sp>
      <p:sp>
        <p:nvSpPr>
          <p:cNvPr id="35" name="TextBox 34">
            <a:extLst>
              <a:ext uri="{FF2B5EF4-FFF2-40B4-BE49-F238E27FC236}">
                <a16:creationId xmlns:a16="http://schemas.microsoft.com/office/drawing/2014/main" id="{E70E0B14-F727-43A3-80D6-849B78884E87}"/>
              </a:ext>
            </a:extLst>
          </p:cNvPr>
          <p:cNvSpPr txBox="1"/>
          <p:nvPr/>
        </p:nvSpPr>
        <p:spPr>
          <a:xfrm>
            <a:off x="3617016" y="3462301"/>
            <a:ext cx="896020" cy="369332"/>
          </a:xfrm>
          <a:prstGeom prst="rect">
            <a:avLst/>
          </a:prstGeom>
          <a:noFill/>
        </p:spPr>
        <p:txBody>
          <a:bodyPr wrap="square" rtlCol="0">
            <a:spAutoFit/>
          </a:bodyPr>
          <a:lstStyle/>
          <a:p>
            <a:r>
              <a:rPr lang="en-GB" dirty="0">
                <a:solidFill>
                  <a:srgbClr val="FF0000"/>
                </a:solidFill>
              </a:rPr>
              <a:t>7 mins</a:t>
            </a:r>
          </a:p>
        </p:txBody>
      </p:sp>
      <p:sp>
        <p:nvSpPr>
          <p:cNvPr id="37" name="TextBox 36">
            <a:extLst>
              <a:ext uri="{FF2B5EF4-FFF2-40B4-BE49-F238E27FC236}">
                <a16:creationId xmlns:a16="http://schemas.microsoft.com/office/drawing/2014/main" id="{ADE607AD-5988-48C3-825C-FF4635085BFB}"/>
              </a:ext>
            </a:extLst>
          </p:cNvPr>
          <p:cNvSpPr txBox="1"/>
          <p:nvPr/>
        </p:nvSpPr>
        <p:spPr>
          <a:xfrm>
            <a:off x="4438964" y="3715814"/>
            <a:ext cx="1075002" cy="369332"/>
          </a:xfrm>
          <a:prstGeom prst="rect">
            <a:avLst/>
          </a:prstGeom>
          <a:noFill/>
        </p:spPr>
        <p:txBody>
          <a:bodyPr wrap="square" rtlCol="0">
            <a:spAutoFit/>
          </a:bodyPr>
          <a:lstStyle/>
          <a:p>
            <a:r>
              <a:rPr lang="en-GB" dirty="0">
                <a:solidFill>
                  <a:srgbClr val="FF0000"/>
                </a:solidFill>
              </a:rPr>
              <a:t>12 mins</a:t>
            </a:r>
          </a:p>
        </p:txBody>
      </p:sp>
      <p:sp>
        <p:nvSpPr>
          <p:cNvPr id="38" name="TextBox 37">
            <a:extLst>
              <a:ext uri="{FF2B5EF4-FFF2-40B4-BE49-F238E27FC236}">
                <a16:creationId xmlns:a16="http://schemas.microsoft.com/office/drawing/2014/main" id="{E0FB7F2C-6534-4AB7-974F-0A9B09DEEF98}"/>
              </a:ext>
            </a:extLst>
          </p:cNvPr>
          <p:cNvSpPr txBox="1"/>
          <p:nvPr/>
        </p:nvSpPr>
        <p:spPr>
          <a:xfrm>
            <a:off x="5260986" y="3987800"/>
            <a:ext cx="1075002" cy="369332"/>
          </a:xfrm>
          <a:prstGeom prst="rect">
            <a:avLst/>
          </a:prstGeom>
          <a:noFill/>
        </p:spPr>
        <p:txBody>
          <a:bodyPr wrap="square" rtlCol="0">
            <a:spAutoFit/>
          </a:bodyPr>
          <a:lstStyle/>
          <a:p>
            <a:r>
              <a:rPr lang="en-GB" dirty="0">
                <a:solidFill>
                  <a:srgbClr val="0070C0"/>
                </a:solidFill>
              </a:rPr>
              <a:t>20 mins</a:t>
            </a:r>
          </a:p>
        </p:txBody>
      </p:sp>
      <p:sp>
        <p:nvSpPr>
          <p:cNvPr id="39" name="TextBox 38">
            <a:extLst>
              <a:ext uri="{FF2B5EF4-FFF2-40B4-BE49-F238E27FC236}">
                <a16:creationId xmlns:a16="http://schemas.microsoft.com/office/drawing/2014/main" id="{1C0DA037-06C3-415E-B8DA-A8982F776A3B}"/>
              </a:ext>
            </a:extLst>
          </p:cNvPr>
          <p:cNvSpPr txBox="1"/>
          <p:nvPr/>
        </p:nvSpPr>
        <p:spPr>
          <a:xfrm>
            <a:off x="6335914" y="3992992"/>
            <a:ext cx="1075002" cy="369332"/>
          </a:xfrm>
          <a:prstGeom prst="rect">
            <a:avLst/>
          </a:prstGeom>
          <a:noFill/>
        </p:spPr>
        <p:txBody>
          <a:bodyPr wrap="square" rtlCol="0">
            <a:spAutoFit/>
          </a:bodyPr>
          <a:lstStyle/>
          <a:p>
            <a:r>
              <a:rPr lang="en-GB" dirty="0">
                <a:solidFill>
                  <a:srgbClr val="0070C0"/>
                </a:solidFill>
              </a:rPr>
              <a:t>35 mins</a:t>
            </a:r>
          </a:p>
        </p:txBody>
      </p:sp>
      <p:sp>
        <p:nvSpPr>
          <p:cNvPr id="7" name="TextBox 6">
            <a:extLst>
              <a:ext uri="{FF2B5EF4-FFF2-40B4-BE49-F238E27FC236}">
                <a16:creationId xmlns:a16="http://schemas.microsoft.com/office/drawing/2014/main" id="{137F3CC6-447D-4BEA-804E-368DFA3336C5}"/>
              </a:ext>
            </a:extLst>
          </p:cNvPr>
          <p:cNvSpPr txBox="1"/>
          <p:nvPr/>
        </p:nvSpPr>
        <p:spPr>
          <a:xfrm>
            <a:off x="1864953" y="2927217"/>
            <a:ext cx="1502265" cy="646331"/>
          </a:xfrm>
          <a:prstGeom prst="rect">
            <a:avLst/>
          </a:prstGeom>
          <a:noFill/>
        </p:spPr>
        <p:txBody>
          <a:bodyPr wrap="square" rtlCol="0">
            <a:spAutoFit/>
          </a:bodyPr>
          <a:lstStyle/>
          <a:p>
            <a:r>
              <a:rPr lang="en-GB" dirty="0">
                <a:solidFill>
                  <a:srgbClr val="FF0000"/>
                </a:solidFill>
              </a:rPr>
              <a:t>Anaerobic</a:t>
            </a:r>
          </a:p>
          <a:p>
            <a:r>
              <a:rPr lang="en-GB" dirty="0">
                <a:solidFill>
                  <a:srgbClr val="FF0000"/>
                </a:solidFill>
              </a:rPr>
              <a:t>Dominant</a:t>
            </a:r>
          </a:p>
        </p:txBody>
      </p:sp>
      <p:sp>
        <p:nvSpPr>
          <p:cNvPr id="40" name="TextBox 39">
            <a:extLst>
              <a:ext uri="{FF2B5EF4-FFF2-40B4-BE49-F238E27FC236}">
                <a16:creationId xmlns:a16="http://schemas.microsoft.com/office/drawing/2014/main" id="{1A81DFB1-8ECF-4FA9-90F2-1A7396E939A5}"/>
              </a:ext>
            </a:extLst>
          </p:cNvPr>
          <p:cNvSpPr txBox="1"/>
          <p:nvPr/>
        </p:nvSpPr>
        <p:spPr>
          <a:xfrm>
            <a:off x="4377454" y="2445040"/>
            <a:ext cx="1681761" cy="646331"/>
          </a:xfrm>
          <a:prstGeom prst="rect">
            <a:avLst/>
          </a:prstGeom>
          <a:noFill/>
        </p:spPr>
        <p:txBody>
          <a:bodyPr wrap="square" rtlCol="0">
            <a:spAutoFit/>
          </a:bodyPr>
          <a:lstStyle/>
          <a:p>
            <a:r>
              <a:rPr lang="en-GB" dirty="0">
                <a:solidFill>
                  <a:srgbClr val="FF0000"/>
                </a:solidFill>
              </a:rPr>
              <a:t>VO2Max Correlate</a:t>
            </a:r>
          </a:p>
        </p:txBody>
      </p:sp>
      <p:sp>
        <p:nvSpPr>
          <p:cNvPr id="41" name="TextBox 40">
            <a:extLst>
              <a:ext uri="{FF2B5EF4-FFF2-40B4-BE49-F238E27FC236}">
                <a16:creationId xmlns:a16="http://schemas.microsoft.com/office/drawing/2014/main" id="{78CB0994-AA23-4E81-821E-CCF5C971B260}"/>
              </a:ext>
            </a:extLst>
          </p:cNvPr>
          <p:cNvSpPr txBox="1"/>
          <p:nvPr/>
        </p:nvSpPr>
        <p:spPr>
          <a:xfrm>
            <a:off x="5373819" y="3107460"/>
            <a:ext cx="1681761" cy="646331"/>
          </a:xfrm>
          <a:prstGeom prst="rect">
            <a:avLst/>
          </a:prstGeom>
          <a:noFill/>
        </p:spPr>
        <p:txBody>
          <a:bodyPr wrap="square" rtlCol="0">
            <a:spAutoFit/>
          </a:bodyPr>
          <a:lstStyle/>
          <a:p>
            <a:r>
              <a:rPr lang="en-GB" dirty="0">
                <a:solidFill>
                  <a:srgbClr val="FF0000"/>
                </a:solidFill>
              </a:rPr>
              <a:t>Aerobic Dominant</a:t>
            </a:r>
          </a:p>
        </p:txBody>
      </p:sp>
      <p:cxnSp>
        <p:nvCxnSpPr>
          <p:cNvPr id="23" name="Straight Connector 22">
            <a:extLst>
              <a:ext uri="{FF2B5EF4-FFF2-40B4-BE49-F238E27FC236}">
                <a16:creationId xmlns:a16="http://schemas.microsoft.com/office/drawing/2014/main" id="{8B351A14-C7CE-41A2-8526-92BFD6E32864}"/>
              </a:ext>
            </a:extLst>
          </p:cNvPr>
          <p:cNvCxnSpPr>
            <a:cxnSpLocks/>
          </p:cNvCxnSpPr>
          <p:nvPr/>
        </p:nvCxnSpPr>
        <p:spPr>
          <a:xfrm flipV="1">
            <a:off x="2964697" y="2838451"/>
            <a:ext cx="527768" cy="1206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417E7-2A42-4C24-8696-CDD16ABA2522}"/>
              </a:ext>
            </a:extLst>
          </p:cNvPr>
          <p:cNvCxnSpPr>
            <a:cxnSpLocks/>
          </p:cNvCxnSpPr>
          <p:nvPr/>
        </p:nvCxnSpPr>
        <p:spPr>
          <a:xfrm flipV="1">
            <a:off x="4163940" y="3054623"/>
            <a:ext cx="544469" cy="3012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4FDFC5-D6FF-49D8-895D-737CB67E7DD8}"/>
              </a:ext>
            </a:extLst>
          </p:cNvPr>
          <p:cNvCxnSpPr>
            <a:cxnSpLocks/>
          </p:cNvCxnSpPr>
          <p:nvPr/>
        </p:nvCxnSpPr>
        <p:spPr>
          <a:xfrm flipV="1">
            <a:off x="4968623" y="3445680"/>
            <a:ext cx="466641" cy="2133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088CFCA-6E5E-4859-87F3-CF6C2B4E419B}"/>
              </a:ext>
            </a:extLst>
          </p:cNvPr>
          <p:cNvSpPr txBox="1"/>
          <p:nvPr/>
        </p:nvSpPr>
        <p:spPr>
          <a:xfrm>
            <a:off x="8223207" y="3602812"/>
            <a:ext cx="1864108" cy="369332"/>
          </a:xfrm>
          <a:prstGeom prst="rect">
            <a:avLst/>
          </a:prstGeom>
          <a:noFill/>
        </p:spPr>
        <p:txBody>
          <a:bodyPr wrap="square" rtlCol="0">
            <a:spAutoFit/>
          </a:bodyPr>
          <a:lstStyle/>
          <a:p>
            <a:r>
              <a:rPr lang="en-GB" dirty="0"/>
              <a:t>Heavily Fatigued</a:t>
            </a:r>
          </a:p>
        </p:txBody>
      </p:sp>
      <p:cxnSp>
        <p:nvCxnSpPr>
          <p:cNvPr id="48" name="Straight Connector 47">
            <a:extLst>
              <a:ext uri="{FF2B5EF4-FFF2-40B4-BE49-F238E27FC236}">
                <a16:creationId xmlns:a16="http://schemas.microsoft.com/office/drawing/2014/main" id="{4280832F-3D5C-4CCA-A2AB-411F9F4630A2}"/>
              </a:ext>
            </a:extLst>
          </p:cNvPr>
          <p:cNvCxnSpPr>
            <a:cxnSpLocks/>
          </p:cNvCxnSpPr>
          <p:nvPr/>
        </p:nvCxnSpPr>
        <p:spPr>
          <a:xfrm>
            <a:off x="6804015" y="4382370"/>
            <a:ext cx="174755" cy="176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73A93A0-56E3-48A5-8B69-8323D0E4103D}"/>
              </a:ext>
            </a:extLst>
          </p:cNvPr>
          <p:cNvSpPr txBox="1"/>
          <p:nvPr/>
        </p:nvSpPr>
        <p:spPr>
          <a:xfrm>
            <a:off x="6680765" y="4566201"/>
            <a:ext cx="2105745" cy="646331"/>
          </a:xfrm>
          <a:prstGeom prst="rect">
            <a:avLst/>
          </a:prstGeom>
          <a:noFill/>
        </p:spPr>
        <p:txBody>
          <a:bodyPr wrap="square" rtlCol="0">
            <a:spAutoFit/>
          </a:bodyPr>
          <a:lstStyle/>
          <a:p>
            <a:r>
              <a:rPr lang="en-GB" dirty="0">
                <a:solidFill>
                  <a:srgbClr val="0070C0"/>
                </a:solidFill>
              </a:rPr>
              <a:t>LT2, VT2, MLSS et al “Threshold”</a:t>
            </a:r>
          </a:p>
        </p:txBody>
      </p:sp>
      <p:cxnSp>
        <p:nvCxnSpPr>
          <p:cNvPr id="52" name="Straight Connector 51">
            <a:extLst>
              <a:ext uri="{FF2B5EF4-FFF2-40B4-BE49-F238E27FC236}">
                <a16:creationId xmlns:a16="http://schemas.microsoft.com/office/drawing/2014/main" id="{0DB35250-0885-4A3E-9A43-AE56A6F0DBCB}"/>
              </a:ext>
            </a:extLst>
          </p:cNvPr>
          <p:cNvCxnSpPr>
            <a:cxnSpLocks/>
          </p:cNvCxnSpPr>
          <p:nvPr/>
        </p:nvCxnSpPr>
        <p:spPr>
          <a:xfrm flipH="1">
            <a:off x="7874326" y="3846505"/>
            <a:ext cx="358217" cy="135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E9E6C20-A42C-4226-972E-FE79FB0C3166}"/>
              </a:ext>
            </a:extLst>
          </p:cNvPr>
          <p:cNvSpPr txBox="1"/>
          <p:nvPr/>
        </p:nvSpPr>
        <p:spPr>
          <a:xfrm>
            <a:off x="9367464" y="4011352"/>
            <a:ext cx="1225408" cy="369332"/>
          </a:xfrm>
          <a:prstGeom prst="rect">
            <a:avLst/>
          </a:prstGeom>
          <a:noFill/>
        </p:spPr>
        <p:txBody>
          <a:bodyPr wrap="square" rtlCol="0">
            <a:spAutoFit/>
          </a:bodyPr>
          <a:lstStyle/>
          <a:p>
            <a:r>
              <a:rPr lang="en-GB" dirty="0"/>
              <a:t>Impractical</a:t>
            </a:r>
          </a:p>
        </p:txBody>
      </p:sp>
      <p:cxnSp>
        <p:nvCxnSpPr>
          <p:cNvPr id="57" name="Straight Connector 56">
            <a:extLst>
              <a:ext uri="{FF2B5EF4-FFF2-40B4-BE49-F238E27FC236}">
                <a16:creationId xmlns:a16="http://schemas.microsoft.com/office/drawing/2014/main" id="{196F63F2-DC18-4F0B-B7BE-3980A2B21A0E}"/>
              </a:ext>
            </a:extLst>
          </p:cNvPr>
          <p:cNvCxnSpPr>
            <a:cxnSpLocks/>
          </p:cNvCxnSpPr>
          <p:nvPr/>
        </p:nvCxnSpPr>
        <p:spPr>
          <a:xfrm flipH="1">
            <a:off x="8995618" y="4224740"/>
            <a:ext cx="358217" cy="135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9D88145-54F1-4598-A720-A906DCF4D6C1}"/>
              </a:ext>
            </a:extLst>
          </p:cNvPr>
          <p:cNvSpPr txBox="1"/>
          <p:nvPr/>
        </p:nvSpPr>
        <p:spPr>
          <a:xfrm>
            <a:off x="2147420" y="768056"/>
            <a:ext cx="1469596" cy="369332"/>
          </a:xfrm>
          <a:prstGeom prst="rect">
            <a:avLst/>
          </a:prstGeom>
          <a:noFill/>
        </p:spPr>
        <p:txBody>
          <a:bodyPr wrap="square" rtlCol="0">
            <a:spAutoFit/>
          </a:bodyPr>
          <a:lstStyle/>
          <a:p>
            <a:r>
              <a:rPr lang="en-GB" dirty="0"/>
              <a:t>Rate limited</a:t>
            </a:r>
          </a:p>
        </p:txBody>
      </p:sp>
      <p:cxnSp>
        <p:nvCxnSpPr>
          <p:cNvPr id="59" name="Straight Connector 58">
            <a:extLst>
              <a:ext uri="{FF2B5EF4-FFF2-40B4-BE49-F238E27FC236}">
                <a16:creationId xmlns:a16="http://schemas.microsoft.com/office/drawing/2014/main" id="{9B86F5D7-1D4A-4A09-A809-B79A2CAA21C8}"/>
              </a:ext>
            </a:extLst>
          </p:cNvPr>
          <p:cNvCxnSpPr>
            <a:cxnSpLocks/>
          </p:cNvCxnSpPr>
          <p:nvPr/>
        </p:nvCxnSpPr>
        <p:spPr>
          <a:xfrm flipH="1">
            <a:off x="2418038" y="1161339"/>
            <a:ext cx="186943" cy="248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B7FBACF-83D0-44B7-B259-43A71BD95D80}"/>
              </a:ext>
            </a:extLst>
          </p:cNvPr>
          <p:cNvCxnSpPr>
            <a:cxnSpLocks/>
            <a:stCxn id="58" idx="2"/>
          </p:cNvCxnSpPr>
          <p:nvPr/>
        </p:nvCxnSpPr>
        <p:spPr>
          <a:xfrm>
            <a:off x="2882218" y="1137388"/>
            <a:ext cx="82479" cy="838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95623B4-F071-44E7-9932-A7E0F1A3A534}"/>
              </a:ext>
            </a:extLst>
          </p:cNvPr>
          <p:cNvCxnSpPr>
            <a:cxnSpLocks/>
          </p:cNvCxnSpPr>
          <p:nvPr/>
        </p:nvCxnSpPr>
        <p:spPr>
          <a:xfrm flipH="1">
            <a:off x="1536490" y="1116440"/>
            <a:ext cx="678499" cy="2612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3B76F734-831B-49D8-9C6A-5A5A6D5F6D62}"/>
              </a:ext>
            </a:extLst>
          </p:cNvPr>
          <p:cNvSpPr/>
          <p:nvPr/>
        </p:nvSpPr>
        <p:spPr>
          <a:xfrm>
            <a:off x="3571066" y="4425269"/>
            <a:ext cx="1457432" cy="5700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a:extLst>
              <a:ext uri="{FF2B5EF4-FFF2-40B4-BE49-F238E27FC236}">
                <a16:creationId xmlns:a16="http://schemas.microsoft.com/office/drawing/2014/main" id="{E96B43E1-2CC6-428A-A7B2-F6F461E6FC6A}"/>
              </a:ext>
            </a:extLst>
          </p:cNvPr>
          <p:cNvSpPr txBox="1"/>
          <p:nvPr/>
        </p:nvSpPr>
        <p:spPr>
          <a:xfrm>
            <a:off x="3458901" y="4477346"/>
            <a:ext cx="1681761" cy="646331"/>
          </a:xfrm>
          <a:prstGeom prst="rect">
            <a:avLst/>
          </a:prstGeom>
          <a:noFill/>
        </p:spPr>
        <p:txBody>
          <a:bodyPr wrap="square" rtlCol="0">
            <a:spAutoFit/>
          </a:bodyPr>
          <a:lstStyle/>
          <a:p>
            <a:pPr algn="ctr"/>
            <a:r>
              <a:rPr lang="en-GB" dirty="0">
                <a:solidFill>
                  <a:srgbClr val="FF0000"/>
                </a:solidFill>
              </a:rPr>
              <a:t>Greatest Rate of Change</a:t>
            </a:r>
          </a:p>
        </p:txBody>
      </p:sp>
      <p:sp>
        <p:nvSpPr>
          <p:cNvPr id="72" name="TextBox 71">
            <a:extLst>
              <a:ext uri="{FF2B5EF4-FFF2-40B4-BE49-F238E27FC236}">
                <a16:creationId xmlns:a16="http://schemas.microsoft.com/office/drawing/2014/main" id="{94674424-3C79-4D6E-BD97-BCCCDA5B28FC}"/>
              </a:ext>
            </a:extLst>
          </p:cNvPr>
          <p:cNvSpPr txBox="1"/>
          <p:nvPr/>
        </p:nvSpPr>
        <p:spPr>
          <a:xfrm>
            <a:off x="7078029" y="3260429"/>
            <a:ext cx="1950810" cy="369332"/>
          </a:xfrm>
          <a:prstGeom prst="rect">
            <a:avLst/>
          </a:prstGeom>
          <a:noFill/>
        </p:spPr>
        <p:txBody>
          <a:bodyPr wrap="square" rtlCol="0">
            <a:spAutoFit/>
          </a:bodyPr>
          <a:lstStyle/>
          <a:p>
            <a:r>
              <a:rPr lang="en-GB" dirty="0"/>
              <a:t>Partially Fatigued</a:t>
            </a:r>
          </a:p>
        </p:txBody>
      </p:sp>
      <p:cxnSp>
        <p:nvCxnSpPr>
          <p:cNvPr id="73" name="Straight Connector 72">
            <a:extLst>
              <a:ext uri="{FF2B5EF4-FFF2-40B4-BE49-F238E27FC236}">
                <a16:creationId xmlns:a16="http://schemas.microsoft.com/office/drawing/2014/main" id="{B48023D8-9837-4111-BBD5-C31ABB3004DC}"/>
              </a:ext>
            </a:extLst>
          </p:cNvPr>
          <p:cNvCxnSpPr>
            <a:cxnSpLocks/>
          </p:cNvCxnSpPr>
          <p:nvPr/>
        </p:nvCxnSpPr>
        <p:spPr>
          <a:xfrm flipH="1">
            <a:off x="6938506" y="3653810"/>
            <a:ext cx="453905" cy="228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2A2B22C-A128-44A0-976E-34BDEB753F60}"/>
              </a:ext>
            </a:extLst>
          </p:cNvPr>
          <p:cNvSpPr txBox="1"/>
          <p:nvPr/>
        </p:nvSpPr>
        <p:spPr>
          <a:xfrm>
            <a:off x="5963528" y="935888"/>
            <a:ext cx="5855394" cy="1815882"/>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TTE tests are executed to get </a:t>
            </a:r>
            <a:r>
              <a:rPr lang="en-GB" sz="1600" dirty="0" err="1"/>
              <a:t>datapoints</a:t>
            </a:r>
            <a:r>
              <a:rPr lang="en-GB" sz="1600" dirty="0"/>
              <a:t> to fit a model to</a:t>
            </a:r>
          </a:p>
          <a:p>
            <a:pPr marL="285750" indent="-285750">
              <a:buFont typeface="Arial" panose="020B0604020202020204" pitchFamily="34" charset="0"/>
              <a:buChar char="•"/>
            </a:pPr>
            <a:r>
              <a:rPr lang="en-GB" sz="1600" dirty="0"/>
              <a:t>3 or (preferably) 4 points are collected to accurately reflect the P(t) curve where </a:t>
            </a:r>
            <a:r>
              <a:rPr lang="en-GB" sz="1600" dirty="0" err="1"/>
              <a:t>where</a:t>
            </a:r>
            <a:r>
              <a:rPr lang="en-GB" sz="1600" dirty="0"/>
              <a:t> the greatest rate of change is occurring</a:t>
            </a:r>
          </a:p>
          <a:p>
            <a:pPr marL="285750" indent="-285750">
              <a:buFont typeface="Arial" panose="020B0604020202020204" pitchFamily="34" charset="0"/>
              <a:buChar char="•"/>
            </a:pPr>
            <a:r>
              <a:rPr lang="en-GB" sz="1600" dirty="0"/>
              <a:t>Durations of around 3,7,12 mins have been found to reflect physiology and accurately describes P(t) for the CP model</a:t>
            </a:r>
          </a:p>
          <a:p>
            <a:pPr marL="285750" indent="-285750">
              <a:buFont typeface="Arial" panose="020B0604020202020204" pitchFamily="34" charset="0"/>
              <a:buChar char="•"/>
            </a:pPr>
            <a:r>
              <a:rPr lang="en-GB" sz="1600" dirty="0"/>
              <a:t>Adding tests durations longer than 20 mins is prone to fatigue/motivation and does not add any additional detail</a:t>
            </a:r>
          </a:p>
        </p:txBody>
      </p:sp>
      <p:sp>
        <p:nvSpPr>
          <p:cNvPr id="50" name="Oval 49">
            <a:extLst>
              <a:ext uri="{FF2B5EF4-FFF2-40B4-BE49-F238E27FC236}">
                <a16:creationId xmlns:a16="http://schemas.microsoft.com/office/drawing/2014/main" id="{3CF253C7-2345-4708-B2DD-22F60A5CF365}"/>
              </a:ext>
            </a:extLst>
          </p:cNvPr>
          <p:cNvSpPr/>
          <p:nvPr/>
        </p:nvSpPr>
        <p:spPr>
          <a:xfrm>
            <a:off x="2901690"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6094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174110" y="1001705"/>
            <a:ext cx="47625" cy="4491045"/>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221735"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C4186A-5CBE-49A1-ABEA-F9A721BE911F}"/>
              </a:ext>
            </a:extLst>
          </p:cNvPr>
          <p:cNvSpPr txBox="1"/>
          <p:nvPr/>
        </p:nvSpPr>
        <p:spPr>
          <a:xfrm>
            <a:off x="5168135" y="5742226"/>
            <a:ext cx="1326190" cy="584775"/>
          </a:xfrm>
          <a:prstGeom prst="rect">
            <a:avLst/>
          </a:prstGeom>
          <a:noFill/>
        </p:spPr>
        <p:txBody>
          <a:bodyPr wrap="square" rtlCol="0">
            <a:spAutoFit/>
          </a:bodyPr>
          <a:lstStyle/>
          <a:p>
            <a:pPr algn="ctr"/>
            <a:r>
              <a:rPr lang="en-GB" sz="3200" dirty="0"/>
              <a:t>t</a:t>
            </a:r>
            <a:r>
              <a:rPr lang="en-GB" dirty="0"/>
              <a:t> </a:t>
            </a:r>
          </a:p>
        </p:txBody>
      </p:sp>
      <p:sp>
        <p:nvSpPr>
          <p:cNvPr id="24" name="TextBox 23">
            <a:extLst>
              <a:ext uri="{FF2B5EF4-FFF2-40B4-BE49-F238E27FC236}">
                <a16:creationId xmlns:a16="http://schemas.microsoft.com/office/drawing/2014/main" id="{26AAD2BF-EEF1-4806-8DC4-27FF44E0F02B}"/>
              </a:ext>
            </a:extLst>
          </p:cNvPr>
          <p:cNvSpPr txBox="1"/>
          <p:nvPr/>
        </p:nvSpPr>
        <p:spPr>
          <a:xfrm>
            <a:off x="704085" y="2420165"/>
            <a:ext cx="1326190" cy="1077218"/>
          </a:xfrm>
          <a:prstGeom prst="rect">
            <a:avLst/>
          </a:prstGeom>
          <a:noFill/>
        </p:spPr>
        <p:txBody>
          <a:bodyPr wrap="square" rtlCol="0">
            <a:spAutoFit/>
          </a:bodyPr>
          <a:lstStyle/>
          <a:p>
            <a:pPr algn="ctr"/>
            <a:r>
              <a:rPr lang="en-GB" sz="3200" dirty="0"/>
              <a:t>Energy</a:t>
            </a:r>
          </a:p>
          <a:p>
            <a:pPr algn="ctr"/>
            <a:r>
              <a:rPr lang="en-GB" sz="3200" dirty="0"/>
              <a:t>(Pt)</a:t>
            </a:r>
            <a:r>
              <a:rPr lang="en-GB" dirty="0"/>
              <a:t> </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CP Model Fitting</a:t>
            </a:r>
          </a:p>
        </p:txBody>
      </p:sp>
      <p:sp>
        <p:nvSpPr>
          <p:cNvPr id="50" name="Oval 49">
            <a:extLst>
              <a:ext uri="{FF2B5EF4-FFF2-40B4-BE49-F238E27FC236}">
                <a16:creationId xmlns:a16="http://schemas.microsoft.com/office/drawing/2014/main" id="{FF5C0277-65E8-4102-B470-37E5D369C383}"/>
              </a:ext>
            </a:extLst>
          </p:cNvPr>
          <p:cNvSpPr/>
          <p:nvPr/>
        </p:nvSpPr>
        <p:spPr>
          <a:xfrm>
            <a:off x="3223625" y="4166405"/>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E2AE337-9805-4A86-8519-C4831338509E}"/>
              </a:ext>
            </a:extLst>
          </p:cNvPr>
          <p:cNvSpPr/>
          <p:nvPr/>
        </p:nvSpPr>
        <p:spPr>
          <a:xfrm>
            <a:off x="5301762" y="2903272"/>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799941A-970E-4EF8-937D-4E94721C7850}"/>
              </a:ext>
            </a:extLst>
          </p:cNvPr>
          <p:cNvSpPr/>
          <p:nvPr/>
        </p:nvSpPr>
        <p:spPr>
          <a:xfrm>
            <a:off x="4358837" y="3817286"/>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EF282397-E119-49F7-95CB-2076C09CEE29}"/>
              </a:ext>
            </a:extLst>
          </p:cNvPr>
          <p:cNvCxnSpPr>
            <a:cxnSpLocks/>
          </p:cNvCxnSpPr>
          <p:nvPr/>
        </p:nvCxnSpPr>
        <p:spPr>
          <a:xfrm flipH="1">
            <a:off x="1994223" y="1318758"/>
            <a:ext cx="6267546" cy="37724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8CCA2B-3F19-4343-BF33-DE1ADE4BA9DF}"/>
              </a:ext>
            </a:extLst>
          </p:cNvPr>
          <p:cNvSpPr txBox="1"/>
          <p:nvPr/>
        </p:nvSpPr>
        <p:spPr>
          <a:xfrm>
            <a:off x="7292313" y="2585507"/>
            <a:ext cx="4470680" cy="1323439"/>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Since the relationship is hyperbolic with relation to time we can multiple power by time to transform to a linear formulation</a:t>
            </a:r>
          </a:p>
          <a:p>
            <a:pPr marL="285750" indent="-285750">
              <a:buFont typeface="Arial" panose="020B0604020202020204" pitchFamily="34" charset="0"/>
              <a:buChar char="•"/>
            </a:pPr>
            <a:r>
              <a:rPr lang="en-GB" sz="1600" dirty="0"/>
              <a:t>A linear regression between the points will then yield a slope CP and an intercept W’</a:t>
            </a:r>
          </a:p>
        </p:txBody>
      </p:sp>
      <p:sp>
        <p:nvSpPr>
          <p:cNvPr id="60" name="TextBox 59">
            <a:extLst>
              <a:ext uri="{FF2B5EF4-FFF2-40B4-BE49-F238E27FC236}">
                <a16:creationId xmlns:a16="http://schemas.microsoft.com/office/drawing/2014/main" id="{96826575-48AB-4B49-A0A8-307AECB6BB93}"/>
              </a:ext>
            </a:extLst>
          </p:cNvPr>
          <p:cNvSpPr txBox="1"/>
          <p:nvPr/>
        </p:nvSpPr>
        <p:spPr>
          <a:xfrm>
            <a:off x="704085" y="4681816"/>
            <a:ext cx="1767169" cy="584775"/>
          </a:xfrm>
          <a:prstGeom prst="rect">
            <a:avLst/>
          </a:prstGeom>
          <a:noFill/>
        </p:spPr>
        <p:txBody>
          <a:bodyPr wrap="square" rtlCol="0">
            <a:spAutoFit/>
          </a:bodyPr>
          <a:lstStyle/>
          <a:p>
            <a:pPr algn="ctr"/>
            <a:r>
              <a:rPr lang="en-GB" sz="3200" dirty="0">
                <a:solidFill>
                  <a:srgbClr val="FF0000"/>
                </a:solidFill>
              </a:rPr>
              <a:t>W’</a:t>
            </a:r>
            <a:endParaRPr lang="en-GB" dirty="0">
              <a:solidFill>
                <a:srgbClr val="FF0000"/>
              </a:solidFill>
            </a:endParaRPr>
          </a:p>
        </p:txBody>
      </p:sp>
      <p:cxnSp>
        <p:nvCxnSpPr>
          <p:cNvPr id="36" name="Straight Connector 35">
            <a:extLst>
              <a:ext uri="{FF2B5EF4-FFF2-40B4-BE49-F238E27FC236}">
                <a16:creationId xmlns:a16="http://schemas.microsoft.com/office/drawing/2014/main" id="{AC4BEEEA-48B6-4408-A04E-0BCDFF18FE18}"/>
              </a:ext>
            </a:extLst>
          </p:cNvPr>
          <p:cNvCxnSpPr/>
          <p:nvPr/>
        </p:nvCxnSpPr>
        <p:spPr>
          <a:xfrm>
            <a:off x="4365231" y="3675976"/>
            <a:ext cx="1818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4C2E48-E429-4D5F-AA6E-07D660CA6971}"/>
              </a:ext>
            </a:extLst>
          </p:cNvPr>
          <p:cNvCxnSpPr/>
          <p:nvPr/>
        </p:nvCxnSpPr>
        <p:spPr>
          <a:xfrm flipV="1">
            <a:off x="6192820" y="2536423"/>
            <a:ext cx="0" cy="114874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BE60EEF-B1F8-4EBB-A188-887E17010B1D}"/>
              </a:ext>
            </a:extLst>
          </p:cNvPr>
          <p:cNvSpPr txBox="1"/>
          <p:nvPr/>
        </p:nvSpPr>
        <p:spPr>
          <a:xfrm>
            <a:off x="5223425" y="3964230"/>
            <a:ext cx="1562361" cy="584775"/>
          </a:xfrm>
          <a:prstGeom prst="rect">
            <a:avLst/>
          </a:prstGeom>
          <a:noFill/>
        </p:spPr>
        <p:txBody>
          <a:bodyPr wrap="square" rtlCol="0">
            <a:spAutoFit/>
          </a:bodyPr>
          <a:lstStyle/>
          <a:p>
            <a:r>
              <a:rPr lang="en-GB" sz="3200" dirty="0">
                <a:solidFill>
                  <a:srgbClr val="FF0000"/>
                </a:solidFill>
              </a:rPr>
              <a:t>CP</a:t>
            </a:r>
            <a:r>
              <a:rPr lang="en-GB" dirty="0"/>
              <a:t> = </a:t>
            </a:r>
            <a:r>
              <a:rPr lang="en-GB" dirty="0" err="1"/>
              <a:t>dy</a:t>
            </a:r>
            <a:r>
              <a:rPr lang="en-GB" dirty="0"/>
              <a:t>/dx</a:t>
            </a:r>
          </a:p>
        </p:txBody>
      </p:sp>
      <p:sp>
        <p:nvSpPr>
          <p:cNvPr id="67" name="TextBox 66">
            <a:extLst>
              <a:ext uri="{FF2B5EF4-FFF2-40B4-BE49-F238E27FC236}">
                <a16:creationId xmlns:a16="http://schemas.microsoft.com/office/drawing/2014/main" id="{70069AF0-ED74-4E46-8E99-4395A41DFDAF}"/>
              </a:ext>
            </a:extLst>
          </p:cNvPr>
          <p:cNvSpPr txBox="1"/>
          <p:nvPr/>
        </p:nvSpPr>
        <p:spPr>
          <a:xfrm>
            <a:off x="6128490" y="2921533"/>
            <a:ext cx="569777" cy="369332"/>
          </a:xfrm>
          <a:prstGeom prst="rect">
            <a:avLst/>
          </a:prstGeom>
          <a:noFill/>
        </p:spPr>
        <p:txBody>
          <a:bodyPr wrap="square" rtlCol="0">
            <a:spAutoFit/>
          </a:bodyPr>
          <a:lstStyle/>
          <a:p>
            <a:r>
              <a:rPr lang="en-GB" dirty="0" err="1"/>
              <a:t>dy</a:t>
            </a:r>
            <a:endParaRPr lang="en-GB" dirty="0"/>
          </a:p>
        </p:txBody>
      </p:sp>
      <p:sp>
        <p:nvSpPr>
          <p:cNvPr id="68" name="TextBox 67">
            <a:extLst>
              <a:ext uri="{FF2B5EF4-FFF2-40B4-BE49-F238E27FC236}">
                <a16:creationId xmlns:a16="http://schemas.microsoft.com/office/drawing/2014/main" id="{BEF15B91-1D1C-4098-B3B6-DFC74301BE8C}"/>
              </a:ext>
            </a:extLst>
          </p:cNvPr>
          <p:cNvSpPr txBox="1"/>
          <p:nvPr/>
        </p:nvSpPr>
        <p:spPr>
          <a:xfrm>
            <a:off x="5160224" y="3614106"/>
            <a:ext cx="569777" cy="369332"/>
          </a:xfrm>
          <a:prstGeom prst="rect">
            <a:avLst/>
          </a:prstGeom>
          <a:noFill/>
        </p:spPr>
        <p:txBody>
          <a:bodyPr wrap="square" rtlCol="0">
            <a:spAutoFit/>
          </a:bodyPr>
          <a:lstStyle/>
          <a:p>
            <a:r>
              <a:rPr lang="en-GB" dirty="0"/>
              <a:t>dx</a:t>
            </a:r>
          </a:p>
        </p:txBody>
      </p:sp>
      <p:sp>
        <p:nvSpPr>
          <p:cNvPr id="69" name="Oval 68">
            <a:extLst>
              <a:ext uri="{FF2B5EF4-FFF2-40B4-BE49-F238E27FC236}">
                <a16:creationId xmlns:a16="http://schemas.microsoft.com/office/drawing/2014/main" id="{9E842906-9E93-4D74-B6B7-75700B8803D6}"/>
              </a:ext>
            </a:extLst>
          </p:cNvPr>
          <p:cNvSpPr/>
          <p:nvPr/>
        </p:nvSpPr>
        <p:spPr>
          <a:xfrm>
            <a:off x="8074715" y="1476665"/>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8C17261F-5763-419B-A110-F512499FBD42}"/>
              </a:ext>
            </a:extLst>
          </p:cNvPr>
          <p:cNvSpPr/>
          <p:nvPr/>
        </p:nvSpPr>
        <p:spPr>
          <a:xfrm>
            <a:off x="7059545" y="2098650"/>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a:extLst>
              <a:ext uri="{FF2B5EF4-FFF2-40B4-BE49-F238E27FC236}">
                <a16:creationId xmlns:a16="http://schemas.microsoft.com/office/drawing/2014/main" id="{57F5A940-CC83-4CFE-BA1D-92C3EFD3907B}"/>
              </a:ext>
            </a:extLst>
          </p:cNvPr>
          <p:cNvCxnSpPr>
            <a:cxnSpLocks/>
          </p:cNvCxnSpPr>
          <p:nvPr/>
        </p:nvCxnSpPr>
        <p:spPr>
          <a:xfrm>
            <a:off x="1994223" y="4939598"/>
            <a:ext cx="2275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72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174110" y="1001705"/>
            <a:ext cx="47625" cy="4491045"/>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221735"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C4186A-5CBE-49A1-ABEA-F9A721BE911F}"/>
              </a:ext>
            </a:extLst>
          </p:cNvPr>
          <p:cNvSpPr txBox="1"/>
          <p:nvPr/>
        </p:nvSpPr>
        <p:spPr>
          <a:xfrm>
            <a:off x="5168135" y="5742226"/>
            <a:ext cx="1326190" cy="584775"/>
          </a:xfrm>
          <a:prstGeom prst="rect">
            <a:avLst/>
          </a:prstGeom>
          <a:noFill/>
        </p:spPr>
        <p:txBody>
          <a:bodyPr wrap="square" rtlCol="0">
            <a:spAutoFit/>
          </a:bodyPr>
          <a:lstStyle/>
          <a:p>
            <a:pPr algn="ctr"/>
            <a:r>
              <a:rPr lang="en-GB" sz="3200" dirty="0"/>
              <a:t>t</a:t>
            </a:r>
            <a:r>
              <a:rPr lang="en-GB" dirty="0"/>
              <a:t> </a:t>
            </a:r>
          </a:p>
        </p:txBody>
      </p:sp>
      <p:sp>
        <p:nvSpPr>
          <p:cNvPr id="24" name="TextBox 23">
            <a:extLst>
              <a:ext uri="{FF2B5EF4-FFF2-40B4-BE49-F238E27FC236}">
                <a16:creationId xmlns:a16="http://schemas.microsoft.com/office/drawing/2014/main" id="{26AAD2BF-EEF1-4806-8DC4-27FF44E0F02B}"/>
              </a:ext>
            </a:extLst>
          </p:cNvPr>
          <p:cNvSpPr txBox="1"/>
          <p:nvPr/>
        </p:nvSpPr>
        <p:spPr>
          <a:xfrm>
            <a:off x="704085" y="2420165"/>
            <a:ext cx="1326190" cy="1077218"/>
          </a:xfrm>
          <a:prstGeom prst="rect">
            <a:avLst/>
          </a:prstGeom>
          <a:noFill/>
        </p:spPr>
        <p:txBody>
          <a:bodyPr wrap="square" rtlCol="0">
            <a:spAutoFit/>
          </a:bodyPr>
          <a:lstStyle/>
          <a:p>
            <a:pPr algn="ctr"/>
            <a:r>
              <a:rPr lang="en-GB" sz="3200" dirty="0"/>
              <a:t>Energy</a:t>
            </a:r>
          </a:p>
          <a:p>
            <a:pPr algn="ctr"/>
            <a:r>
              <a:rPr lang="en-GB" sz="3200" dirty="0"/>
              <a:t>(Pt)</a:t>
            </a:r>
            <a:r>
              <a:rPr lang="en-GB" dirty="0"/>
              <a:t> </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Using inappropriate test durations</a:t>
            </a:r>
          </a:p>
        </p:txBody>
      </p:sp>
      <p:sp>
        <p:nvSpPr>
          <p:cNvPr id="50" name="Oval 49">
            <a:extLst>
              <a:ext uri="{FF2B5EF4-FFF2-40B4-BE49-F238E27FC236}">
                <a16:creationId xmlns:a16="http://schemas.microsoft.com/office/drawing/2014/main" id="{FF5C0277-65E8-4102-B470-37E5D369C383}"/>
              </a:ext>
            </a:extLst>
          </p:cNvPr>
          <p:cNvSpPr/>
          <p:nvPr/>
        </p:nvSpPr>
        <p:spPr>
          <a:xfrm>
            <a:off x="3223625" y="4166405"/>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E2AE337-9805-4A86-8519-C4831338509E}"/>
              </a:ext>
            </a:extLst>
          </p:cNvPr>
          <p:cNvSpPr/>
          <p:nvPr/>
        </p:nvSpPr>
        <p:spPr>
          <a:xfrm>
            <a:off x="2444043" y="449510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799941A-970E-4EF8-937D-4E94721C7850}"/>
              </a:ext>
            </a:extLst>
          </p:cNvPr>
          <p:cNvSpPr/>
          <p:nvPr/>
        </p:nvSpPr>
        <p:spPr>
          <a:xfrm>
            <a:off x="3586331" y="371160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EF282397-E119-49F7-95CB-2076C09CEE29}"/>
              </a:ext>
            </a:extLst>
          </p:cNvPr>
          <p:cNvCxnSpPr>
            <a:cxnSpLocks/>
          </p:cNvCxnSpPr>
          <p:nvPr/>
        </p:nvCxnSpPr>
        <p:spPr>
          <a:xfrm flipH="1">
            <a:off x="1792042" y="1534722"/>
            <a:ext cx="6694877" cy="2429508"/>
          </a:xfrm>
          <a:prstGeom prst="line">
            <a:avLst/>
          </a:prstGeom>
          <a:ln w="127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8CCA2B-3F19-4343-BF33-DE1ADE4BA9DF}"/>
              </a:ext>
            </a:extLst>
          </p:cNvPr>
          <p:cNvSpPr txBox="1"/>
          <p:nvPr/>
        </p:nvSpPr>
        <p:spPr>
          <a:xfrm>
            <a:off x="8486919" y="816227"/>
            <a:ext cx="3401346" cy="1077218"/>
          </a:xfrm>
          <a:prstGeom prst="rect">
            <a:avLst/>
          </a:prstGeom>
          <a:noFill/>
        </p:spPr>
        <p:txBody>
          <a:bodyPr wrap="square" rtlCol="0">
            <a:spAutoFit/>
          </a:bodyPr>
          <a:lstStyle/>
          <a:p>
            <a:r>
              <a:rPr lang="en-GB" sz="1600" dirty="0"/>
              <a:t>When fitting to tests of longer duration, the fit can sometimes lead to a lower value of CP, and higher value for W’</a:t>
            </a:r>
          </a:p>
        </p:txBody>
      </p:sp>
      <p:sp>
        <p:nvSpPr>
          <p:cNvPr id="69" name="Oval 68">
            <a:extLst>
              <a:ext uri="{FF2B5EF4-FFF2-40B4-BE49-F238E27FC236}">
                <a16:creationId xmlns:a16="http://schemas.microsoft.com/office/drawing/2014/main" id="{9E842906-9E93-4D74-B6B7-75700B8803D6}"/>
              </a:ext>
            </a:extLst>
          </p:cNvPr>
          <p:cNvSpPr/>
          <p:nvPr/>
        </p:nvSpPr>
        <p:spPr>
          <a:xfrm>
            <a:off x="8074715" y="1476665"/>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8C17261F-5763-419B-A110-F512499FBD42}"/>
              </a:ext>
            </a:extLst>
          </p:cNvPr>
          <p:cNvSpPr/>
          <p:nvPr/>
        </p:nvSpPr>
        <p:spPr>
          <a:xfrm>
            <a:off x="7059545" y="2098650"/>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a:extLst>
              <a:ext uri="{FF2B5EF4-FFF2-40B4-BE49-F238E27FC236}">
                <a16:creationId xmlns:a16="http://schemas.microsoft.com/office/drawing/2014/main" id="{8DEFD82A-4AFE-43D1-B150-DAC0302BD5CF}"/>
              </a:ext>
            </a:extLst>
          </p:cNvPr>
          <p:cNvCxnSpPr>
            <a:cxnSpLocks/>
          </p:cNvCxnSpPr>
          <p:nvPr/>
        </p:nvCxnSpPr>
        <p:spPr>
          <a:xfrm flipH="1">
            <a:off x="2030276" y="1267463"/>
            <a:ext cx="5376823" cy="3690514"/>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605BA4F-25BE-4511-9744-DDE5E00C0CA6}"/>
              </a:ext>
            </a:extLst>
          </p:cNvPr>
          <p:cNvSpPr txBox="1"/>
          <p:nvPr/>
        </p:nvSpPr>
        <p:spPr>
          <a:xfrm>
            <a:off x="3398537" y="4449356"/>
            <a:ext cx="3401346" cy="1077218"/>
          </a:xfrm>
          <a:prstGeom prst="rect">
            <a:avLst/>
          </a:prstGeom>
          <a:noFill/>
        </p:spPr>
        <p:txBody>
          <a:bodyPr wrap="square" rtlCol="0">
            <a:spAutoFit/>
          </a:bodyPr>
          <a:lstStyle/>
          <a:p>
            <a:r>
              <a:rPr lang="en-GB" sz="1600" dirty="0"/>
              <a:t>When fitting to tests of shorter duration the fit can sometimes lead to higher values for CP and lower values for W’</a:t>
            </a:r>
          </a:p>
        </p:txBody>
      </p:sp>
      <p:sp>
        <p:nvSpPr>
          <p:cNvPr id="29" name="TextBox 28">
            <a:extLst>
              <a:ext uri="{FF2B5EF4-FFF2-40B4-BE49-F238E27FC236}">
                <a16:creationId xmlns:a16="http://schemas.microsoft.com/office/drawing/2014/main" id="{4EDBF1F7-F322-46FE-9635-FD8F09D9F94F}"/>
              </a:ext>
            </a:extLst>
          </p:cNvPr>
          <p:cNvSpPr txBox="1"/>
          <p:nvPr/>
        </p:nvSpPr>
        <p:spPr>
          <a:xfrm>
            <a:off x="7645333" y="2386100"/>
            <a:ext cx="4039419" cy="2062103"/>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Concentrating on areas of the P(t) curve that are steep (short durations) or shallow (longer durations) introduces bias to the fit</a:t>
            </a:r>
          </a:p>
          <a:p>
            <a:pPr marL="285750" indent="-285750">
              <a:buFont typeface="Arial" panose="020B0604020202020204" pitchFamily="34" charset="0"/>
              <a:buChar char="•"/>
            </a:pPr>
            <a:r>
              <a:rPr lang="en-GB" sz="1600" dirty="0"/>
              <a:t>Athletes do not enjoy TTE tests and they require high level of motivation</a:t>
            </a:r>
          </a:p>
          <a:p>
            <a:pPr marL="285750" indent="-285750">
              <a:buFont typeface="Arial" panose="020B0604020202020204" pitchFamily="34" charset="0"/>
              <a:buChar char="•"/>
            </a:pPr>
            <a:r>
              <a:rPr lang="en-GB" sz="1600" dirty="0"/>
              <a:t>Outside of the lab setting it is most practical to embed tests across a number of rides across a number of days</a:t>
            </a:r>
          </a:p>
        </p:txBody>
      </p:sp>
      <p:cxnSp>
        <p:nvCxnSpPr>
          <p:cNvPr id="10" name="Straight Connector 9">
            <a:extLst>
              <a:ext uri="{FF2B5EF4-FFF2-40B4-BE49-F238E27FC236}">
                <a16:creationId xmlns:a16="http://schemas.microsoft.com/office/drawing/2014/main" id="{E619AAFF-F8FF-4C07-A423-CAA221854DB3}"/>
              </a:ext>
            </a:extLst>
          </p:cNvPr>
          <p:cNvCxnSpPr/>
          <p:nvPr/>
        </p:nvCxnSpPr>
        <p:spPr>
          <a:xfrm flipH="1">
            <a:off x="8417994" y="1313915"/>
            <a:ext cx="68925" cy="2707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12EB56-3E7E-4CA5-9F8E-8983682AFF6C}"/>
              </a:ext>
            </a:extLst>
          </p:cNvPr>
          <p:cNvCxnSpPr>
            <a:cxnSpLocks/>
            <a:stCxn id="27" idx="1"/>
          </p:cNvCxnSpPr>
          <p:nvPr/>
        </p:nvCxnSpPr>
        <p:spPr>
          <a:xfrm flipH="1" flipV="1">
            <a:off x="2869571" y="4369327"/>
            <a:ext cx="528966" cy="61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0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What and Why of Critical Power?</a:t>
            </a:r>
          </a:p>
        </p:txBody>
      </p:sp>
      <p:sp>
        <p:nvSpPr>
          <p:cNvPr id="3" name="TextBox 2">
            <a:extLst>
              <a:ext uri="{FF2B5EF4-FFF2-40B4-BE49-F238E27FC236}">
                <a16:creationId xmlns:a16="http://schemas.microsoft.com/office/drawing/2014/main" id="{35353E4B-A093-4096-B013-72788E4D153F}"/>
              </a:ext>
            </a:extLst>
          </p:cNvPr>
          <p:cNvSpPr txBox="1"/>
          <p:nvPr/>
        </p:nvSpPr>
        <p:spPr>
          <a:xfrm>
            <a:off x="790985" y="1178061"/>
            <a:ext cx="11006458" cy="5262979"/>
          </a:xfrm>
          <a:prstGeom prst="rect">
            <a:avLst/>
          </a:prstGeom>
          <a:noFill/>
        </p:spPr>
        <p:txBody>
          <a:bodyPr wrap="square" rtlCol="0">
            <a:spAutoFit/>
          </a:bodyPr>
          <a:lstStyle/>
          <a:p>
            <a:r>
              <a:rPr lang="en-GB" sz="2400" b="1" dirty="0">
                <a:solidFill>
                  <a:srgbClr val="00B0F0"/>
                </a:solidFill>
              </a:rPr>
              <a:t>Critical Power (CP) and W’ measure fundamental characteristics of your ability</a:t>
            </a:r>
          </a:p>
          <a:p>
            <a:pPr marL="285750" indent="-285750">
              <a:buFont typeface="Arial" panose="020B0604020202020204" pitchFamily="34" charset="0"/>
              <a:buChar char="•"/>
            </a:pPr>
            <a:r>
              <a:rPr lang="en-GB" sz="2400" dirty="0"/>
              <a:t>CP is your TT pace, the intensity that’s on the limit of sustainability</a:t>
            </a:r>
          </a:p>
          <a:p>
            <a:pPr marL="285750" indent="-285750">
              <a:buFont typeface="Arial" panose="020B0604020202020204" pitchFamily="34" charset="0"/>
              <a:buChar char="•"/>
            </a:pPr>
            <a:r>
              <a:rPr lang="en-GB" sz="2400" dirty="0"/>
              <a:t>W’ is your matchbook, a capacity for all-out and high intensity effort</a:t>
            </a:r>
          </a:p>
          <a:p>
            <a:pPr marL="285750" indent="-285750">
              <a:buFont typeface="Arial" panose="020B0604020202020204" pitchFamily="34" charset="0"/>
              <a:buChar char="•"/>
            </a:pPr>
            <a:endParaRPr lang="en-GB" sz="2400" b="1" dirty="0"/>
          </a:p>
          <a:p>
            <a:r>
              <a:rPr lang="en-GB" sz="2400" b="1" dirty="0">
                <a:solidFill>
                  <a:srgbClr val="00B0F0"/>
                </a:solidFill>
              </a:rPr>
              <a:t>Work with CP </a:t>
            </a:r>
            <a:r>
              <a:rPr lang="en-GB" sz="2400" b="1" u="sng" dirty="0">
                <a:solidFill>
                  <a:srgbClr val="00B0F0"/>
                </a:solidFill>
              </a:rPr>
              <a:t>and</a:t>
            </a:r>
            <a:r>
              <a:rPr lang="en-GB" sz="2400" b="1" dirty="0">
                <a:solidFill>
                  <a:srgbClr val="00B0F0"/>
                </a:solidFill>
              </a:rPr>
              <a:t> W’ to avoid myopic view of capabilities</a:t>
            </a:r>
          </a:p>
          <a:p>
            <a:pPr marL="285750" indent="-285750">
              <a:buFont typeface="Arial" panose="020B0604020202020204" pitchFamily="34" charset="0"/>
              <a:buChar char="•"/>
            </a:pPr>
            <a:r>
              <a:rPr lang="en-GB" sz="2400" dirty="0"/>
              <a:t>Get the full picture</a:t>
            </a:r>
          </a:p>
          <a:p>
            <a:pPr marL="285750" indent="-285750">
              <a:buFont typeface="Arial" panose="020B0604020202020204" pitchFamily="34" charset="0"/>
              <a:buChar char="•"/>
            </a:pPr>
            <a:r>
              <a:rPr lang="en-GB" sz="2400" dirty="0"/>
              <a:t>Concrete and repeatable testing method</a:t>
            </a:r>
          </a:p>
          <a:p>
            <a:pPr marL="285750" indent="-285750">
              <a:buFont typeface="Arial" panose="020B0604020202020204" pitchFamily="34" charset="0"/>
              <a:buChar char="•"/>
            </a:pPr>
            <a:r>
              <a:rPr lang="en-GB" sz="2400" dirty="0"/>
              <a:t>Quantify and track impact of training</a:t>
            </a:r>
          </a:p>
          <a:p>
            <a:pPr marL="285750" indent="-285750">
              <a:buFont typeface="Arial" panose="020B0604020202020204" pitchFamily="34" charset="0"/>
              <a:buChar char="•"/>
            </a:pPr>
            <a:r>
              <a:rPr lang="en-GB" sz="2400" dirty="0"/>
              <a:t>Plan your training to meet your individual capability not generalisations</a:t>
            </a:r>
          </a:p>
          <a:p>
            <a:pPr marL="285750" indent="-285750">
              <a:buFont typeface="Arial" panose="020B0604020202020204" pitchFamily="34" charset="0"/>
              <a:buChar char="•"/>
            </a:pPr>
            <a:r>
              <a:rPr lang="en-GB" sz="2400" dirty="0"/>
              <a:t>Race and pace strategy for all types of races and team events</a:t>
            </a:r>
          </a:p>
          <a:p>
            <a:endParaRPr lang="en-GB" sz="2400" dirty="0"/>
          </a:p>
          <a:p>
            <a:r>
              <a:rPr lang="en-GB" sz="2400" b="1" dirty="0">
                <a:solidFill>
                  <a:srgbClr val="00B0F0"/>
                </a:solidFill>
              </a:rPr>
              <a:t>Scientifically valid with a significant amount of studies in the literature to back up claims and examine limitations spreading back over 50 years</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615871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174110" y="1001705"/>
            <a:ext cx="47625" cy="4491045"/>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221735"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C4186A-5CBE-49A1-ABEA-F9A721BE911F}"/>
              </a:ext>
            </a:extLst>
          </p:cNvPr>
          <p:cNvSpPr txBox="1"/>
          <p:nvPr/>
        </p:nvSpPr>
        <p:spPr>
          <a:xfrm>
            <a:off x="5168135" y="5742226"/>
            <a:ext cx="1326190" cy="584775"/>
          </a:xfrm>
          <a:prstGeom prst="rect">
            <a:avLst/>
          </a:prstGeom>
          <a:noFill/>
        </p:spPr>
        <p:txBody>
          <a:bodyPr wrap="square" rtlCol="0">
            <a:spAutoFit/>
          </a:bodyPr>
          <a:lstStyle/>
          <a:p>
            <a:pPr algn="ctr"/>
            <a:r>
              <a:rPr lang="en-GB" sz="3200" dirty="0"/>
              <a:t>t</a:t>
            </a:r>
            <a:r>
              <a:rPr lang="en-GB" dirty="0"/>
              <a:t> </a:t>
            </a:r>
          </a:p>
        </p:txBody>
      </p:sp>
      <p:sp>
        <p:nvSpPr>
          <p:cNvPr id="24" name="TextBox 23">
            <a:extLst>
              <a:ext uri="{FF2B5EF4-FFF2-40B4-BE49-F238E27FC236}">
                <a16:creationId xmlns:a16="http://schemas.microsoft.com/office/drawing/2014/main" id="{26AAD2BF-EEF1-4806-8DC4-27FF44E0F02B}"/>
              </a:ext>
            </a:extLst>
          </p:cNvPr>
          <p:cNvSpPr txBox="1"/>
          <p:nvPr/>
        </p:nvSpPr>
        <p:spPr>
          <a:xfrm>
            <a:off x="704086" y="1961183"/>
            <a:ext cx="1326190" cy="1077218"/>
          </a:xfrm>
          <a:prstGeom prst="rect">
            <a:avLst/>
          </a:prstGeom>
          <a:noFill/>
        </p:spPr>
        <p:txBody>
          <a:bodyPr wrap="square" rtlCol="0">
            <a:spAutoFit/>
          </a:bodyPr>
          <a:lstStyle/>
          <a:p>
            <a:pPr algn="ctr"/>
            <a:r>
              <a:rPr lang="en-GB" sz="3200" dirty="0"/>
              <a:t>Energy</a:t>
            </a:r>
          </a:p>
          <a:p>
            <a:pPr algn="ctr"/>
            <a:r>
              <a:rPr lang="en-GB" sz="3200" dirty="0"/>
              <a:t>(Pt)</a:t>
            </a:r>
            <a:r>
              <a:rPr lang="en-GB" dirty="0"/>
              <a:t> </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Leverage and Influence</a:t>
            </a:r>
          </a:p>
        </p:txBody>
      </p:sp>
      <p:sp>
        <p:nvSpPr>
          <p:cNvPr id="50" name="Oval 49">
            <a:extLst>
              <a:ext uri="{FF2B5EF4-FFF2-40B4-BE49-F238E27FC236}">
                <a16:creationId xmlns:a16="http://schemas.microsoft.com/office/drawing/2014/main" id="{FF5C0277-65E8-4102-B470-37E5D369C383}"/>
              </a:ext>
            </a:extLst>
          </p:cNvPr>
          <p:cNvSpPr/>
          <p:nvPr/>
        </p:nvSpPr>
        <p:spPr>
          <a:xfrm>
            <a:off x="4344805" y="3385255"/>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E2AE337-9805-4A86-8519-C4831338509E}"/>
              </a:ext>
            </a:extLst>
          </p:cNvPr>
          <p:cNvSpPr/>
          <p:nvPr/>
        </p:nvSpPr>
        <p:spPr>
          <a:xfrm>
            <a:off x="3877683" y="353934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799941A-970E-4EF8-937D-4E94721C7850}"/>
              </a:ext>
            </a:extLst>
          </p:cNvPr>
          <p:cNvSpPr/>
          <p:nvPr/>
        </p:nvSpPr>
        <p:spPr>
          <a:xfrm>
            <a:off x="4707511" y="293045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a:extLst>
              <a:ext uri="{FF2B5EF4-FFF2-40B4-BE49-F238E27FC236}">
                <a16:creationId xmlns:a16="http://schemas.microsoft.com/office/drawing/2014/main" id="{8DEFD82A-4AFE-43D1-B150-DAC0302BD5CF}"/>
              </a:ext>
            </a:extLst>
          </p:cNvPr>
          <p:cNvCxnSpPr>
            <a:cxnSpLocks/>
          </p:cNvCxnSpPr>
          <p:nvPr/>
        </p:nvCxnSpPr>
        <p:spPr>
          <a:xfrm flipH="1">
            <a:off x="2030276" y="1267463"/>
            <a:ext cx="5376823" cy="3690514"/>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1E130AC-FD8A-452D-942E-370D1ABE5EDD}"/>
              </a:ext>
            </a:extLst>
          </p:cNvPr>
          <p:cNvSpPr/>
          <p:nvPr/>
        </p:nvSpPr>
        <p:spPr>
          <a:xfrm>
            <a:off x="5319411" y="2683086"/>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A0351559-3184-46B0-977A-269A0EFE9D3C}"/>
              </a:ext>
            </a:extLst>
          </p:cNvPr>
          <p:cNvSpPr/>
          <p:nvPr/>
        </p:nvSpPr>
        <p:spPr>
          <a:xfrm>
            <a:off x="2490758" y="4449916"/>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17D642E-C4DB-4A5F-9EF3-93CDEEFD4CDE}"/>
              </a:ext>
            </a:extLst>
          </p:cNvPr>
          <p:cNvSpPr/>
          <p:nvPr/>
        </p:nvSpPr>
        <p:spPr>
          <a:xfrm>
            <a:off x="2459358" y="3876306"/>
            <a:ext cx="105429"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BF2A803F-7BB1-4E1F-A47F-BB97E7D7BA5C}"/>
              </a:ext>
            </a:extLst>
          </p:cNvPr>
          <p:cNvSpPr/>
          <p:nvPr/>
        </p:nvSpPr>
        <p:spPr>
          <a:xfrm>
            <a:off x="6990028" y="1978571"/>
            <a:ext cx="105429"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24EC336A-F851-4046-B5E2-407686AE269F}"/>
              </a:ext>
            </a:extLst>
          </p:cNvPr>
          <p:cNvSpPr/>
          <p:nvPr/>
        </p:nvSpPr>
        <p:spPr>
          <a:xfrm>
            <a:off x="6958628" y="140496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0EB985C2-B868-46FF-AF20-572C1728A762}"/>
              </a:ext>
            </a:extLst>
          </p:cNvPr>
          <p:cNvSpPr txBox="1"/>
          <p:nvPr/>
        </p:nvSpPr>
        <p:spPr>
          <a:xfrm>
            <a:off x="6958628" y="3214805"/>
            <a:ext cx="4039419" cy="1569660"/>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Extreme points in time (long and short durations) have high leverage</a:t>
            </a:r>
          </a:p>
          <a:p>
            <a:endParaRPr lang="en-GB" sz="1600" dirty="0"/>
          </a:p>
          <a:p>
            <a:pPr marL="285750" indent="-285750">
              <a:buFont typeface="Arial" panose="020B0604020202020204" pitchFamily="34" charset="0"/>
              <a:buChar char="•"/>
            </a:pPr>
            <a:r>
              <a:rPr lang="en-GB" sz="1600" dirty="0"/>
              <a:t>If these points are far from the regression they can have a high influence when included in the fit</a:t>
            </a:r>
          </a:p>
        </p:txBody>
      </p:sp>
      <p:cxnSp>
        <p:nvCxnSpPr>
          <p:cNvPr id="33" name="Straight Connector 32">
            <a:extLst>
              <a:ext uri="{FF2B5EF4-FFF2-40B4-BE49-F238E27FC236}">
                <a16:creationId xmlns:a16="http://schemas.microsoft.com/office/drawing/2014/main" id="{19686C34-5F52-4583-A0E0-8B9491076726}"/>
              </a:ext>
            </a:extLst>
          </p:cNvPr>
          <p:cNvCxnSpPr>
            <a:cxnSpLocks/>
          </p:cNvCxnSpPr>
          <p:nvPr/>
        </p:nvCxnSpPr>
        <p:spPr>
          <a:xfrm flipH="1">
            <a:off x="1916105" y="1365250"/>
            <a:ext cx="5803453" cy="3192616"/>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C44A489-E2EC-47DD-9510-163CD7C284E3}"/>
              </a:ext>
            </a:extLst>
          </p:cNvPr>
          <p:cNvSpPr txBox="1"/>
          <p:nvPr/>
        </p:nvSpPr>
        <p:spPr>
          <a:xfrm>
            <a:off x="7156788" y="1843768"/>
            <a:ext cx="2042351" cy="584775"/>
          </a:xfrm>
          <a:prstGeom prst="rect">
            <a:avLst/>
          </a:prstGeom>
          <a:solidFill>
            <a:schemeClr val="bg1"/>
          </a:solidFill>
        </p:spPr>
        <p:txBody>
          <a:bodyPr wrap="square" rtlCol="0">
            <a:spAutoFit/>
          </a:bodyPr>
          <a:lstStyle/>
          <a:p>
            <a:r>
              <a:rPr lang="en-GB" sz="1600" dirty="0" err="1"/>
              <a:t>Motivation,Hydration</a:t>
            </a:r>
            <a:r>
              <a:rPr lang="en-GB" sz="1600" dirty="0"/>
              <a:t> Heat, Energy?</a:t>
            </a:r>
          </a:p>
        </p:txBody>
      </p:sp>
      <p:sp>
        <p:nvSpPr>
          <p:cNvPr id="35" name="TextBox 34">
            <a:extLst>
              <a:ext uri="{FF2B5EF4-FFF2-40B4-BE49-F238E27FC236}">
                <a16:creationId xmlns:a16="http://schemas.microsoft.com/office/drawing/2014/main" id="{5F790954-E2B2-4888-8965-63A4DFC5EA5B}"/>
              </a:ext>
            </a:extLst>
          </p:cNvPr>
          <p:cNvSpPr txBox="1"/>
          <p:nvPr/>
        </p:nvSpPr>
        <p:spPr>
          <a:xfrm>
            <a:off x="865740" y="3753208"/>
            <a:ext cx="1569940" cy="338554"/>
          </a:xfrm>
          <a:prstGeom prst="rect">
            <a:avLst/>
          </a:prstGeom>
          <a:solidFill>
            <a:schemeClr val="bg1"/>
          </a:solidFill>
        </p:spPr>
        <p:txBody>
          <a:bodyPr wrap="square" rtlCol="0">
            <a:spAutoFit/>
          </a:bodyPr>
          <a:lstStyle/>
          <a:p>
            <a:r>
              <a:rPr lang="en-GB" sz="1600" dirty="0"/>
              <a:t>Recording Error?</a:t>
            </a:r>
          </a:p>
        </p:txBody>
      </p:sp>
      <p:sp>
        <p:nvSpPr>
          <p:cNvPr id="36" name="Oval 35">
            <a:extLst>
              <a:ext uri="{FF2B5EF4-FFF2-40B4-BE49-F238E27FC236}">
                <a16:creationId xmlns:a16="http://schemas.microsoft.com/office/drawing/2014/main" id="{526A631C-0DC6-43B5-956B-E5320947B593}"/>
              </a:ext>
            </a:extLst>
          </p:cNvPr>
          <p:cNvSpPr/>
          <p:nvPr/>
        </p:nvSpPr>
        <p:spPr>
          <a:xfrm>
            <a:off x="4854118" y="3160251"/>
            <a:ext cx="105429" cy="10795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628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2672743" y="138455"/>
            <a:ext cx="6846513" cy="523220"/>
          </a:xfrm>
          <a:prstGeom prst="rect">
            <a:avLst/>
          </a:prstGeom>
          <a:noFill/>
        </p:spPr>
        <p:txBody>
          <a:bodyPr wrap="square" rtlCol="0">
            <a:spAutoFit/>
          </a:bodyPr>
          <a:lstStyle/>
          <a:p>
            <a:pPr algn="ctr"/>
            <a:r>
              <a:rPr lang="en-GB" sz="2800" b="1" dirty="0">
                <a:solidFill>
                  <a:srgbClr val="00B0F0"/>
                </a:solidFill>
              </a:rPr>
              <a:t>Recommendations for performance testing</a:t>
            </a:r>
          </a:p>
        </p:txBody>
      </p:sp>
      <p:sp>
        <p:nvSpPr>
          <p:cNvPr id="19" name="TextBox 18">
            <a:extLst>
              <a:ext uri="{FF2B5EF4-FFF2-40B4-BE49-F238E27FC236}">
                <a16:creationId xmlns:a16="http://schemas.microsoft.com/office/drawing/2014/main" id="{845802C3-8E54-411D-8DBF-078927480DF7}"/>
              </a:ext>
            </a:extLst>
          </p:cNvPr>
          <p:cNvSpPr txBox="1"/>
          <p:nvPr/>
        </p:nvSpPr>
        <p:spPr>
          <a:xfrm>
            <a:off x="1013548" y="982176"/>
            <a:ext cx="10800132" cy="5632311"/>
          </a:xfrm>
          <a:prstGeom prst="rect">
            <a:avLst/>
          </a:prstGeom>
          <a:noFill/>
        </p:spPr>
        <p:txBody>
          <a:bodyPr wrap="square" rtlCol="0">
            <a:spAutoFit/>
          </a:bodyPr>
          <a:lstStyle/>
          <a:p>
            <a:r>
              <a:rPr lang="en-GB" sz="2400" b="1" dirty="0">
                <a:solidFill>
                  <a:srgbClr val="00B0F0"/>
                </a:solidFill>
              </a:rPr>
              <a:t>Embed tests into your rides, no need to have a ‘testing’ workout</a:t>
            </a:r>
          </a:p>
          <a:p>
            <a:pPr marL="285750" indent="-285750">
              <a:buFont typeface="Arial" panose="020B0604020202020204" pitchFamily="34" charset="0"/>
              <a:buChar char="•"/>
            </a:pPr>
            <a:r>
              <a:rPr lang="en-GB" sz="2400" dirty="0"/>
              <a:t>Embed all out sprints for signs, long threshold efforts across your training rides</a:t>
            </a:r>
          </a:p>
          <a:p>
            <a:pPr marL="285750" indent="-285750">
              <a:buFont typeface="Arial" panose="020B0604020202020204" pitchFamily="34" charset="0"/>
              <a:buChar char="•"/>
            </a:pPr>
            <a:r>
              <a:rPr lang="en-GB" sz="2400" dirty="0"/>
              <a:t>Continual ‘testing’ enables more reliable modelling and tracking of capability</a:t>
            </a:r>
          </a:p>
          <a:p>
            <a:endParaRPr lang="en-GB" sz="2400" b="1" dirty="0">
              <a:solidFill>
                <a:srgbClr val="00B0F0"/>
              </a:solidFill>
            </a:endParaRPr>
          </a:p>
          <a:p>
            <a:r>
              <a:rPr lang="en-GB" sz="2400" b="1" dirty="0">
                <a:solidFill>
                  <a:srgbClr val="00B0F0"/>
                </a:solidFill>
              </a:rPr>
              <a:t>Perform them like you’d race them, if race frequently then exploit the data</a:t>
            </a:r>
          </a:p>
          <a:p>
            <a:pPr marL="342900" indent="-342900">
              <a:buFont typeface="Arial" panose="020B0604020202020204" pitchFamily="34" charset="0"/>
              <a:buChar char="•"/>
            </a:pPr>
            <a:r>
              <a:rPr lang="en-GB" sz="2400" dirty="0"/>
              <a:t>Position e.g. TT or allow out the </a:t>
            </a:r>
            <a:r>
              <a:rPr lang="en-GB" sz="2400" dirty="0" err="1"/>
              <a:t>saddle,Flat</a:t>
            </a:r>
            <a:r>
              <a:rPr lang="en-GB" sz="2400" dirty="0"/>
              <a:t> vs Hills, Indoor vs Outdoor</a:t>
            </a:r>
          </a:p>
          <a:p>
            <a:pPr marL="342900" indent="-342900">
              <a:buFont typeface="Arial" panose="020B0604020202020204" pitchFamily="34" charset="0"/>
              <a:buChar char="•"/>
            </a:pPr>
            <a:r>
              <a:rPr lang="en-GB" sz="2400" dirty="0"/>
              <a:t>Fresh legs, nutrition, hydration and cooled.</a:t>
            </a:r>
          </a:p>
          <a:p>
            <a:pPr marL="342900" indent="-342900">
              <a:buFont typeface="Arial" panose="020B0604020202020204" pitchFamily="34" charset="0"/>
              <a:buChar char="•"/>
            </a:pPr>
            <a:r>
              <a:rPr lang="en-GB" sz="2400" dirty="0"/>
              <a:t>Taper is not necessary, measuring current capability not necessarily absolute best</a:t>
            </a:r>
          </a:p>
          <a:p>
            <a:endParaRPr lang="en-GB" sz="2400" b="1" dirty="0">
              <a:solidFill>
                <a:srgbClr val="00B0F0"/>
              </a:solidFill>
            </a:endParaRPr>
          </a:p>
          <a:p>
            <a:r>
              <a:rPr lang="en-GB" sz="2400" b="1" dirty="0">
                <a:solidFill>
                  <a:srgbClr val="00B0F0"/>
                </a:solidFill>
              </a:rPr>
              <a:t>Collect a range of durations</a:t>
            </a:r>
          </a:p>
          <a:p>
            <a:pPr marL="342900" indent="-342900">
              <a:buFont typeface="Arial" panose="020B0604020202020204" pitchFamily="34" charset="0"/>
              <a:buChar char="•"/>
            </a:pPr>
            <a:r>
              <a:rPr lang="en-GB" sz="2400" dirty="0"/>
              <a:t>Focus on efforts less between 3 and 20 minutes</a:t>
            </a:r>
          </a:p>
          <a:p>
            <a:pPr marL="342900" indent="-342900">
              <a:buFont typeface="Arial" panose="020B0604020202020204" pitchFamily="34" charset="0"/>
              <a:buChar char="•"/>
            </a:pPr>
            <a:r>
              <a:rPr lang="en-GB" sz="2400" dirty="0"/>
              <a:t>Ensure 1 or more efforts are longer than 10 minutes</a:t>
            </a:r>
          </a:p>
          <a:p>
            <a:pPr marL="342900" indent="-342900">
              <a:buFont typeface="Arial" panose="020B0604020202020204" pitchFamily="34" charset="0"/>
              <a:buChar char="•"/>
            </a:pPr>
            <a:r>
              <a:rPr lang="en-GB" sz="2400" dirty="0"/>
              <a:t>Include efforts at or near </a:t>
            </a:r>
            <a:r>
              <a:rPr lang="en-GB" sz="2400" dirty="0" err="1"/>
              <a:t>Pmax</a:t>
            </a:r>
            <a:r>
              <a:rPr lang="en-GB" sz="2400" dirty="0"/>
              <a:t> for 3-parameter model</a:t>
            </a:r>
          </a:p>
          <a:p>
            <a:endParaRPr lang="en-GB" sz="2400" b="1" dirty="0">
              <a:solidFill>
                <a:srgbClr val="00B0F0"/>
              </a:solidFill>
            </a:endParaRPr>
          </a:p>
          <a:p>
            <a:r>
              <a:rPr lang="en-GB" sz="2400" b="1" dirty="0">
                <a:solidFill>
                  <a:srgbClr val="FF0000"/>
                </a:solidFill>
              </a:rPr>
              <a:t>Always calibrate your Power Meter before every ride</a:t>
            </a:r>
          </a:p>
        </p:txBody>
      </p:sp>
    </p:spTree>
    <p:extLst>
      <p:ext uri="{BB962C8B-B14F-4D97-AF65-F5344CB8AC3E}">
        <p14:creationId xmlns:p14="http://schemas.microsoft.com/office/powerpoint/2010/main" val="429245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2092461" y="234950"/>
            <a:ext cx="8078135" cy="523220"/>
          </a:xfrm>
          <a:prstGeom prst="rect">
            <a:avLst/>
          </a:prstGeom>
          <a:noFill/>
        </p:spPr>
        <p:txBody>
          <a:bodyPr wrap="square" rtlCol="0">
            <a:spAutoFit/>
          </a:bodyPr>
          <a:lstStyle/>
          <a:p>
            <a:pPr algn="ctr"/>
            <a:r>
              <a:rPr lang="en-GB" sz="2800" b="1" dirty="0">
                <a:solidFill>
                  <a:srgbClr val="00B0F0"/>
                </a:solidFill>
              </a:rPr>
              <a:t>Fitting Recommendations</a:t>
            </a:r>
          </a:p>
        </p:txBody>
      </p:sp>
      <p:sp>
        <p:nvSpPr>
          <p:cNvPr id="19" name="TextBox 18">
            <a:extLst>
              <a:ext uri="{FF2B5EF4-FFF2-40B4-BE49-F238E27FC236}">
                <a16:creationId xmlns:a16="http://schemas.microsoft.com/office/drawing/2014/main" id="{845802C3-8E54-411D-8DBF-078927480DF7}"/>
              </a:ext>
            </a:extLst>
          </p:cNvPr>
          <p:cNvSpPr txBox="1"/>
          <p:nvPr/>
        </p:nvSpPr>
        <p:spPr>
          <a:xfrm>
            <a:off x="6011852" y="1033053"/>
            <a:ext cx="6226826" cy="5262979"/>
          </a:xfrm>
          <a:prstGeom prst="rect">
            <a:avLst/>
          </a:prstGeom>
          <a:noFill/>
        </p:spPr>
        <p:txBody>
          <a:bodyPr wrap="square" rtlCol="0">
            <a:spAutoFit/>
          </a:bodyPr>
          <a:lstStyle/>
          <a:p>
            <a:r>
              <a:rPr lang="en-GB" sz="2400" u="sng" dirty="0"/>
              <a:t>Classic 2 parameter CP Model</a:t>
            </a:r>
          </a:p>
          <a:p>
            <a:pPr marL="342900" indent="-342900">
              <a:buFont typeface="Arial" panose="020B0604020202020204" pitchFamily="34" charset="0"/>
              <a:buChar char="•"/>
            </a:pPr>
            <a:r>
              <a:rPr lang="en-GB" sz="2400" dirty="0"/>
              <a:t>Use Least-Squares fit with Performance tests </a:t>
            </a:r>
          </a:p>
          <a:p>
            <a:pPr marL="342900" indent="-342900">
              <a:buFont typeface="Arial" panose="020B0604020202020204" pitchFamily="34" charset="0"/>
              <a:buChar char="•"/>
            </a:pPr>
            <a:r>
              <a:rPr lang="en-GB" sz="2400" dirty="0"/>
              <a:t>4 or more efforts within 2 to 20 minutes</a:t>
            </a:r>
          </a:p>
          <a:p>
            <a:endParaRPr lang="en-GB" sz="2400" dirty="0"/>
          </a:p>
          <a:p>
            <a:r>
              <a:rPr lang="en-GB" sz="2400" u="sng" dirty="0"/>
              <a:t>Morton 3 parameter CP Model</a:t>
            </a:r>
          </a:p>
          <a:p>
            <a:pPr marL="342900" indent="-342900">
              <a:buFont typeface="Arial" panose="020B0604020202020204" pitchFamily="34" charset="0"/>
              <a:buChar char="•"/>
            </a:pPr>
            <a:r>
              <a:rPr lang="en-GB" sz="2400" dirty="0"/>
              <a:t>Use Least-Squares fit with Performance tests</a:t>
            </a:r>
          </a:p>
          <a:p>
            <a:pPr marL="342900" indent="-342900">
              <a:buFont typeface="Arial" panose="020B0604020202020204" pitchFamily="34" charset="0"/>
              <a:buChar char="•"/>
            </a:pPr>
            <a:r>
              <a:rPr lang="en-GB" sz="2400" dirty="0"/>
              <a:t>4 or more efforts within 2 to 20 minutes</a:t>
            </a:r>
          </a:p>
          <a:p>
            <a:pPr marL="342900" indent="-342900">
              <a:buFont typeface="Arial" panose="020B0604020202020204" pitchFamily="34" charset="0"/>
              <a:buChar char="•"/>
            </a:pPr>
            <a:r>
              <a:rPr lang="en-GB" sz="2400" dirty="0"/>
              <a:t>1 maximal power test (at or near to </a:t>
            </a:r>
            <a:r>
              <a:rPr lang="en-GB" sz="2400" dirty="0" err="1"/>
              <a:t>Pmax</a:t>
            </a:r>
            <a:r>
              <a:rPr lang="en-GB" sz="2400" dirty="0"/>
              <a:t>)</a:t>
            </a:r>
          </a:p>
          <a:p>
            <a:endParaRPr lang="en-GB" sz="2400" dirty="0"/>
          </a:p>
          <a:p>
            <a:r>
              <a:rPr lang="en-GB" sz="2400" u="sng" dirty="0"/>
              <a:t>Extended CP Model</a:t>
            </a:r>
          </a:p>
          <a:p>
            <a:pPr marL="342900" indent="-342900">
              <a:buFont typeface="Arial" panose="020B0604020202020204" pitchFamily="34" charset="0"/>
              <a:buChar char="•"/>
            </a:pPr>
            <a:r>
              <a:rPr lang="en-GB" sz="2400" dirty="0"/>
              <a:t>1 effort at or near </a:t>
            </a:r>
            <a:r>
              <a:rPr lang="en-GB" sz="2400" dirty="0" err="1"/>
              <a:t>Pmax</a:t>
            </a:r>
            <a:endParaRPr lang="en-GB" sz="2400" dirty="0"/>
          </a:p>
          <a:p>
            <a:pPr marL="342900" indent="-342900">
              <a:buFont typeface="Arial" panose="020B0604020202020204" pitchFamily="34" charset="0"/>
              <a:buChar char="•"/>
            </a:pPr>
            <a:r>
              <a:rPr lang="en-GB" sz="2400" dirty="0"/>
              <a:t>2 efforts between 2 and 20 minutes</a:t>
            </a:r>
          </a:p>
          <a:p>
            <a:pPr marL="342900" indent="-342900">
              <a:buFont typeface="Arial" panose="020B0604020202020204" pitchFamily="34" charset="0"/>
              <a:buChar char="•"/>
            </a:pPr>
            <a:r>
              <a:rPr lang="en-GB" sz="2400" dirty="0"/>
              <a:t>1 effort at longer duration 1.5hrs+</a:t>
            </a:r>
          </a:p>
          <a:p>
            <a:pPr marL="342900" indent="-342900">
              <a:buFont typeface="Arial" panose="020B0604020202020204" pitchFamily="34" charset="0"/>
              <a:buChar char="•"/>
            </a:pPr>
            <a:r>
              <a:rPr lang="en-GB" sz="2400" dirty="0"/>
              <a:t>Mandates Envelope fit</a:t>
            </a:r>
          </a:p>
        </p:txBody>
      </p:sp>
      <p:sp>
        <p:nvSpPr>
          <p:cNvPr id="5" name="TextBox 4">
            <a:extLst>
              <a:ext uri="{FF2B5EF4-FFF2-40B4-BE49-F238E27FC236}">
                <a16:creationId xmlns:a16="http://schemas.microsoft.com/office/drawing/2014/main" id="{11D33FF4-DF7A-4C11-9053-BC70CB485F50}"/>
              </a:ext>
            </a:extLst>
          </p:cNvPr>
          <p:cNvSpPr txBox="1"/>
          <p:nvPr/>
        </p:nvSpPr>
        <p:spPr>
          <a:xfrm>
            <a:off x="512103" y="1033053"/>
            <a:ext cx="5403093" cy="4893647"/>
          </a:xfrm>
          <a:prstGeom prst="rect">
            <a:avLst/>
          </a:prstGeom>
          <a:noFill/>
        </p:spPr>
        <p:txBody>
          <a:bodyPr wrap="square" rtlCol="0">
            <a:spAutoFit/>
          </a:bodyPr>
          <a:lstStyle/>
          <a:p>
            <a:r>
              <a:rPr lang="en-GB" sz="2400" b="1" dirty="0">
                <a:solidFill>
                  <a:srgbClr val="00B0F0"/>
                </a:solidFill>
              </a:rPr>
              <a:t>Understand your data</a:t>
            </a:r>
          </a:p>
          <a:p>
            <a:pPr marL="342900" indent="-342900">
              <a:buFont typeface="Arial" panose="020B0604020202020204" pitchFamily="34" charset="0"/>
              <a:buChar char="•"/>
            </a:pPr>
            <a:r>
              <a:rPr lang="en-GB" sz="2400" dirty="0"/>
              <a:t>Check for anomalies</a:t>
            </a:r>
          </a:p>
          <a:p>
            <a:pPr marL="342900" indent="-342900">
              <a:buFont typeface="Arial" panose="020B0604020202020204" pitchFamily="34" charset="0"/>
              <a:buChar char="•"/>
            </a:pPr>
            <a:r>
              <a:rPr lang="en-GB" sz="2400" dirty="0"/>
              <a:t>Avoid submaximal efforts</a:t>
            </a:r>
          </a:p>
          <a:p>
            <a:pPr marL="342900" indent="-342900">
              <a:buFont typeface="Arial" panose="020B0604020202020204" pitchFamily="34" charset="0"/>
              <a:buChar char="•"/>
            </a:pPr>
            <a:r>
              <a:rPr lang="en-GB" sz="2400" dirty="0"/>
              <a:t>Filter out rides if have concerns</a:t>
            </a:r>
          </a:p>
          <a:p>
            <a:endParaRPr lang="en-GB" sz="2400" dirty="0"/>
          </a:p>
          <a:p>
            <a:r>
              <a:rPr lang="en-GB" sz="2400" b="1" dirty="0">
                <a:solidFill>
                  <a:srgbClr val="00B0F0"/>
                </a:solidFill>
              </a:rPr>
              <a:t>4-6 weeks of observations maximum</a:t>
            </a:r>
          </a:p>
          <a:p>
            <a:pPr marL="342900" indent="-342900">
              <a:buFont typeface="Arial" panose="020B0604020202020204" pitchFamily="34" charset="0"/>
              <a:buChar char="•"/>
            </a:pPr>
            <a:r>
              <a:rPr lang="en-GB" sz="2400" dirty="0"/>
              <a:t>Use shortest period possible</a:t>
            </a:r>
          </a:p>
          <a:p>
            <a:pPr marL="342900" indent="-342900">
              <a:buFont typeface="Arial" panose="020B0604020202020204" pitchFamily="34" charset="0"/>
              <a:buChar char="•"/>
            </a:pPr>
            <a:r>
              <a:rPr lang="en-GB" sz="2400" dirty="0"/>
              <a:t>Ensure good coverage of durations</a:t>
            </a:r>
          </a:p>
          <a:p>
            <a:endParaRPr lang="en-GB" sz="2400" dirty="0"/>
          </a:p>
          <a:p>
            <a:r>
              <a:rPr lang="en-GB" sz="2400" b="1" dirty="0">
                <a:solidFill>
                  <a:srgbClr val="00B0F0"/>
                </a:solidFill>
              </a:rPr>
              <a:t>Assess fit </a:t>
            </a:r>
          </a:p>
          <a:p>
            <a:pPr marL="342900" indent="-342900">
              <a:buFont typeface="Arial" panose="020B0604020202020204" pitchFamily="34" charset="0"/>
              <a:buChar char="•"/>
            </a:pPr>
            <a:r>
              <a:rPr lang="en-GB" sz="2400" dirty="0"/>
              <a:t>Review RMSE and Bias</a:t>
            </a:r>
          </a:p>
          <a:p>
            <a:pPr marL="342900" indent="-342900">
              <a:buFont typeface="Arial" panose="020B0604020202020204" pitchFamily="34" charset="0"/>
              <a:buChar char="•"/>
            </a:pPr>
            <a:r>
              <a:rPr lang="en-GB" sz="2400" dirty="0"/>
              <a:t>Consider plausibility of estimates</a:t>
            </a:r>
          </a:p>
          <a:p>
            <a:pPr marL="342900" indent="-342900">
              <a:buFont typeface="Arial" panose="020B0604020202020204" pitchFamily="34" charset="0"/>
              <a:buChar char="•"/>
            </a:pPr>
            <a:r>
              <a:rPr lang="en-GB" sz="2400" dirty="0"/>
              <a:t>Compare different methods</a:t>
            </a:r>
          </a:p>
        </p:txBody>
      </p:sp>
    </p:spTree>
    <p:extLst>
      <p:ext uri="{BB962C8B-B14F-4D97-AF65-F5344CB8AC3E}">
        <p14:creationId xmlns:p14="http://schemas.microsoft.com/office/powerpoint/2010/main" val="99249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a:t>log 10</a:t>
            </a:r>
            <a:endParaRPr lang="en-GB" dirty="0"/>
          </a:p>
        </p:txBody>
      </p:sp>
      <p:sp>
        <p:nvSpPr>
          <p:cNvPr id="24" name="TextBox 23">
            <a:extLst>
              <a:ext uri="{FF2B5EF4-FFF2-40B4-BE49-F238E27FC236}">
                <a16:creationId xmlns:a16="http://schemas.microsoft.com/office/drawing/2014/main" id="{26AAD2BF-EEF1-4806-8DC4-27FF44E0F02B}"/>
              </a:ext>
            </a:extLst>
          </p:cNvPr>
          <p:cNvSpPr txBox="1"/>
          <p:nvPr/>
        </p:nvSpPr>
        <p:spPr>
          <a:xfrm>
            <a:off x="5524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Maximal Power Duration</a:t>
            </a:r>
          </a:p>
        </p:txBody>
      </p:sp>
      <p:sp>
        <p:nvSpPr>
          <p:cNvPr id="2" name="TextBox 1">
            <a:extLst>
              <a:ext uri="{FF2B5EF4-FFF2-40B4-BE49-F238E27FC236}">
                <a16:creationId xmlns:a16="http://schemas.microsoft.com/office/drawing/2014/main" id="{A9853670-374B-4C5F-9126-04D26D194464}"/>
              </a:ext>
            </a:extLst>
          </p:cNvPr>
          <p:cNvSpPr txBox="1"/>
          <p:nvPr/>
        </p:nvSpPr>
        <p:spPr>
          <a:xfrm>
            <a:off x="4625975" y="1492250"/>
            <a:ext cx="6713259" cy="338554"/>
          </a:xfrm>
          <a:prstGeom prst="rect">
            <a:avLst/>
          </a:prstGeom>
          <a:solidFill>
            <a:srgbClr val="FFFFCC"/>
          </a:solidFill>
        </p:spPr>
        <p:txBody>
          <a:bodyPr wrap="square" rtlCol="0">
            <a:spAutoFit/>
          </a:bodyPr>
          <a:lstStyle/>
          <a:p>
            <a:r>
              <a:rPr lang="en-GB" sz="1600" dirty="0"/>
              <a:t>Typical power duration curve, from amateur athletes through to world records</a:t>
            </a:r>
          </a:p>
        </p:txBody>
      </p:sp>
      <p:sp>
        <p:nvSpPr>
          <p:cNvPr id="25" name="Oval 24">
            <a:extLst>
              <a:ext uri="{FF2B5EF4-FFF2-40B4-BE49-F238E27FC236}">
                <a16:creationId xmlns:a16="http://schemas.microsoft.com/office/drawing/2014/main" id="{940AA033-B320-4C1C-AED4-56ED942175DA}"/>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226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sp>
        <p:nvSpPr>
          <p:cNvPr id="24" name="TextBox 23">
            <a:extLst>
              <a:ext uri="{FF2B5EF4-FFF2-40B4-BE49-F238E27FC236}">
                <a16:creationId xmlns:a16="http://schemas.microsoft.com/office/drawing/2014/main" id="{26AAD2BF-EEF1-4806-8DC4-27FF44E0F02B}"/>
              </a:ext>
            </a:extLst>
          </p:cNvPr>
          <p:cNvSpPr txBox="1"/>
          <p:nvPr/>
        </p:nvSpPr>
        <p:spPr>
          <a:xfrm>
            <a:off x="5524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Hyperbolic Relationship P(t)</a:t>
            </a:r>
          </a:p>
        </p:txBody>
      </p:sp>
      <p:sp>
        <p:nvSpPr>
          <p:cNvPr id="30" name="Freeform: Shape 29">
            <a:extLst>
              <a:ext uri="{FF2B5EF4-FFF2-40B4-BE49-F238E27FC236}">
                <a16:creationId xmlns:a16="http://schemas.microsoft.com/office/drawing/2014/main" id="{A86C27E1-CD70-461A-95B9-A261F7E827C8}"/>
              </a:ext>
            </a:extLst>
          </p:cNvPr>
          <p:cNvSpPr/>
          <p:nvPr/>
        </p:nvSpPr>
        <p:spPr>
          <a:xfrm rot="20797221">
            <a:off x="4110630" y="1851456"/>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452F940E-3BB7-40D3-8D27-97E2D88C8B3E}"/>
              </a:ext>
            </a:extLst>
          </p:cNvPr>
          <p:cNvCxnSpPr>
            <a:cxnSpLocks/>
          </p:cNvCxnSpPr>
          <p:nvPr/>
        </p:nvCxnSpPr>
        <p:spPr>
          <a:xfrm flipH="1" flipV="1">
            <a:off x="3349736" y="804121"/>
            <a:ext cx="543390" cy="14733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9A805D-A977-4D74-872C-2642C8DE0890}"/>
              </a:ext>
            </a:extLst>
          </p:cNvPr>
          <p:cNvCxnSpPr>
            <a:cxnSpLocks/>
          </p:cNvCxnSpPr>
          <p:nvPr/>
        </p:nvCxnSpPr>
        <p:spPr>
          <a:xfrm flipV="1">
            <a:off x="7493548" y="3891290"/>
            <a:ext cx="1801219" cy="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5A2C2A-AB9F-4293-99BC-DA28ABE59A74}"/>
              </a:ext>
            </a:extLst>
          </p:cNvPr>
          <p:cNvSpPr txBox="1"/>
          <p:nvPr/>
        </p:nvSpPr>
        <p:spPr>
          <a:xfrm>
            <a:off x="6198621" y="1536700"/>
            <a:ext cx="4641515" cy="584775"/>
          </a:xfrm>
          <a:prstGeom prst="rect">
            <a:avLst/>
          </a:prstGeom>
          <a:solidFill>
            <a:srgbClr val="FFFFCC"/>
          </a:solidFill>
        </p:spPr>
        <p:txBody>
          <a:bodyPr wrap="square" rtlCol="0">
            <a:spAutoFit/>
          </a:bodyPr>
          <a:lstStyle/>
          <a:p>
            <a:r>
              <a:rPr lang="en-GB" sz="1600" dirty="0"/>
              <a:t>Between durations of roughly 2 mins to half an hour the power duration relationship is hyperbolic</a:t>
            </a:r>
          </a:p>
        </p:txBody>
      </p:sp>
      <p:sp>
        <p:nvSpPr>
          <p:cNvPr id="34" name="Oval 33">
            <a:extLst>
              <a:ext uri="{FF2B5EF4-FFF2-40B4-BE49-F238E27FC236}">
                <a16:creationId xmlns:a16="http://schemas.microsoft.com/office/drawing/2014/main" id="{C6FA71F9-EE88-413E-B777-E5FF19AE74A8}"/>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171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sp>
        <p:nvSpPr>
          <p:cNvPr id="24" name="TextBox 23">
            <a:extLst>
              <a:ext uri="{FF2B5EF4-FFF2-40B4-BE49-F238E27FC236}">
                <a16:creationId xmlns:a16="http://schemas.microsoft.com/office/drawing/2014/main" id="{26AAD2BF-EEF1-4806-8DC4-27FF44E0F02B}"/>
              </a:ext>
            </a:extLst>
          </p:cNvPr>
          <p:cNvSpPr txBox="1"/>
          <p:nvPr/>
        </p:nvSpPr>
        <p:spPr>
          <a:xfrm>
            <a:off x="5524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2877836" y="234950"/>
            <a:ext cx="7001050" cy="523220"/>
          </a:xfrm>
          <a:prstGeom prst="rect">
            <a:avLst/>
          </a:prstGeom>
          <a:noFill/>
        </p:spPr>
        <p:txBody>
          <a:bodyPr wrap="square" rtlCol="0">
            <a:spAutoFit/>
          </a:bodyPr>
          <a:lstStyle/>
          <a:p>
            <a:pPr algn="ctr"/>
            <a:r>
              <a:rPr lang="en-GB" sz="2800" b="1" dirty="0">
                <a:solidFill>
                  <a:srgbClr val="00B0F0"/>
                </a:solidFill>
              </a:rPr>
              <a:t>Variance at Shorter and Longer Durations</a:t>
            </a:r>
          </a:p>
        </p:txBody>
      </p:sp>
      <p:sp>
        <p:nvSpPr>
          <p:cNvPr id="4" name="Freeform: Shape 3">
            <a:extLst>
              <a:ext uri="{FF2B5EF4-FFF2-40B4-BE49-F238E27FC236}">
                <a16:creationId xmlns:a16="http://schemas.microsoft.com/office/drawing/2014/main" id="{D74F6728-3694-4B88-9046-7F8B08860300}"/>
              </a:ext>
            </a:extLst>
          </p:cNvPr>
          <p:cNvSpPr/>
          <p:nvPr/>
        </p:nvSpPr>
        <p:spPr>
          <a:xfrm rot="20733355">
            <a:off x="4147390" y="1846861"/>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EA7A8005-967D-485F-BE55-E4D6C691FA9A}"/>
              </a:ext>
            </a:extLst>
          </p:cNvPr>
          <p:cNvCxnSpPr>
            <a:cxnSpLocks/>
            <a:stCxn id="4" idx="0"/>
          </p:cNvCxnSpPr>
          <p:nvPr/>
        </p:nvCxnSpPr>
        <p:spPr>
          <a:xfrm flipH="1" flipV="1">
            <a:off x="3349736" y="804121"/>
            <a:ext cx="543390" cy="14733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0051D7-8ECE-4F8C-9587-C9FBE9D128E2}"/>
              </a:ext>
            </a:extLst>
          </p:cNvPr>
          <p:cNvCxnSpPr>
            <a:cxnSpLocks/>
          </p:cNvCxnSpPr>
          <p:nvPr/>
        </p:nvCxnSpPr>
        <p:spPr>
          <a:xfrm>
            <a:off x="7493548" y="3849937"/>
            <a:ext cx="2215634" cy="2991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F52D4C6B-C8EF-42BD-A9DD-8EFECDBFC82E}"/>
              </a:ext>
            </a:extLst>
          </p:cNvPr>
          <p:cNvSpPr/>
          <p:nvPr/>
        </p:nvSpPr>
        <p:spPr>
          <a:xfrm>
            <a:off x="2040169" y="1456607"/>
            <a:ext cx="1856370" cy="854665"/>
          </a:xfrm>
          <a:custGeom>
            <a:avLst/>
            <a:gdLst>
              <a:gd name="connsiteX0" fmla="*/ 0 w 1856370"/>
              <a:gd name="connsiteY0" fmla="*/ 0 h 854665"/>
              <a:gd name="connsiteX1" fmla="*/ 1415252 w 1856370"/>
              <a:gd name="connsiteY1" fmla="*/ 156229 h 854665"/>
              <a:gd name="connsiteX2" fmla="*/ 1856370 w 1856370"/>
              <a:gd name="connsiteY2" fmla="*/ 854665 h 854665"/>
            </a:gdLst>
            <a:ahLst/>
            <a:cxnLst>
              <a:cxn ang="0">
                <a:pos x="connsiteX0" y="connsiteY0"/>
              </a:cxn>
              <a:cxn ang="0">
                <a:pos x="connsiteX1" y="connsiteY1"/>
              </a:cxn>
              <a:cxn ang="0">
                <a:pos x="connsiteX2" y="connsiteY2"/>
              </a:cxn>
            </a:cxnLst>
            <a:rect l="l" t="t" r="r" b="b"/>
            <a:pathLst>
              <a:path w="1856370" h="854665">
                <a:moveTo>
                  <a:pt x="0" y="0"/>
                </a:moveTo>
                <a:cubicBezTo>
                  <a:pt x="552928" y="6892"/>
                  <a:pt x="1105857" y="13785"/>
                  <a:pt x="1415252" y="156229"/>
                </a:cubicBezTo>
                <a:cubicBezTo>
                  <a:pt x="1724647" y="298673"/>
                  <a:pt x="1778255" y="730601"/>
                  <a:pt x="1856370" y="85466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reeform: Shape 30">
            <a:extLst>
              <a:ext uri="{FF2B5EF4-FFF2-40B4-BE49-F238E27FC236}">
                <a16:creationId xmlns:a16="http://schemas.microsoft.com/office/drawing/2014/main" id="{72FEB81E-8E5F-4AC5-BF8B-697D0E3D8E35}"/>
              </a:ext>
            </a:extLst>
          </p:cNvPr>
          <p:cNvSpPr/>
          <p:nvPr/>
        </p:nvSpPr>
        <p:spPr>
          <a:xfrm rot="160708">
            <a:off x="7356555" y="3893059"/>
            <a:ext cx="2329652" cy="697321"/>
          </a:xfrm>
          <a:custGeom>
            <a:avLst/>
            <a:gdLst>
              <a:gd name="connsiteX0" fmla="*/ 0 w 2329652"/>
              <a:gd name="connsiteY0" fmla="*/ 17265 h 499737"/>
              <a:gd name="connsiteX1" fmla="*/ 1047654 w 2329652"/>
              <a:gd name="connsiteY1" fmla="*/ 58620 h 499737"/>
              <a:gd name="connsiteX2" fmla="*/ 2329652 w 2329652"/>
              <a:gd name="connsiteY2" fmla="*/ 499737 h 499737"/>
            </a:gdLst>
            <a:ahLst/>
            <a:cxnLst>
              <a:cxn ang="0">
                <a:pos x="connsiteX0" y="connsiteY0"/>
              </a:cxn>
              <a:cxn ang="0">
                <a:pos x="connsiteX1" y="connsiteY1"/>
              </a:cxn>
              <a:cxn ang="0">
                <a:pos x="connsiteX2" y="connsiteY2"/>
              </a:cxn>
            </a:cxnLst>
            <a:rect l="l" t="t" r="r" b="b"/>
            <a:pathLst>
              <a:path w="2329652" h="499737">
                <a:moveTo>
                  <a:pt x="0" y="17265"/>
                </a:moveTo>
                <a:cubicBezTo>
                  <a:pt x="329689" y="-2264"/>
                  <a:pt x="659379" y="-21792"/>
                  <a:pt x="1047654" y="58620"/>
                </a:cubicBezTo>
                <a:cubicBezTo>
                  <a:pt x="1435929" y="139032"/>
                  <a:pt x="2102201" y="403243"/>
                  <a:pt x="2329652" y="49973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834427C-F7BA-4B84-A724-74AF7FEFF9F5}"/>
              </a:ext>
            </a:extLst>
          </p:cNvPr>
          <p:cNvSpPr txBox="1"/>
          <p:nvPr/>
        </p:nvSpPr>
        <p:spPr>
          <a:xfrm>
            <a:off x="2165040" y="1852312"/>
            <a:ext cx="1578342" cy="369332"/>
          </a:xfrm>
          <a:prstGeom prst="rect">
            <a:avLst/>
          </a:prstGeom>
          <a:noFill/>
        </p:spPr>
        <p:txBody>
          <a:bodyPr wrap="square" rtlCol="0">
            <a:spAutoFit/>
          </a:bodyPr>
          <a:lstStyle/>
          <a:p>
            <a:r>
              <a:rPr lang="en-GB" b="1" dirty="0">
                <a:solidFill>
                  <a:srgbClr val="FF0000"/>
                </a:solidFill>
              </a:rPr>
              <a:t>Rate Limited</a:t>
            </a:r>
          </a:p>
        </p:txBody>
      </p:sp>
      <p:sp>
        <p:nvSpPr>
          <p:cNvPr id="33" name="TextBox 32">
            <a:extLst>
              <a:ext uri="{FF2B5EF4-FFF2-40B4-BE49-F238E27FC236}">
                <a16:creationId xmlns:a16="http://schemas.microsoft.com/office/drawing/2014/main" id="{08E3B488-672F-4F89-9A42-822917C0DE06}"/>
              </a:ext>
            </a:extLst>
          </p:cNvPr>
          <p:cNvSpPr txBox="1"/>
          <p:nvPr/>
        </p:nvSpPr>
        <p:spPr>
          <a:xfrm>
            <a:off x="7469355" y="3421799"/>
            <a:ext cx="1277307" cy="369332"/>
          </a:xfrm>
          <a:prstGeom prst="rect">
            <a:avLst/>
          </a:prstGeom>
          <a:noFill/>
        </p:spPr>
        <p:txBody>
          <a:bodyPr wrap="square" rtlCol="0">
            <a:spAutoFit/>
          </a:bodyPr>
          <a:lstStyle/>
          <a:p>
            <a:pPr algn="ctr"/>
            <a:r>
              <a:rPr lang="en-GB" b="1" dirty="0">
                <a:solidFill>
                  <a:srgbClr val="FF0000"/>
                </a:solidFill>
              </a:rPr>
              <a:t>Fatigue</a:t>
            </a:r>
          </a:p>
        </p:txBody>
      </p:sp>
      <p:sp>
        <p:nvSpPr>
          <p:cNvPr id="34" name="TextBox 33">
            <a:extLst>
              <a:ext uri="{FF2B5EF4-FFF2-40B4-BE49-F238E27FC236}">
                <a16:creationId xmlns:a16="http://schemas.microsoft.com/office/drawing/2014/main" id="{108498D0-9B14-4F5D-87A0-5EE0AEFE8193}"/>
              </a:ext>
            </a:extLst>
          </p:cNvPr>
          <p:cNvSpPr txBox="1"/>
          <p:nvPr/>
        </p:nvSpPr>
        <p:spPr>
          <a:xfrm>
            <a:off x="9085859" y="3403518"/>
            <a:ext cx="1722775" cy="369332"/>
          </a:xfrm>
          <a:prstGeom prst="rect">
            <a:avLst/>
          </a:prstGeom>
          <a:noFill/>
        </p:spPr>
        <p:txBody>
          <a:bodyPr wrap="square" rtlCol="0">
            <a:spAutoFit/>
          </a:bodyPr>
          <a:lstStyle/>
          <a:p>
            <a:pPr algn="ctr"/>
            <a:r>
              <a:rPr lang="en-GB" b="1" dirty="0">
                <a:solidFill>
                  <a:srgbClr val="FF0000"/>
                </a:solidFill>
              </a:rPr>
              <a:t>Sub-maximal</a:t>
            </a:r>
          </a:p>
        </p:txBody>
      </p:sp>
      <p:cxnSp>
        <p:nvCxnSpPr>
          <p:cNvPr id="36" name="Straight Arrow Connector 35">
            <a:extLst>
              <a:ext uri="{FF2B5EF4-FFF2-40B4-BE49-F238E27FC236}">
                <a16:creationId xmlns:a16="http://schemas.microsoft.com/office/drawing/2014/main" id="{E8465FD1-2639-4C8B-B3BA-9E29150F6E74}"/>
              </a:ext>
            </a:extLst>
          </p:cNvPr>
          <p:cNvCxnSpPr>
            <a:cxnSpLocks/>
          </p:cNvCxnSpPr>
          <p:nvPr/>
        </p:nvCxnSpPr>
        <p:spPr>
          <a:xfrm>
            <a:off x="8629363" y="3611650"/>
            <a:ext cx="511636" cy="41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35E621-1B0A-4769-A35A-0D3BB3545615}"/>
              </a:ext>
            </a:extLst>
          </p:cNvPr>
          <p:cNvCxnSpPr>
            <a:cxnSpLocks/>
          </p:cNvCxnSpPr>
          <p:nvPr/>
        </p:nvCxnSpPr>
        <p:spPr>
          <a:xfrm>
            <a:off x="7341534" y="3298051"/>
            <a:ext cx="11766" cy="10643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8BBB7A-79D0-42DF-8887-605CE9EC6A35}"/>
              </a:ext>
            </a:extLst>
          </p:cNvPr>
          <p:cNvCxnSpPr>
            <a:cxnSpLocks/>
          </p:cNvCxnSpPr>
          <p:nvPr/>
        </p:nvCxnSpPr>
        <p:spPr>
          <a:xfrm flipH="1">
            <a:off x="3395686" y="2047421"/>
            <a:ext cx="1014937" cy="5423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2711217-CEEA-4DA4-8CB7-9E82DDC1B1E0}"/>
              </a:ext>
            </a:extLst>
          </p:cNvPr>
          <p:cNvSpPr txBox="1"/>
          <p:nvPr/>
        </p:nvSpPr>
        <p:spPr>
          <a:xfrm>
            <a:off x="5736209" y="1321569"/>
            <a:ext cx="5657746" cy="830997"/>
          </a:xfrm>
          <a:prstGeom prst="rect">
            <a:avLst/>
          </a:prstGeom>
          <a:solidFill>
            <a:srgbClr val="FFFFCC"/>
          </a:solidFill>
        </p:spPr>
        <p:txBody>
          <a:bodyPr wrap="square" rtlCol="0">
            <a:spAutoFit/>
          </a:bodyPr>
          <a:lstStyle/>
          <a:p>
            <a:pPr marL="342900" indent="-342900">
              <a:buFont typeface="Arial" panose="020B0604020202020204" pitchFamily="34" charset="0"/>
              <a:buChar char="•"/>
            </a:pPr>
            <a:r>
              <a:rPr lang="en-GB" sz="1600" dirty="0"/>
              <a:t>There is a limit to how quickly humans can lay down power</a:t>
            </a:r>
          </a:p>
          <a:p>
            <a:pPr marL="342900" indent="-342900">
              <a:buFont typeface="Arial" panose="020B0604020202020204" pitchFamily="34" charset="0"/>
              <a:buChar char="•"/>
            </a:pPr>
            <a:r>
              <a:rPr lang="en-GB" sz="1600" dirty="0"/>
              <a:t>Fatigue sets in quickly, motivation dips to work maximally for durations over 30 minutes or more</a:t>
            </a:r>
          </a:p>
        </p:txBody>
      </p:sp>
      <p:sp>
        <p:nvSpPr>
          <p:cNvPr id="35" name="Oval 34">
            <a:extLst>
              <a:ext uri="{FF2B5EF4-FFF2-40B4-BE49-F238E27FC236}">
                <a16:creationId xmlns:a16="http://schemas.microsoft.com/office/drawing/2014/main" id="{16E4E81C-7895-4A38-9D14-14D34ACE2DE1}"/>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2949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Critical Power Asymptote</a:t>
            </a:r>
          </a:p>
        </p:txBody>
      </p:sp>
      <p:sp>
        <p:nvSpPr>
          <p:cNvPr id="4" name="Freeform: Shape 3">
            <a:extLst>
              <a:ext uri="{FF2B5EF4-FFF2-40B4-BE49-F238E27FC236}">
                <a16:creationId xmlns:a16="http://schemas.microsoft.com/office/drawing/2014/main" id="{D74F6728-3694-4B88-9046-7F8B08860300}"/>
              </a:ext>
            </a:extLst>
          </p:cNvPr>
          <p:cNvSpPr/>
          <p:nvPr/>
        </p:nvSpPr>
        <p:spPr>
          <a:xfrm rot="20797221">
            <a:off x="4110630" y="1851456"/>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9D434902-10E4-4C36-BD6E-2696C90FAD1E}"/>
              </a:ext>
            </a:extLst>
          </p:cNvPr>
          <p:cNvCxnSpPr>
            <a:cxnSpLocks/>
          </p:cNvCxnSpPr>
          <p:nvPr/>
        </p:nvCxnSpPr>
        <p:spPr>
          <a:xfrm>
            <a:off x="2074695" y="3909080"/>
            <a:ext cx="7239319" cy="167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BEF8637-283D-4C66-8728-5558CB10A5F0}"/>
              </a:ext>
            </a:extLst>
          </p:cNvPr>
          <p:cNvSpPr txBox="1"/>
          <p:nvPr/>
        </p:nvSpPr>
        <p:spPr>
          <a:xfrm>
            <a:off x="330972" y="3398631"/>
            <a:ext cx="2022292" cy="1077218"/>
          </a:xfrm>
          <a:prstGeom prst="rect">
            <a:avLst/>
          </a:prstGeom>
          <a:noFill/>
        </p:spPr>
        <p:txBody>
          <a:bodyPr wrap="square" rtlCol="0">
            <a:spAutoFit/>
          </a:bodyPr>
          <a:lstStyle/>
          <a:p>
            <a:pPr algn="ctr"/>
            <a:r>
              <a:rPr lang="en-GB" sz="3200" dirty="0">
                <a:solidFill>
                  <a:srgbClr val="FF0000"/>
                </a:solidFill>
              </a:rPr>
              <a:t>Critical Power</a:t>
            </a:r>
            <a:r>
              <a:rPr lang="en-GB" dirty="0">
                <a:solidFill>
                  <a:srgbClr val="FF0000"/>
                </a:solidFill>
              </a:rPr>
              <a:t> </a:t>
            </a:r>
          </a:p>
        </p:txBody>
      </p:sp>
      <p:cxnSp>
        <p:nvCxnSpPr>
          <p:cNvPr id="31" name="Straight Connector 30">
            <a:extLst>
              <a:ext uri="{FF2B5EF4-FFF2-40B4-BE49-F238E27FC236}">
                <a16:creationId xmlns:a16="http://schemas.microsoft.com/office/drawing/2014/main" id="{6C3B0DB6-F7AC-4134-9EFE-8888EE2EF619}"/>
              </a:ext>
            </a:extLst>
          </p:cNvPr>
          <p:cNvCxnSpPr>
            <a:cxnSpLocks/>
            <a:stCxn id="4" idx="0"/>
          </p:cNvCxnSpPr>
          <p:nvPr/>
        </p:nvCxnSpPr>
        <p:spPr>
          <a:xfrm flipH="1" flipV="1">
            <a:off x="3349737" y="804122"/>
            <a:ext cx="521582" cy="1444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593F0B3-A89D-4D8A-9F38-0E5F343586DF}"/>
              </a:ext>
            </a:extLst>
          </p:cNvPr>
          <p:cNvCxnSpPr>
            <a:cxnSpLocks/>
          </p:cNvCxnSpPr>
          <p:nvPr/>
        </p:nvCxnSpPr>
        <p:spPr>
          <a:xfrm flipV="1">
            <a:off x="7493548" y="3891290"/>
            <a:ext cx="1801219" cy="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837FEC-BD57-43F4-8165-8AFF2D800998}"/>
              </a:ext>
            </a:extLst>
          </p:cNvPr>
          <p:cNvSpPr txBox="1"/>
          <p:nvPr/>
        </p:nvSpPr>
        <p:spPr>
          <a:xfrm>
            <a:off x="5343956" y="1464840"/>
            <a:ext cx="5559919" cy="830997"/>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The CP model is predicated on the hyperbolic PD relationship</a:t>
            </a:r>
          </a:p>
          <a:p>
            <a:pPr marL="285750" indent="-285750">
              <a:buFont typeface="Arial" panose="020B0604020202020204" pitchFamily="34" charset="0"/>
              <a:buChar char="•"/>
            </a:pPr>
            <a:r>
              <a:rPr lang="en-GB" sz="1600" dirty="0"/>
              <a:t>Critical Power is the asymptote</a:t>
            </a:r>
          </a:p>
          <a:p>
            <a:pPr marL="285750" indent="-285750">
              <a:buFont typeface="Arial" panose="020B0604020202020204" pitchFamily="34" charset="0"/>
              <a:buChar char="•"/>
            </a:pPr>
            <a:r>
              <a:rPr lang="en-GB" sz="1600" dirty="0"/>
              <a:t>Need a lot of motivation to sustain for more than 30 minutes</a:t>
            </a:r>
          </a:p>
        </p:txBody>
      </p:sp>
      <p:sp>
        <p:nvSpPr>
          <p:cNvPr id="34" name="Oval 33">
            <a:extLst>
              <a:ext uri="{FF2B5EF4-FFF2-40B4-BE49-F238E27FC236}">
                <a16:creationId xmlns:a16="http://schemas.microsoft.com/office/drawing/2014/main" id="{C8AC1CFF-DD98-4702-BD25-2ACD6B22027C}"/>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548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79E3D-8E77-4E29-A5A1-8311B9968AA9}"/>
              </a:ext>
            </a:extLst>
          </p:cNvPr>
          <p:cNvSpPr/>
          <p:nvPr/>
        </p:nvSpPr>
        <p:spPr>
          <a:xfrm>
            <a:off x="2046287" y="2346340"/>
            <a:ext cx="1825032" cy="1533510"/>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CB3AA943-8995-4CB3-B539-CF9124A4D5C5}"/>
              </a:ext>
            </a:extLst>
          </p:cNvPr>
          <p:cNvSpPr/>
          <p:nvPr/>
        </p:nvSpPr>
        <p:spPr>
          <a:xfrm>
            <a:off x="2046287" y="2959100"/>
            <a:ext cx="2123277" cy="920750"/>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DCF39B3-0AB9-4EBA-AAF2-F63396F25687}"/>
              </a:ext>
            </a:extLst>
          </p:cNvPr>
          <p:cNvSpPr/>
          <p:nvPr/>
        </p:nvSpPr>
        <p:spPr>
          <a:xfrm>
            <a:off x="2046287" y="3439690"/>
            <a:ext cx="2677347" cy="440160"/>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DED284CC-B55F-4E01-9784-D8C0916F22D7}"/>
              </a:ext>
            </a:extLst>
          </p:cNvPr>
          <p:cNvSpPr/>
          <p:nvPr/>
        </p:nvSpPr>
        <p:spPr>
          <a:xfrm>
            <a:off x="2046287" y="3747811"/>
            <a:ext cx="3402441" cy="132039"/>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W’ Work ‘Capacity’ above CP</a:t>
            </a:r>
          </a:p>
        </p:txBody>
      </p:sp>
      <p:sp>
        <p:nvSpPr>
          <p:cNvPr id="4" name="Freeform: Shape 3">
            <a:extLst>
              <a:ext uri="{FF2B5EF4-FFF2-40B4-BE49-F238E27FC236}">
                <a16:creationId xmlns:a16="http://schemas.microsoft.com/office/drawing/2014/main" id="{D74F6728-3694-4B88-9046-7F8B08860300}"/>
              </a:ext>
            </a:extLst>
          </p:cNvPr>
          <p:cNvSpPr/>
          <p:nvPr/>
        </p:nvSpPr>
        <p:spPr>
          <a:xfrm rot="20797221">
            <a:off x="4110630" y="1851456"/>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9D434902-10E4-4C36-BD6E-2696C90FAD1E}"/>
              </a:ext>
            </a:extLst>
          </p:cNvPr>
          <p:cNvCxnSpPr>
            <a:cxnSpLocks/>
          </p:cNvCxnSpPr>
          <p:nvPr/>
        </p:nvCxnSpPr>
        <p:spPr>
          <a:xfrm>
            <a:off x="2074695" y="3886105"/>
            <a:ext cx="7239319" cy="16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BEF8637-283D-4C66-8728-5558CB10A5F0}"/>
              </a:ext>
            </a:extLst>
          </p:cNvPr>
          <p:cNvSpPr txBox="1"/>
          <p:nvPr/>
        </p:nvSpPr>
        <p:spPr>
          <a:xfrm>
            <a:off x="228147" y="2775172"/>
            <a:ext cx="2022292" cy="584775"/>
          </a:xfrm>
          <a:prstGeom prst="rect">
            <a:avLst/>
          </a:prstGeom>
          <a:noFill/>
        </p:spPr>
        <p:txBody>
          <a:bodyPr wrap="square" rtlCol="0">
            <a:spAutoFit/>
          </a:bodyPr>
          <a:lstStyle/>
          <a:p>
            <a:pPr algn="ctr"/>
            <a:r>
              <a:rPr lang="en-GB" sz="3200" dirty="0">
                <a:solidFill>
                  <a:srgbClr val="FF0000"/>
                </a:solidFill>
              </a:rPr>
              <a:t>W’</a:t>
            </a:r>
            <a:endParaRPr lang="en-GB" dirty="0">
              <a:solidFill>
                <a:srgbClr val="FF0000"/>
              </a:solidFill>
            </a:endParaRPr>
          </a:p>
        </p:txBody>
      </p:sp>
      <p:cxnSp>
        <p:nvCxnSpPr>
          <p:cNvPr id="34" name="Straight Connector 33">
            <a:extLst>
              <a:ext uri="{FF2B5EF4-FFF2-40B4-BE49-F238E27FC236}">
                <a16:creationId xmlns:a16="http://schemas.microsoft.com/office/drawing/2014/main" id="{46372F45-90BB-4E9E-8FE4-F7E8217616C1}"/>
              </a:ext>
            </a:extLst>
          </p:cNvPr>
          <p:cNvCxnSpPr>
            <a:cxnSpLocks/>
            <a:stCxn id="4" idx="0"/>
          </p:cNvCxnSpPr>
          <p:nvPr/>
        </p:nvCxnSpPr>
        <p:spPr>
          <a:xfrm flipH="1" flipV="1">
            <a:off x="3349737" y="804122"/>
            <a:ext cx="521582" cy="1444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5DFF84-AD8E-4438-AB6C-E922B3B3DDC4}"/>
              </a:ext>
            </a:extLst>
          </p:cNvPr>
          <p:cNvCxnSpPr>
            <a:cxnSpLocks/>
          </p:cNvCxnSpPr>
          <p:nvPr/>
        </p:nvCxnSpPr>
        <p:spPr>
          <a:xfrm>
            <a:off x="7493548" y="3891292"/>
            <a:ext cx="2101302" cy="1153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07525C9-F94F-410A-A57A-6090718DDE2F}"/>
              </a:ext>
            </a:extLst>
          </p:cNvPr>
          <p:cNvSpPr txBox="1"/>
          <p:nvPr/>
        </p:nvSpPr>
        <p:spPr>
          <a:xfrm>
            <a:off x="5292304" y="1433987"/>
            <a:ext cx="6128591" cy="830997"/>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W’ is an finite capacity that can be consumed at intensities above CP</a:t>
            </a:r>
          </a:p>
          <a:p>
            <a:pPr marL="285750" indent="-285750">
              <a:buFont typeface="Arial" panose="020B0604020202020204" pitchFamily="34" charset="0"/>
              <a:buChar char="•"/>
            </a:pPr>
            <a:r>
              <a:rPr lang="en-GB" sz="1600" dirty="0"/>
              <a:t>The harder you go, the quicker it runs out.</a:t>
            </a:r>
          </a:p>
          <a:p>
            <a:pPr marL="285750" indent="-285750">
              <a:buFont typeface="Arial" panose="020B0604020202020204" pitchFamily="34" charset="0"/>
              <a:buChar char="•"/>
            </a:pPr>
            <a:r>
              <a:rPr lang="en-GB" sz="1600" dirty="0"/>
              <a:t>After 3 minutes of all out effort, it will be consumed completely.</a:t>
            </a:r>
          </a:p>
        </p:txBody>
      </p:sp>
      <p:sp>
        <p:nvSpPr>
          <p:cNvPr id="37" name="Oval 36">
            <a:extLst>
              <a:ext uri="{FF2B5EF4-FFF2-40B4-BE49-F238E27FC236}">
                <a16:creationId xmlns:a16="http://schemas.microsoft.com/office/drawing/2014/main" id="{8565F12A-4EF9-4645-9C63-245F87F273F1}"/>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776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Critical Power Model</a:t>
            </a:r>
          </a:p>
        </p:txBody>
      </p:sp>
      <p:sp>
        <p:nvSpPr>
          <p:cNvPr id="4" name="Freeform: Shape 3">
            <a:extLst>
              <a:ext uri="{FF2B5EF4-FFF2-40B4-BE49-F238E27FC236}">
                <a16:creationId xmlns:a16="http://schemas.microsoft.com/office/drawing/2014/main" id="{D74F6728-3694-4B88-9046-7F8B08860300}"/>
              </a:ext>
            </a:extLst>
          </p:cNvPr>
          <p:cNvSpPr/>
          <p:nvPr/>
        </p:nvSpPr>
        <p:spPr>
          <a:xfrm rot="20797221">
            <a:off x="4110630" y="1851456"/>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Connector 33">
            <a:extLst>
              <a:ext uri="{FF2B5EF4-FFF2-40B4-BE49-F238E27FC236}">
                <a16:creationId xmlns:a16="http://schemas.microsoft.com/office/drawing/2014/main" id="{46372F45-90BB-4E9E-8FE4-F7E8217616C1}"/>
              </a:ext>
            </a:extLst>
          </p:cNvPr>
          <p:cNvCxnSpPr>
            <a:cxnSpLocks/>
            <a:stCxn id="4" idx="0"/>
          </p:cNvCxnSpPr>
          <p:nvPr/>
        </p:nvCxnSpPr>
        <p:spPr>
          <a:xfrm flipH="1" flipV="1">
            <a:off x="3349736" y="834284"/>
            <a:ext cx="521583" cy="1413964"/>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5DFF84-AD8E-4438-AB6C-E922B3B3DDC4}"/>
              </a:ext>
            </a:extLst>
          </p:cNvPr>
          <p:cNvCxnSpPr>
            <a:cxnSpLocks/>
          </p:cNvCxnSpPr>
          <p:nvPr/>
        </p:nvCxnSpPr>
        <p:spPr>
          <a:xfrm>
            <a:off x="7493548" y="3891292"/>
            <a:ext cx="2101302" cy="11533"/>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07525C9-F94F-410A-A57A-6090718DDE2F}"/>
              </a:ext>
            </a:extLst>
          </p:cNvPr>
          <p:cNvSpPr txBox="1"/>
          <p:nvPr/>
        </p:nvSpPr>
        <p:spPr>
          <a:xfrm>
            <a:off x="7431582" y="855333"/>
            <a:ext cx="4326536" cy="2062103"/>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Maximal power for any duration is expressed as CP plus W’ spread over the duration t</a:t>
            </a:r>
          </a:p>
          <a:p>
            <a:pPr marL="285750" indent="-285750">
              <a:buFont typeface="Arial" panose="020B0604020202020204" pitchFamily="34" charset="0"/>
              <a:buChar char="•"/>
            </a:pPr>
            <a:r>
              <a:rPr lang="en-GB" sz="1600" dirty="0"/>
              <a:t>This assumes no fatigue, so doesn’t really work at durations greater than 35 mins</a:t>
            </a:r>
          </a:p>
          <a:p>
            <a:pPr marL="285750" indent="-285750">
              <a:buFont typeface="Arial" panose="020B0604020202020204" pitchFamily="34" charset="0"/>
              <a:buChar char="•"/>
            </a:pPr>
            <a:r>
              <a:rPr lang="en-GB" sz="1600" dirty="0"/>
              <a:t>This assumes no limit to rate W’ can be used, so shoots off to infinity at 2mins</a:t>
            </a:r>
          </a:p>
          <a:p>
            <a:pPr marL="285750" indent="-285750">
              <a:buFont typeface="Arial" panose="020B0604020202020204" pitchFamily="34" charset="0"/>
              <a:buChar char="•"/>
            </a:pPr>
            <a:r>
              <a:rPr lang="en-GB" sz="1600" dirty="0"/>
              <a:t>It is only valid between durations of 2 – 30 minutes.</a:t>
            </a:r>
          </a:p>
        </p:txBody>
      </p:sp>
      <p:sp>
        <p:nvSpPr>
          <p:cNvPr id="37" name="TextBox 36">
            <a:extLst>
              <a:ext uri="{FF2B5EF4-FFF2-40B4-BE49-F238E27FC236}">
                <a16:creationId xmlns:a16="http://schemas.microsoft.com/office/drawing/2014/main" id="{DE4A5453-038C-4F3A-AD65-6178B117D11B}"/>
              </a:ext>
            </a:extLst>
          </p:cNvPr>
          <p:cNvSpPr txBox="1"/>
          <p:nvPr/>
        </p:nvSpPr>
        <p:spPr>
          <a:xfrm>
            <a:off x="4565650" y="1675659"/>
            <a:ext cx="3199315" cy="584775"/>
          </a:xfrm>
          <a:prstGeom prst="rect">
            <a:avLst/>
          </a:prstGeom>
          <a:noFill/>
        </p:spPr>
        <p:txBody>
          <a:bodyPr wrap="square" rtlCol="0">
            <a:spAutoFit/>
          </a:bodyPr>
          <a:lstStyle/>
          <a:p>
            <a:r>
              <a:rPr lang="en-GB" sz="3200" dirty="0">
                <a:solidFill>
                  <a:srgbClr val="FF0000"/>
                </a:solidFill>
              </a:rPr>
              <a:t>P(t)</a:t>
            </a:r>
            <a:r>
              <a:rPr lang="en-GB" dirty="0"/>
              <a:t> = </a:t>
            </a:r>
            <a:r>
              <a:rPr lang="en-GB" sz="2800" dirty="0"/>
              <a:t>CP + (w’/t)</a:t>
            </a:r>
            <a:endParaRPr lang="en-GB" dirty="0"/>
          </a:p>
        </p:txBody>
      </p:sp>
      <p:sp>
        <p:nvSpPr>
          <p:cNvPr id="30" name="Oval 29">
            <a:extLst>
              <a:ext uri="{FF2B5EF4-FFF2-40B4-BE49-F238E27FC236}">
                <a16:creationId xmlns:a16="http://schemas.microsoft.com/office/drawing/2014/main" id="{C5985EF3-BC4F-466F-8EE2-6E536DC75456}"/>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209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13791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14268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3540680" y="272357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77133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4773250" y="362961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4773250" y="362326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88309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6710000" y="3879850"/>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3922350" y="3402770"/>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3188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3158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56305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5630500" y="3840155"/>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43732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sp>
        <p:nvSpPr>
          <p:cNvPr id="24" name="TextBox 23">
            <a:extLst>
              <a:ext uri="{FF2B5EF4-FFF2-40B4-BE49-F238E27FC236}">
                <a16:creationId xmlns:a16="http://schemas.microsoft.com/office/drawing/2014/main" id="{26AAD2BF-EEF1-4806-8DC4-27FF44E0F02B}"/>
              </a:ext>
            </a:extLst>
          </p:cNvPr>
          <p:cNvSpPr txBox="1"/>
          <p:nvPr/>
        </p:nvSpPr>
        <p:spPr>
          <a:xfrm>
            <a:off x="-908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63674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35500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0308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2746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Test Durations</a:t>
            </a:r>
          </a:p>
        </p:txBody>
      </p:sp>
      <p:sp>
        <p:nvSpPr>
          <p:cNvPr id="4" name="Freeform: Shape 3">
            <a:extLst>
              <a:ext uri="{FF2B5EF4-FFF2-40B4-BE49-F238E27FC236}">
                <a16:creationId xmlns:a16="http://schemas.microsoft.com/office/drawing/2014/main" id="{D74F6728-3694-4B88-9046-7F8B08860300}"/>
              </a:ext>
            </a:extLst>
          </p:cNvPr>
          <p:cNvSpPr/>
          <p:nvPr/>
        </p:nvSpPr>
        <p:spPr>
          <a:xfrm rot="20733355">
            <a:off x="3504090" y="1846861"/>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AF1CE63D-2F9B-470F-AE93-B0201282A522}"/>
              </a:ext>
            </a:extLst>
          </p:cNvPr>
          <p:cNvSpPr txBox="1"/>
          <p:nvPr/>
        </p:nvSpPr>
        <p:spPr>
          <a:xfrm>
            <a:off x="3213320" y="2837095"/>
            <a:ext cx="896020" cy="369332"/>
          </a:xfrm>
          <a:prstGeom prst="rect">
            <a:avLst/>
          </a:prstGeom>
          <a:noFill/>
        </p:spPr>
        <p:txBody>
          <a:bodyPr wrap="square" rtlCol="0">
            <a:spAutoFit/>
          </a:bodyPr>
          <a:lstStyle/>
          <a:p>
            <a:r>
              <a:rPr lang="en-GB" dirty="0">
                <a:solidFill>
                  <a:srgbClr val="FF0000"/>
                </a:solidFill>
              </a:rPr>
              <a:t>3 mins</a:t>
            </a:r>
          </a:p>
        </p:txBody>
      </p:sp>
      <p:sp>
        <p:nvSpPr>
          <p:cNvPr id="35" name="TextBox 34">
            <a:extLst>
              <a:ext uri="{FF2B5EF4-FFF2-40B4-BE49-F238E27FC236}">
                <a16:creationId xmlns:a16="http://schemas.microsoft.com/office/drawing/2014/main" id="{E70E0B14-F727-43A3-80D6-849B78884E87}"/>
              </a:ext>
            </a:extLst>
          </p:cNvPr>
          <p:cNvSpPr txBox="1"/>
          <p:nvPr/>
        </p:nvSpPr>
        <p:spPr>
          <a:xfrm>
            <a:off x="3617016" y="3462301"/>
            <a:ext cx="896020" cy="369332"/>
          </a:xfrm>
          <a:prstGeom prst="rect">
            <a:avLst/>
          </a:prstGeom>
          <a:noFill/>
        </p:spPr>
        <p:txBody>
          <a:bodyPr wrap="square" rtlCol="0">
            <a:spAutoFit/>
          </a:bodyPr>
          <a:lstStyle/>
          <a:p>
            <a:r>
              <a:rPr lang="en-GB" dirty="0">
                <a:solidFill>
                  <a:srgbClr val="FF0000"/>
                </a:solidFill>
              </a:rPr>
              <a:t>7 mins</a:t>
            </a:r>
          </a:p>
        </p:txBody>
      </p:sp>
      <p:sp>
        <p:nvSpPr>
          <p:cNvPr id="37" name="TextBox 36">
            <a:extLst>
              <a:ext uri="{FF2B5EF4-FFF2-40B4-BE49-F238E27FC236}">
                <a16:creationId xmlns:a16="http://schemas.microsoft.com/office/drawing/2014/main" id="{ADE607AD-5988-48C3-825C-FF4635085BFB}"/>
              </a:ext>
            </a:extLst>
          </p:cNvPr>
          <p:cNvSpPr txBox="1"/>
          <p:nvPr/>
        </p:nvSpPr>
        <p:spPr>
          <a:xfrm>
            <a:off x="4438964" y="3715814"/>
            <a:ext cx="1075002" cy="369332"/>
          </a:xfrm>
          <a:prstGeom prst="rect">
            <a:avLst/>
          </a:prstGeom>
          <a:noFill/>
        </p:spPr>
        <p:txBody>
          <a:bodyPr wrap="square" rtlCol="0">
            <a:spAutoFit/>
          </a:bodyPr>
          <a:lstStyle/>
          <a:p>
            <a:r>
              <a:rPr lang="en-GB" dirty="0">
                <a:solidFill>
                  <a:srgbClr val="FF0000"/>
                </a:solidFill>
              </a:rPr>
              <a:t>12 mins</a:t>
            </a:r>
          </a:p>
        </p:txBody>
      </p:sp>
      <p:sp>
        <p:nvSpPr>
          <p:cNvPr id="38" name="TextBox 37">
            <a:extLst>
              <a:ext uri="{FF2B5EF4-FFF2-40B4-BE49-F238E27FC236}">
                <a16:creationId xmlns:a16="http://schemas.microsoft.com/office/drawing/2014/main" id="{E0FB7F2C-6534-4AB7-974F-0A9B09DEEF98}"/>
              </a:ext>
            </a:extLst>
          </p:cNvPr>
          <p:cNvSpPr txBox="1"/>
          <p:nvPr/>
        </p:nvSpPr>
        <p:spPr>
          <a:xfrm>
            <a:off x="5260986" y="3987800"/>
            <a:ext cx="1075002" cy="369332"/>
          </a:xfrm>
          <a:prstGeom prst="rect">
            <a:avLst/>
          </a:prstGeom>
          <a:noFill/>
        </p:spPr>
        <p:txBody>
          <a:bodyPr wrap="square" rtlCol="0">
            <a:spAutoFit/>
          </a:bodyPr>
          <a:lstStyle/>
          <a:p>
            <a:r>
              <a:rPr lang="en-GB" dirty="0">
                <a:solidFill>
                  <a:srgbClr val="0070C0"/>
                </a:solidFill>
              </a:rPr>
              <a:t>20 mins</a:t>
            </a:r>
          </a:p>
        </p:txBody>
      </p:sp>
      <p:sp>
        <p:nvSpPr>
          <p:cNvPr id="39" name="TextBox 38">
            <a:extLst>
              <a:ext uri="{FF2B5EF4-FFF2-40B4-BE49-F238E27FC236}">
                <a16:creationId xmlns:a16="http://schemas.microsoft.com/office/drawing/2014/main" id="{1C0DA037-06C3-415E-B8DA-A8982F776A3B}"/>
              </a:ext>
            </a:extLst>
          </p:cNvPr>
          <p:cNvSpPr txBox="1"/>
          <p:nvPr/>
        </p:nvSpPr>
        <p:spPr>
          <a:xfrm>
            <a:off x="6335914" y="3992992"/>
            <a:ext cx="1075002" cy="369332"/>
          </a:xfrm>
          <a:prstGeom prst="rect">
            <a:avLst/>
          </a:prstGeom>
          <a:noFill/>
        </p:spPr>
        <p:txBody>
          <a:bodyPr wrap="square" rtlCol="0">
            <a:spAutoFit/>
          </a:bodyPr>
          <a:lstStyle/>
          <a:p>
            <a:r>
              <a:rPr lang="en-GB" dirty="0">
                <a:solidFill>
                  <a:srgbClr val="0070C0"/>
                </a:solidFill>
              </a:rPr>
              <a:t>35 mins</a:t>
            </a:r>
          </a:p>
        </p:txBody>
      </p:sp>
      <p:sp>
        <p:nvSpPr>
          <p:cNvPr id="7" name="TextBox 6">
            <a:extLst>
              <a:ext uri="{FF2B5EF4-FFF2-40B4-BE49-F238E27FC236}">
                <a16:creationId xmlns:a16="http://schemas.microsoft.com/office/drawing/2014/main" id="{137F3CC6-447D-4BEA-804E-368DFA3336C5}"/>
              </a:ext>
            </a:extLst>
          </p:cNvPr>
          <p:cNvSpPr txBox="1"/>
          <p:nvPr/>
        </p:nvSpPr>
        <p:spPr>
          <a:xfrm>
            <a:off x="1864953" y="2927217"/>
            <a:ext cx="1502265" cy="646331"/>
          </a:xfrm>
          <a:prstGeom prst="rect">
            <a:avLst/>
          </a:prstGeom>
          <a:noFill/>
        </p:spPr>
        <p:txBody>
          <a:bodyPr wrap="square" rtlCol="0">
            <a:spAutoFit/>
          </a:bodyPr>
          <a:lstStyle/>
          <a:p>
            <a:r>
              <a:rPr lang="en-GB" dirty="0">
                <a:solidFill>
                  <a:srgbClr val="FF0000"/>
                </a:solidFill>
              </a:rPr>
              <a:t>Anaerobic</a:t>
            </a:r>
          </a:p>
          <a:p>
            <a:r>
              <a:rPr lang="en-GB" dirty="0">
                <a:solidFill>
                  <a:srgbClr val="FF0000"/>
                </a:solidFill>
              </a:rPr>
              <a:t>Dominant</a:t>
            </a:r>
          </a:p>
        </p:txBody>
      </p:sp>
      <p:sp>
        <p:nvSpPr>
          <p:cNvPr id="40" name="TextBox 39">
            <a:extLst>
              <a:ext uri="{FF2B5EF4-FFF2-40B4-BE49-F238E27FC236}">
                <a16:creationId xmlns:a16="http://schemas.microsoft.com/office/drawing/2014/main" id="{1A81DFB1-8ECF-4FA9-90F2-1A7396E939A5}"/>
              </a:ext>
            </a:extLst>
          </p:cNvPr>
          <p:cNvSpPr txBox="1"/>
          <p:nvPr/>
        </p:nvSpPr>
        <p:spPr>
          <a:xfrm>
            <a:off x="4377454" y="2445040"/>
            <a:ext cx="1681761" cy="646331"/>
          </a:xfrm>
          <a:prstGeom prst="rect">
            <a:avLst/>
          </a:prstGeom>
          <a:noFill/>
        </p:spPr>
        <p:txBody>
          <a:bodyPr wrap="square" rtlCol="0">
            <a:spAutoFit/>
          </a:bodyPr>
          <a:lstStyle/>
          <a:p>
            <a:r>
              <a:rPr lang="en-GB" dirty="0">
                <a:solidFill>
                  <a:srgbClr val="FF0000"/>
                </a:solidFill>
              </a:rPr>
              <a:t>VO2Max Correlate</a:t>
            </a:r>
          </a:p>
        </p:txBody>
      </p:sp>
      <p:sp>
        <p:nvSpPr>
          <p:cNvPr id="41" name="TextBox 40">
            <a:extLst>
              <a:ext uri="{FF2B5EF4-FFF2-40B4-BE49-F238E27FC236}">
                <a16:creationId xmlns:a16="http://schemas.microsoft.com/office/drawing/2014/main" id="{78CB0994-AA23-4E81-821E-CCF5C971B260}"/>
              </a:ext>
            </a:extLst>
          </p:cNvPr>
          <p:cNvSpPr txBox="1"/>
          <p:nvPr/>
        </p:nvSpPr>
        <p:spPr>
          <a:xfrm>
            <a:off x="5373819" y="3107460"/>
            <a:ext cx="1681761" cy="646331"/>
          </a:xfrm>
          <a:prstGeom prst="rect">
            <a:avLst/>
          </a:prstGeom>
          <a:noFill/>
        </p:spPr>
        <p:txBody>
          <a:bodyPr wrap="square" rtlCol="0">
            <a:spAutoFit/>
          </a:bodyPr>
          <a:lstStyle/>
          <a:p>
            <a:r>
              <a:rPr lang="en-GB" dirty="0">
                <a:solidFill>
                  <a:srgbClr val="FF0000"/>
                </a:solidFill>
              </a:rPr>
              <a:t>Aerobic Dominant</a:t>
            </a:r>
          </a:p>
        </p:txBody>
      </p:sp>
      <p:cxnSp>
        <p:nvCxnSpPr>
          <p:cNvPr id="23" name="Straight Connector 22">
            <a:extLst>
              <a:ext uri="{FF2B5EF4-FFF2-40B4-BE49-F238E27FC236}">
                <a16:creationId xmlns:a16="http://schemas.microsoft.com/office/drawing/2014/main" id="{8B351A14-C7CE-41A2-8526-92BFD6E32864}"/>
              </a:ext>
            </a:extLst>
          </p:cNvPr>
          <p:cNvCxnSpPr>
            <a:cxnSpLocks/>
          </p:cNvCxnSpPr>
          <p:nvPr/>
        </p:nvCxnSpPr>
        <p:spPr>
          <a:xfrm flipV="1">
            <a:off x="2964697" y="2838451"/>
            <a:ext cx="527768" cy="1206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417E7-2A42-4C24-8696-CDD16ABA2522}"/>
              </a:ext>
            </a:extLst>
          </p:cNvPr>
          <p:cNvCxnSpPr>
            <a:cxnSpLocks/>
          </p:cNvCxnSpPr>
          <p:nvPr/>
        </p:nvCxnSpPr>
        <p:spPr>
          <a:xfrm flipV="1">
            <a:off x="4163940" y="3054623"/>
            <a:ext cx="544469" cy="3012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4FDFC5-D6FF-49D8-895D-737CB67E7DD8}"/>
              </a:ext>
            </a:extLst>
          </p:cNvPr>
          <p:cNvCxnSpPr>
            <a:cxnSpLocks/>
          </p:cNvCxnSpPr>
          <p:nvPr/>
        </p:nvCxnSpPr>
        <p:spPr>
          <a:xfrm flipV="1">
            <a:off x="4968623" y="3445680"/>
            <a:ext cx="466641" cy="2133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088CFCA-6E5E-4859-87F3-CF6C2B4E419B}"/>
              </a:ext>
            </a:extLst>
          </p:cNvPr>
          <p:cNvSpPr txBox="1"/>
          <p:nvPr/>
        </p:nvSpPr>
        <p:spPr>
          <a:xfrm>
            <a:off x="8223207" y="3602812"/>
            <a:ext cx="1864108" cy="369332"/>
          </a:xfrm>
          <a:prstGeom prst="rect">
            <a:avLst/>
          </a:prstGeom>
          <a:noFill/>
        </p:spPr>
        <p:txBody>
          <a:bodyPr wrap="square" rtlCol="0">
            <a:spAutoFit/>
          </a:bodyPr>
          <a:lstStyle/>
          <a:p>
            <a:r>
              <a:rPr lang="en-GB" dirty="0"/>
              <a:t>Heavily Fatigued</a:t>
            </a:r>
          </a:p>
        </p:txBody>
      </p:sp>
      <p:cxnSp>
        <p:nvCxnSpPr>
          <p:cNvPr id="48" name="Straight Connector 47">
            <a:extLst>
              <a:ext uri="{FF2B5EF4-FFF2-40B4-BE49-F238E27FC236}">
                <a16:creationId xmlns:a16="http://schemas.microsoft.com/office/drawing/2014/main" id="{4280832F-3D5C-4CCA-A2AB-411F9F4630A2}"/>
              </a:ext>
            </a:extLst>
          </p:cNvPr>
          <p:cNvCxnSpPr>
            <a:cxnSpLocks/>
          </p:cNvCxnSpPr>
          <p:nvPr/>
        </p:nvCxnSpPr>
        <p:spPr>
          <a:xfrm>
            <a:off x="6804015" y="4382370"/>
            <a:ext cx="174755" cy="176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73A93A0-56E3-48A5-8B69-8323D0E4103D}"/>
              </a:ext>
            </a:extLst>
          </p:cNvPr>
          <p:cNvSpPr txBox="1"/>
          <p:nvPr/>
        </p:nvSpPr>
        <p:spPr>
          <a:xfrm>
            <a:off x="6680765" y="4566201"/>
            <a:ext cx="2105745" cy="646331"/>
          </a:xfrm>
          <a:prstGeom prst="rect">
            <a:avLst/>
          </a:prstGeom>
          <a:noFill/>
        </p:spPr>
        <p:txBody>
          <a:bodyPr wrap="square" rtlCol="0">
            <a:spAutoFit/>
          </a:bodyPr>
          <a:lstStyle/>
          <a:p>
            <a:r>
              <a:rPr lang="en-GB" dirty="0">
                <a:solidFill>
                  <a:srgbClr val="0070C0"/>
                </a:solidFill>
              </a:rPr>
              <a:t>LT2, VT2, MLSS et al “Threshold”</a:t>
            </a:r>
          </a:p>
        </p:txBody>
      </p:sp>
      <p:cxnSp>
        <p:nvCxnSpPr>
          <p:cNvPr id="52" name="Straight Connector 51">
            <a:extLst>
              <a:ext uri="{FF2B5EF4-FFF2-40B4-BE49-F238E27FC236}">
                <a16:creationId xmlns:a16="http://schemas.microsoft.com/office/drawing/2014/main" id="{0DB35250-0885-4A3E-9A43-AE56A6F0DBCB}"/>
              </a:ext>
            </a:extLst>
          </p:cNvPr>
          <p:cNvCxnSpPr>
            <a:cxnSpLocks/>
          </p:cNvCxnSpPr>
          <p:nvPr/>
        </p:nvCxnSpPr>
        <p:spPr>
          <a:xfrm flipH="1">
            <a:off x="7874326" y="3846505"/>
            <a:ext cx="358217" cy="135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E9E6C20-A42C-4226-972E-FE79FB0C3166}"/>
              </a:ext>
            </a:extLst>
          </p:cNvPr>
          <p:cNvSpPr txBox="1"/>
          <p:nvPr/>
        </p:nvSpPr>
        <p:spPr>
          <a:xfrm>
            <a:off x="9367464" y="4011352"/>
            <a:ext cx="1225408" cy="369332"/>
          </a:xfrm>
          <a:prstGeom prst="rect">
            <a:avLst/>
          </a:prstGeom>
          <a:noFill/>
        </p:spPr>
        <p:txBody>
          <a:bodyPr wrap="square" rtlCol="0">
            <a:spAutoFit/>
          </a:bodyPr>
          <a:lstStyle/>
          <a:p>
            <a:r>
              <a:rPr lang="en-GB" dirty="0"/>
              <a:t>Impractical</a:t>
            </a:r>
          </a:p>
        </p:txBody>
      </p:sp>
      <p:cxnSp>
        <p:nvCxnSpPr>
          <p:cNvPr id="57" name="Straight Connector 56">
            <a:extLst>
              <a:ext uri="{FF2B5EF4-FFF2-40B4-BE49-F238E27FC236}">
                <a16:creationId xmlns:a16="http://schemas.microsoft.com/office/drawing/2014/main" id="{196F63F2-DC18-4F0B-B7BE-3980A2B21A0E}"/>
              </a:ext>
            </a:extLst>
          </p:cNvPr>
          <p:cNvCxnSpPr>
            <a:cxnSpLocks/>
          </p:cNvCxnSpPr>
          <p:nvPr/>
        </p:nvCxnSpPr>
        <p:spPr>
          <a:xfrm flipH="1">
            <a:off x="8995618" y="4224740"/>
            <a:ext cx="358217" cy="135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9D88145-54F1-4598-A720-A906DCF4D6C1}"/>
              </a:ext>
            </a:extLst>
          </p:cNvPr>
          <p:cNvSpPr txBox="1"/>
          <p:nvPr/>
        </p:nvSpPr>
        <p:spPr>
          <a:xfrm>
            <a:off x="2147420" y="768056"/>
            <a:ext cx="1469596" cy="369332"/>
          </a:xfrm>
          <a:prstGeom prst="rect">
            <a:avLst/>
          </a:prstGeom>
          <a:noFill/>
        </p:spPr>
        <p:txBody>
          <a:bodyPr wrap="square" rtlCol="0">
            <a:spAutoFit/>
          </a:bodyPr>
          <a:lstStyle/>
          <a:p>
            <a:r>
              <a:rPr lang="en-GB" dirty="0"/>
              <a:t>Rate limited</a:t>
            </a:r>
          </a:p>
        </p:txBody>
      </p:sp>
      <p:cxnSp>
        <p:nvCxnSpPr>
          <p:cNvPr id="59" name="Straight Connector 58">
            <a:extLst>
              <a:ext uri="{FF2B5EF4-FFF2-40B4-BE49-F238E27FC236}">
                <a16:creationId xmlns:a16="http://schemas.microsoft.com/office/drawing/2014/main" id="{9B86F5D7-1D4A-4A09-A809-B79A2CAA21C8}"/>
              </a:ext>
            </a:extLst>
          </p:cNvPr>
          <p:cNvCxnSpPr>
            <a:cxnSpLocks/>
          </p:cNvCxnSpPr>
          <p:nvPr/>
        </p:nvCxnSpPr>
        <p:spPr>
          <a:xfrm flipH="1">
            <a:off x="2418038" y="1161339"/>
            <a:ext cx="186943" cy="248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B7FBACF-83D0-44B7-B259-43A71BD95D80}"/>
              </a:ext>
            </a:extLst>
          </p:cNvPr>
          <p:cNvCxnSpPr>
            <a:cxnSpLocks/>
            <a:stCxn id="58" idx="2"/>
          </p:cNvCxnSpPr>
          <p:nvPr/>
        </p:nvCxnSpPr>
        <p:spPr>
          <a:xfrm>
            <a:off x="2882218" y="1137388"/>
            <a:ext cx="82479" cy="838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95623B4-F071-44E7-9932-A7E0F1A3A534}"/>
              </a:ext>
            </a:extLst>
          </p:cNvPr>
          <p:cNvCxnSpPr>
            <a:cxnSpLocks/>
          </p:cNvCxnSpPr>
          <p:nvPr/>
        </p:nvCxnSpPr>
        <p:spPr>
          <a:xfrm flipH="1">
            <a:off x="1536490" y="1116440"/>
            <a:ext cx="678499" cy="2612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3B76F734-831B-49D8-9C6A-5A5A6D5F6D62}"/>
              </a:ext>
            </a:extLst>
          </p:cNvPr>
          <p:cNvSpPr/>
          <p:nvPr/>
        </p:nvSpPr>
        <p:spPr>
          <a:xfrm>
            <a:off x="3571066" y="4425269"/>
            <a:ext cx="1457432" cy="5700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a:extLst>
              <a:ext uri="{FF2B5EF4-FFF2-40B4-BE49-F238E27FC236}">
                <a16:creationId xmlns:a16="http://schemas.microsoft.com/office/drawing/2014/main" id="{E96B43E1-2CC6-428A-A7B2-F6F461E6FC6A}"/>
              </a:ext>
            </a:extLst>
          </p:cNvPr>
          <p:cNvSpPr txBox="1"/>
          <p:nvPr/>
        </p:nvSpPr>
        <p:spPr>
          <a:xfrm>
            <a:off x="3458901" y="4477346"/>
            <a:ext cx="1681761" cy="646331"/>
          </a:xfrm>
          <a:prstGeom prst="rect">
            <a:avLst/>
          </a:prstGeom>
          <a:noFill/>
        </p:spPr>
        <p:txBody>
          <a:bodyPr wrap="square" rtlCol="0">
            <a:spAutoFit/>
          </a:bodyPr>
          <a:lstStyle/>
          <a:p>
            <a:pPr algn="ctr"/>
            <a:r>
              <a:rPr lang="en-GB" dirty="0">
                <a:solidFill>
                  <a:srgbClr val="FF0000"/>
                </a:solidFill>
              </a:rPr>
              <a:t>Greatest Rate of Change</a:t>
            </a:r>
          </a:p>
        </p:txBody>
      </p:sp>
      <p:sp>
        <p:nvSpPr>
          <p:cNvPr id="72" name="TextBox 71">
            <a:extLst>
              <a:ext uri="{FF2B5EF4-FFF2-40B4-BE49-F238E27FC236}">
                <a16:creationId xmlns:a16="http://schemas.microsoft.com/office/drawing/2014/main" id="{94674424-3C79-4D6E-BD97-BCCCDA5B28FC}"/>
              </a:ext>
            </a:extLst>
          </p:cNvPr>
          <p:cNvSpPr txBox="1"/>
          <p:nvPr/>
        </p:nvSpPr>
        <p:spPr>
          <a:xfrm>
            <a:off x="7078029" y="3260429"/>
            <a:ext cx="1950810" cy="369332"/>
          </a:xfrm>
          <a:prstGeom prst="rect">
            <a:avLst/>
          </a:prstGeom>
          <a:noFill/>
        </p:spPr>
        <p:txBody>
          <a:bodyPr wrap="square" rtlCol="0">
            <a:spAutoFit/>
          </a:bodyPr>
          <a:lstStyle/>
          <a:p>
            <a:r>
              <a:rPr lang="en-GB" dirty="0"/>
              <a:t>Partially Fatigued</a:t>
            </a:r>
          </a:p>
        </p:txBody>
      </p:sp>
      <p:cxnSp>
        <p:nvCxnSpPr>
          <p:cNvPr id="73" name="Straight Connector 72">
            <a:extLst>
              <a:ext uri="{FF2B5EF4-FFF2-40B4-BE49-F238E27FC236}">
                <a16:creationId xmlns:a16="http://schemas.microsoft.com/office/drawing/2014/main" id="{B48023D8-9837-4111-BBD5-C31ABB3004DC}"/>
              </a:ext>
            </a:extLst>
          </p:cNvPr>
          <p:cNvCxnSpPr>
            <a:cxnSpLocks/>
          </p:cNvCxnSpPr>
          <p:nvPr/>
        </p:nvCxnSpPr>
        <p:spPr>
          <a:xfrm flipH="1">
            <a:off x="6938506" y="3653810"/>
            <a:ext cx="453905" cy="228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2A2B22C-A128-44A0-976E-34BDEB753F60}"/>
              </a:ext>
            </a:extLst>
          </p:cNvPr>
          <p:cNvSpPr txBox="1"/>
          <p:nvPr/>
        </p:nvSpPr>
        <p:spPr>
          <a:xfrm>
            <a:off x="5963528" y="935888"/>
            <a:ext cx="5855394" cy="1815882"/>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TTE tests are executed to get </a:t>
            </a:r>
            <a:r>
              <a:rPr lang="en-GB" sz="1600" dirty="0" err="1"/>
              <a:t>datapoints</a:t>
            </a:r>
            <a:r>
              <a:rPr lang="en-GB" sz="1600" dirty="0"/>
              <a:t> to fit a model to</a:t>
            </a:r>
          </a:p>
          <a:p>
            <a:pPr marL="285750" indent="-285750">
              <a:buFont typeface="Arial" panose="020B0604020202020204" pitchFamily="34" charset="0"/>
              <a:buChar char="•"/>
            </a:pPr>
            <a:r>
              <a:rPr lang="en-GB" sz="1600" dirty="0"/>
              <a:t>3 or (preferably) 4 points are collected to accurately reflect the P(t) curve where </a:t>
            </a:r>
            <a:r>
              <a:rPr lang="en-GB" sz="1600" dirty="0" err="1"/>
              <a:t>where</a:t>
            </a:r>
            <a:r>
              <a:rPr lang="en-GB" sz="1600" dirty="0"/>
              <a:t> the greatest rate of change is occurring</a:t>
            </a:r>
          </a:p>
          <a:p>
            <a:pPr marL="285750" indent="-285750">
              <a:buFont typeface="Arial" panose="020B0604020202020204" pitchFamily="34" charset="0"/>
              <a:buChar char="•"/>
            </a:pPr>
            <a:r>
              <a:rPr lang="en-GB" sz="1600" dirty="0"/>
              <a:t>Durations of around 3,7,12 mins have been found to reflect physiology and accurately describes P(t) for the CP model</a:t>
            </a:r>
          </a:p>
          <a:p>
            <a:pPr marL="285750" indent="-285750">
              <a:buFont typeface="Arial" panose="020B0604020202020204" pitchFamily="34" charset="0"/>
              <a:buChar char="•"/>
            </a:pPr>
            <a:r>
              <a:rPr lang="en-GB" sz="1600" dirty="0"/>
              <a:t>Adding tests durations longer than 20 mins is prone to fatigue/motivation and does not add any additional detail</a:t>
            </a:r>
          </a:p>
        </p:txBody>
      </p:sp>
      <p:sp>
        <p:nvSpPr>
          <p:cNvPr id="50" name="Oval 49">
            <a:extLst>
              <a:ext uri="{FF2B5EF4-FFF2-40B4-BE49-F238E27FC236}">
                <a16:creationId xmlns:a16="http://schemas.microsoft.com/office/drawing/2014/main" id="{3CF253C7-2345-4708-B2DD-22F60A5CF365}"/>
              </a:ext>
            </a:extLst>
          </p:cNvPr>
          <p:cNvSpPr/>
          <p:nvPr/>
        </p:nvSpPr>
        <p:spPr>
          <a:xfrm>
            <a:off x="2901690"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0885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3972</Words>
  <Application>Microsoft Office PowerPoint</Application>
  <PresentationFormat>Widescreen</PresentationFormat>
  <Paragraphs>543</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Liversedge</dc:creator>
  <cp:lastModifiedBy>Mark Liversedge</cp:lastModifiedBy>
  <cp:revision>119</cp:revision>
  <dcterms:created xsi:type="dcterms:W3CDTF">2018-05-03T08:18:00Z</dcterms:created>
  <dcterms:modified xsi:type="dcterms:W3CDTF">2018-09-24T15:04:53Z</dcterms:modified>
</cp:coreProperties>
</file>