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801714d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6d801714d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6d801714d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d801714d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6d801714d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d801714df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d801714d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6d801714d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6d801714df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964450" y="2235150"/>
            <a:ext cx="9968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GoldenCheetah V3.5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RELEASE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January 2020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396850" y="5438500"/>
            <a:ext cx="10152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Mark Liversedge, Ale Martinez, </a:t>
            </a:r>
            <a:r>
              <a:rPr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Jörn Rischmüller</a:t>
            </a:r>
            <a:r>
              <a:rPr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, Damien Grauser</a:t>
            </a:r>
            <a:endParaRPr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lang="en-US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Aart Goossens, </a:t>
            </a:r>
            <a:r>
              <a:rPr lang="en-US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Guillaume Lemaitre, </a:t>
            </a:r>
            <a:r>
              <a:rPr lang="en-US" sz="23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Maksym Sladkov</a:t>
            </a:r>
            <a:endParaRPr sz="230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t/>
            </a:r>
            <a:endParaRPr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Arial"/>
              <a:buNone/>
            </a:pPr>
            <a:r>
              <a:rPr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V3.5 Deprecated Features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38200" y="1624775"/>
            <a:ext cx="8961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Deprecate TrainingPeaks trademarks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Deprecate Bing Map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Deprecate Twitter support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Deprecate 3D chart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Deprecate StreetView and Train/MapWindow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944675" y="736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Arial"/>
              <a:buNone/>
            </a:pPr>
            <a:r>
              <a:rPr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Power Index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741160" y="4434240"/>
            <a:ext cx="120300" cy="1077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6741600" y="4977480"/>
            <a:ext cx="120300" cy="1077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6741600" y="4971360"/>
            <a:ext cx="120300" cy="1077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5890560" y="4767960"/>
            <a:ext cx="120300" cy="1077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6338760" y="3532800"/>
            <a:ext cx="120300" cy="1077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6338760" y="3526320"/>
            <a:ext cx="120300" cy="1077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rot="-866575">
            <a:off x="4198023" y="2252970"/>
            <a:ext cx="3143424" cy="2433653"/>
          </a:xfrm>
          <a:custGeom>
            <a:rect b="b" l="l" r="r" t="t"/>
            <a:pathLst>
              <a:path extrusionOk="0" h="2789150" w="836286">
                <a:moveTo>
                  <a:pt x="0" y="0"/>
                </a:moveTo>
                <a:cubicBezTo>
                  <a:pt x="35228" y="1041145"/>
                  <a:pt x="70457" y="2082290"/>
                  <a:pt x="836286" y="2789150"/>
                </a:cubicBezTo>
              </a:path>
            </a:pathLst>
          </a:custGeom>
          <a:noFill/>
          <a:ln cap="flat" cmpd="sng" w="720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2105160" y="1862760"/>
            <a:ext cx="1856370" cy="854665"/>
          </a:xfrm>
          <a:custGeom>
            <a:rect b="b" l="l" r="r" t="t"/>
            <a:pathLst>
              <a:path extrusionOk="0" h="854665" w="1856370">
                <a:moveTo>
                  <a:pt x="0" y="0"/>
                </a:moveTo>
                <a:cubicBezTo>
                  <a:pt x="552928" y="6892"/>
                  <a:pt x="1105857" y="13785"/>
                  <a:pt x="1415252" y="156229"/>
                </a:cubicBezTo>
                <a:cubicBezTo>
                  <a:pt x="1724647" y="298673"/>
                  <a:pt x="1778255" y="730601"/>
                  <a:pt x="1856370" y="854665"/>
                </a:cubicBezTo>
              </a:path>
            </a:pathLst>
          </a:custGeom>
          <a:noFill/>
          <a:ln cap="flat" cmpd="sng" w="720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2102280" y="1334640"/>
            <a:ext cx="33600" cy="4373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3"/>
          <p:cNvCxnSpPr/>
          <p:nvPr/>
        </p:nvCxnSpPr>
        <p:spPr>
          <a:xfrm rot="10800000">
            <a:off x="2136240" y="5707920"/>
            <a:ext cx="5841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23"/>
          <p:cNvSpPr txBox="1"/>
          <p:nvPr/>
        </p:nvSpPr>
        <p:spPr>
          <a:xfrm>
            <a:off x="3953400" y="5761560"/>
            <a:ext cx="207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Duration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 rot="-5398790">
            <a:off x="924059" y="3296444"/>
            <a:ext cx="17040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6461880" y="3380520"/>
            <a:ext cx="918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130%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5851680" y="4299600"/>
            <a:ext cx="96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6825120" y="4843200"/>
            <a:ext cx="96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5986320" y="4645920"/>
            <a:ext cx="96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4913160" y="4326240"/>
            <a:ext cx="120300" cy="1077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5023680" y="4191600"/>
            <a:ext cx="96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6628800" y="381053"/>
            <a:ext cx="4955400" cy="19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Average Athlete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CP</a:t>
            </a:r>
            <a:r>
              <a:rPr b="1" i="1" lang="en-US" sz="3000">
                <a:solidFill>
                  <a:srgbClr val="CE181E"/>
                </a:solidFill>
              </a:rPr>
              <a:t> </a:t>
            </a:r>
            <a:r>
              <a:rPr b="1" i="1" lang="en-US" sz="3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261w</a:t>
            </a:r>
            <a:r>
              <a:rPr b="1" i="1" lang="en-US" sz="30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1" sz="3000" strike="noStrike">
              <a:solidFill>
                <a:srgbClr val="CE18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W’ </a:t>
            </a:r>
            <a:r>
              <a:rPr b="1" i="1" lang="en-US" sz="3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15.5kj </a:t>
            </a:r>
            <a:endParaRPr b="1" i="1" sz="3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Pmax</a:t>
            </a:r>
            <a:r>
              <a:rPr b="1" i="1" lang="en-US" sz="3000">
                <a:solidFill>
                  <a:srgbClr val="CE181E"/>
                </a:solidFill>
              </a:rPr>
              <a:t> </a:t>
            </a:r>
            <a:r>
              <a:rPr b="1" i="1" lang="en-US" sz="3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1100w</a:t>
            </a:r>
            <a:endParaRPr b="0" sz="3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EE"/>
              </a:buClr>
              <a:buSzPts val="4400"/>
              <a:buFont typeface="Arial"/>
              <a:buNone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GoldenCheetah Projects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9125" y="1517475"/>
            <a:ext cx="11492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Since v3.4 we’ve started and adopted some projects related to cycling and data analysis alongside the main GoldenCheetah application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2800"/>
              <a:buChar char="•"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GoldenCheetah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– Desktop application for data analysis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2800"/>
              <a:buChar char="•"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OpenData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– Publishing raw workout data and tooling for researchers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2800"/>
              <a:buChar char="•"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sweatpy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scikit-cycling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– Python packages for data analysis and 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2800"/>
              <a:buChar char="•"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www.goldencheetah.org</a:t>
            </a:r>
            <a:r>
              <a:rPr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– Public Website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Publishing tutorials on science as well as goldencheetah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EE"/>
              </a:buClr>
              <a:buSzPts val="4400"/>
              <a:buFont typeface="Arial"/>
              <a:buNone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OpenData 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273900" y="1139175"/>
            <a:ext cx="11648700" cy="21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GoldenCheetah users are asked if they are willing to share their data publicly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Published at Open Science Framework (USA) and S3 (EU Amazon)</a:t>
            </a:r>
            <a:endParaRPr sz="2127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Over 3,000 athletes, 200GB data, 1.5 million workouts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Developed as initial work with ML fell short due to lack of data </a:t>
            </a:r>
            <a:endParaRPr sz="259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73901" y="2638425"/>
            <a:ext cx="58614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3145"/>
              <a:buFont typeface="Arial"/>
              <a:buNone/>
            </a:pPr>
            <a:r>
              <a:rPr b="0" i="0" lang="en-US" sz="3145" u="none" cap="none" strike="noStrike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What is it?</a:t>
            </a:r>
            <a:endParaRPr b="0" i="0" sz="2590" u="none" cap="none" strike="noStrike">
              <a:solidFill>
                <a:srgbClr val="00B0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Single ZIP file per athlete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JSON summary file of full athlete training history as metrics, meanmax and distribution aggregates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CSV files of each athlete workout with second by second samples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135300" y="2765700"/>
            <a:ext cx="57873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2890"/>
              <a:buFont typeface="Arial"/>
              <a:buNone/>
            </a:pPr>
            <a:r>
              <a:rPr b="0" i="0" lang="en-US" sz="2890" u="none" cap="none" strike="noStrike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Published vs Privacy</a:t>
            </a:r>
            <a:endParaRPr b="0" i="0" sz="2380" u="none" cap="none" strike="noStrike">
              <a:solidFill>
                <a:srgbClr val="00B0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Opt-in, agreeing to public access to workouts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Formal Project Privacy Policy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No metadata, PII or GPS. Each athlete has unique UUID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Only time, heartrate, power, cadence, distance, altitude second by second samples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968991" y="6378523"/>
            <a:ext cx="3104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https://osf.io/6hfpz/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5212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EE"/>
              </a:buClr>
              <a:buSzPts val="4400"/>
              <a:buFont typeface="Arial"/>
              <a:buNone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sweatpy and scikit-cycling 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594275" y="1232475"/>
            <a:ext cx="112887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Python packages for working with sports data, cycling focus but will broaden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In the process of combining into a single project, very keen to collaborate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Core functions for IO, popular physiology models and metrics, working with scikit-learn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>
                <a:latin typeface="Arial"/>
                <a:ea typeface="Arial"/>
                <a:cs typeface="Arial"/>
                <a:sym typeface="Arial"/>
              </a:rPr>
              <a:t>Wholly separate from desktop application whilst able to utilize GoldenCheetah APIs and File formats OTB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23774" y="3316641"/>
            <a:ext cx="5755106" cy="3338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2890"/>
              <a:buFont typeface="Arial"/>
              <a:buNone/>
            </a:pPr>
            <a:r>
              <a:rPr lang="en-US" sz="2890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endParaRPr sz="2380">
              <a:solidFill>
                <a:srgbClr val="00B0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Exploit the Python ecosystem to accelerate development of new ideas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Fast prototyping (not just for GC)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Educate on models and how to use them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Development of new methods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Publish algorithms and methods for re-use and refinement by others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449793" y="3703121"/>
            <a:ext cx="5519205" cy="284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EE"/>
              </a:buClr>
              <a:buSzPts val="2890"/>
              <a:buFont typeface="Arial"/>
              <a:buNone/>
            </a:pPr>
            <a:r>
              <a:rPr lang="en-US" sz="2890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  <a:endParaRPr sz="2380">
              <a:solidFill>
                <a:srgbClr val="00B0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Merge into scikit-sports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IO Package for file formats, website APIs, OpenData</a:t>
            </a:r>
            <a:endParaRPr sz="238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Pre-trained models for classification and feature extraction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lang="en-US" sz="238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Collaborative research, around common interests like IR, Injury prevention etc</a:t>
            </a:r>
            <a:endParaRPr sz="238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t/>
            </a:r>
            <a:endParaRPr sz="23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EE"/>
              </a:buClr>
              <a:buSzPts val="4400"/>
              <a:buFont typeface="Arial"/>
              <a:buNone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GoldenCheetah Desktop Application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38200" y="1168808"/>
            <a:ext cx="110748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Opensource (GNU 2.0) for Linux, Mac, Windows written in C++/Qt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Over 260,000 downloads for v3.4, in excess of 30,000 active users,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Used by amateurs, coaches, academics, national track and pro-tour teams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Focus on published science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838205" y="3431659"/>
            <a:ext cx="5244900" cy="3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EE"/>
              </a:buClr>
              <a:buSzPts val="2890"/>
              <a:buFont typeface="Arial"/>
              <a:buNone/>
            </a:pPr>
            <a:r>
              <a:rPr b="0" i="0" lang="en-US" sz="2890" u="none" cap="none" strike="noStrike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Positives</a:t>
            </a:r>
            <a:endParaRPr b="0" i="0" sz="2380" u="none" cap="none" strike="noStrike">
              <a:solidFill>
                <a:srgbClr val="00B0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Broad range of support for most devices and file formats as well as large number of cloud services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Comprehensive functionality for data analysis,  </a:t>
            </a:r>
            <a:r>
              <a:rPr lang="en-US" sz="2380">
                <a:solidFill>
                  <a:srgbClr val="999999"/>
                </a:solidFill>
              </a:rPr>
              <a:t>modelling</a:t>
            </a:r>
            <a:r>
              <a:rPr b="0" i="0" lang="en-US" sz="238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lang="en-US" sz="2380">
                <a:solidFill>
                  <a:srgbClr val="999999"/>
                </a:solidFill>
              </a:rPr>
              <a:t>, </a:t>
            </a:r>
            <a:r>
              <a:rPr b="0" i="0" lang="en-US" sz="238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2380"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Focus on the literature, placing latest ideas into hands of practitioners and amateur athletes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459801" y="3331225"/>
            <a:ext cx="55203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0EE"/>
              </a:buClr>
              <a:buSzPts val="2890"/>
              <a:buFont typeface="Arial"/>
              <a:buNone/>
            </a:pPr>
            <a:r>
              <a:rPr b="0" i="0" lang="en-US" sz="2890" u="none" cap="none" strike="noStrike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Negatives</a:t>
            </a:r>
            <a:endParaRPr b="0" i="0" sz="2380" u="none" cap="none" strike="noStrike">
              <a:solidFill>
                <a:srgbClr val="00B0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Very steep learning curve for new users, science is hard 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No direct support for Garmin or TrainingPeaks, need to link via Strava</a:t>
            </a:r>
            <a:endParaRPr b="0" i="0" sz="238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Planning functionality perennially promised and never delivered. Want to offer something more than a glorified calendar function</a:t>
            </a:r>
            <a:r>
              <a:rPr lang="en-US" sz="2380">
                <a:solidFill>
                  <a:srgbClr val="999999"/>
                </a:solidFill>
              </a:rPr>
              <a:t> .. one day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EE"/>
              </a:buClr>
              <a:buSzPts val="4400"/>
              <a:buFont typeface="Arial"/>
              <a:buNone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User survey results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654150" y="1250866"/>
            <a:ext cx="10883700" cy="24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2017 survey of active athletes from slowtwitch, wattage and GC online internet forums by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Peter Riegersperger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https://github.com/GoldenCheetah/GoldenCheetah/blob/master/doc/user/Cycling_Training_Software_User_Survey.pdf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 and closed questioning to canvas opinions on all aspects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Used as a basis for prioritising development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714298" y="3587695"/>
            <a:ext cx="53817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r>
              <a:t/>
            </a:r>
            <a:endParaRPr sz="259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3145"/>
              <a:buFont typeface="Arial"/>
              <a:buNone/>
            </a:pPr>
            <a:r>
              <a:rPr lang="en-US" sz="3145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Insights </a:t>
            </a:r>
            <a:endParaRPr sz="2590">
              <a:solidFill>
                <a:srgbClr val="00B0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220"/>
              <a:buFont typeface="Arial"/>
              <a:buChar char="•"/>
            </a:pPr>
            <a:r>
              <a:rPr lang="en-US" sz="222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No single tool</a:t>
            </a:r>
            <a:r>
              <a:rPr lang="en-US" sz="222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, users have many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220"/>
              <a:buFont typeface="Arial"/>
              <a:buChar char="•"/>
            </a:pPr>
            <a:r>
              <a:rPr lang="en-US" sz="222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No single combination</a:t>
            </a:r>
            <a:r>
              <a:rPr lang="en-US" sz="222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dominates, over 164 different combinations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220"/>
              <a:buFont typeface="Arial"/>
              <a:buChar char="•"/>
            </a:pPr>
            <a:r>
              <a:rPr lang="en-US" sz="222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WKO/TrainingPeaks</a:t>
            </a:r>
            <a:r>
              <a:rPr lang="en-US" sz="222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20">
                <a:solidFill>
                  <a:srgbClr val="999999"/>
                </a:solidFill>
              </a:rPr>
              <a:t>popular</a:t>
            </a:r>
            <a:r>
              <a:rPr lang="en-US" sz="222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with coaches, likely due to support for </a:t>
            </a:r>
            <a:r>
              <a:rPr lang="en-US" sz="222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athlete/coach interaction</a:t>
            </a:r>
            <a:endParaRPr sz="240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235485" y="4307927"/>
            <a:ext cx="55470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20"/>
              <a:buFont typeface="Arial"/>
              <a:buChar char="•"/>
            </a:pPr>
            <a:r>
              <a:rPr lang="en-US" sz="222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Features dominate selection criteria with </a:t>
            </a:r>
            <a:r>
              <a:rPr lang="en-US" sz="222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progress tracking </a:t>
            </a:r>
            <a:r>
              <a:rPr lang="en-US" sz="222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most important feature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220"/>
              <a:buFont typeface="Arial"/>
              <a:buChar char="•"/>
            </a:pPr>
            <a:r>
              <a:rPr lang="en-US" sz="222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r>
              <a:rPr lang="en-US" sz="222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functionality consistently cited as most important missing feature</a:t>
            </a:r>
            <a:endParaRPr>
              <a:solidFill>
                <a:srgbClr val="999999"/>
              </a:solidFill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220"/>
              <a:buFont typeface="Arial"/>
              <a:buChar char="•"/>
            </a:pPr>
            <a:r>
              <a:rPr lang="en-US" sz="222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Strava</a:t>
            </a:r>
            <a:r>
              <a:rPr lang="en-US" sz="222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22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Garmin Connect </a:t>
            </a:r>
            <a:r>
              <a:rPr lang="en-US" sz="222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used by 80% of athletes, implying high demand for </a:t>
            </a:r>
            <a:r>
              <a:rPr lang="en-US" sz="222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  <a:r>
              <a:rPr lang="en-US" sz="222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with GoldenCheetah</a:t>
            </a:r>
            <a:endParaRPr sz="222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664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EE"/>
              </a:buClr>
              <a:buSzPts val="4400"/>
              <a:buFont typeface="Arial"/>
              <a:buNone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The journey to version 3.5</a:t>
            </a:r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1632488" y="1561118"/>
            <a:ext cx="10461224" cy="4736966"/>
            <a:chOff x="231543" y="1561118"/>
            <a:chExt cx="11862169" cy="4736966"/>
          </a:xfrm>
        </p:grpSpPr>
        <p:sp>
          <p:nvSpPr>
            <p:cNvPr id="142" name="Google Shape;142;p19"/>
            <p:cNvSpPr/>
            <p:nvPr/>
          </p:nvSpPr>
          <p:spPr>
            <a:xfrm>
              <a:off x="231543" y="1561118"/>
              <a:ext cx="4296091" cy="1361672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2006</a:t>
              </a:r>
              <a:endParaRPr/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331626" y="1998412"/>
              <a:ext cx="36788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Powertap download, SRM import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Critical Power Plot, Histogram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Mac and Linux</a:t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4036721" y="1561118"/>
              <a:ext cx="4231758" cy="1361672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2009</a:t>
              </a:r>
              <a:endParaRPr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4859666" y="1968683"/>
              <a:ext cx="34088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SRM Download, WKO+ import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QA, Aerolab, PMC, BikeScore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Windows</a:t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7814957" y="1561118"/>
              <a:ext cx="4231758" cy="1361672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2010</a:t>
              </a:r>
              <a:endParaRPr/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8660782" y="1968683"/>
              <a:ext cx="318560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Computrainer, ANT+, TrainingPeaks upload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Indoor training, Trends, Editor, Metadata</a:t>
              </a:r>
              <a:endParaRPr/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244794" y="1579009"/>
              <a:ext cx="63040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V1.1</a:t>
              </a:r>
              <a:endParaRPr/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4324417" y="1561118"/>
              <a:ext cx="88797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V1.2</a:t>
              </a:r>
              <a:endParaRPr/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8160052" y="1579009"/>
              <a:ext cx="63040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V2.0</a:t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31543" y="3278493"/>
              <a:ext cx="4231758" cy="1325672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2012</a:t>
              </a:r>
              <a:endParaRPr/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1077368" y="3686058"/>
              <a:ext cx="318560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Strava, RideWithGPS et al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UX, Video, Search/Filter, TSS</a:t>
              </a:r>
              <a:endParaRPr/>
            </a:p>
            <a:p>
              <a:pPr indent="-2095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576638" y="3296385"/>
              <a:ext cx="63040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V3.0</a:t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023469" y="3253427"/>
              <a:ext cx="4231758" cy="1357010"/>
            </a:xfrm>
            <a:prstGeom prst="chevron">
              <a:avLst>
                <a:gd fmla="val 50000" name="adj"/>
              </a:avLst>
            </a:prstGeom>
            <a:solidFill>
              <a:srgbClr val="5B9BD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2014</a:t>
              </a:r>
              <a:endParaRPr/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4816286" y="3651082"/>
              <a:ext cx="342569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Joule download, Moxy import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Tabs, Compare, Style/Theme, W’bal, CP models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Science Primers, Manual</a:t>
              </a:r>
              <a:endParaRPr/>
            </a:p>
            <a:p>
              <a:pPr indent="-2095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4368564" y="3271318"/>
              <a:ext cx="63040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V3.1</a:t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7861954" y="3248765"/>
              <a:ext cx="4231758" cy="1361672"/>
            </a:xfrm>
            <a:prstGeom prst="chevron">
              <a:avLst>
                <a:gd fmla="val 50000" name="adj"/>
              </a:avLst>
            </a:prstGeom>
            <a:solidFill>
              <a:srgbClr val="5B9BD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2015</a:t>
              </a: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8707780" y="3656330"/>
              <a:ext cx="31386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Moxy Download, Kickr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Running, NIRS analysis, Merge,  W’bal (update)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Video Tutorials </a:t>
              </a:r>
              <a:endParaRPr/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8207049" y="3266656"/>
              <a:ext cx="7636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V3.2</a:t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31543" y="4966140"/>
              <a:ext cx="4231758" cy="1325672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2016</a:t>
              </a:r>
              <a:endParaRPr/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1077368" y="5373705"/>
              <a:ext cx="318560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Cloud Sync Dropbox, Google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REST API to access data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FE-C Trainers</a:t>
              </a:r>
              <a:endParaRPr/>
            </a:p>
            <a:p>
              <a:pPr indent="-2095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576638" y="4984032"/>
              <a:ext cx="63040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V3.3</a:t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4023469" y="4941074"/>
              <a:ext cx="4231758" cy="1357010"/>
            </a:xfrm>
            <a:prstGeom prst="chevron">
              <a:avLst>
                <a:gd fmla="val 50000" name="adj"/>
              </a:avLst>
            </a:prstGeom>
            <a:solidFill>
              <a:srgbClr val="5B9BD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2017</a:t>
              </a:r>
              <a:endParaRPr/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4816286" y="5338729"/>
              <a:ext cx="342569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XDATA, FIT2.0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 charting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 Metrics, User Data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CloudDB community sharing</a:t>
              </a:r>
              <a:endParaRPr/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4368564" y="4958965"/>
              <a:ext cx="63040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V3.4</a:t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7861954" y="4936412"/>
              <a:ext cx="4231758" cy="1361672"/>
            </a:xfrm>
            <a:prstGeom prst="chevron">
              <a:avLst>
                <a:gd fmla="val 50000" name="adj"/>
              </a:avLst>
            </a:prstGeom>
            <a:solidFill>
              <a:srgbClr val="C55A11"/>
            </a:solidFill>
            <a:ln cap="flat" cmpd="sng" w="12700">
              <a:solidFill>
                <a:srgbClr val="C55A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r>
                <a:rPr lang="en-US" sz="2400">
                  <a:solidFill>
                    <a:schemeClr val="dk1"/>
                  </a:solidFill>
                </a:rPr>
                <a:t>20</a:t>
              </a:r>
              <a:endParaRPr/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8707780" y="5343977"/>
              <a:ext cx="31386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</a:rPr>
                <a:t>Performance Modelling</a:t>
              </a:r>
              <a:endParaRPr sz="1200">
                <a:solidFill>
                  <a:schemeClr val="lt1"/>
                </a:solidFill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HRV, RPE, Body Measures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Cloud Sync Strav</a:t>
              </a:r>
              <a:r>
                <a:rPr lang="en-US" sz="1200">
                  <a:solidFill>
                    <a:schemeClr val="lt1"/>
                  </a:solidFill>
                </a:rPr>
                <a:t>a, Xert etc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Python, Web, Overview Chart</a:t>
              </a:r>
              <a:endParaRPr/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8207049" y="4954303"/>
              <a:ext cx="7636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V3.5</a:t>
              </a:r>
              <a:endParaRPr/>
            </a:p>
          </p:txBody>
        </p:sp>
      </p:grpSp>
      <p:sp>
        <p:nvSpPr>
          <p:cNvPr id="169" name="Google Shape;169;p19"/>
          <p:cNvSpPr txBox="1"/>
          <p:nvPr/>
        </p:nvSpPr>
        <p:spPr>
          <a:xfrm>
            <a:off x="91214" y="1876109"/>
            <a:ext cx="19377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None/>
            </a:pP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Basic Functions</a:t>
            </a:r>
            <a:endParaRPr sz="2400"/>
          </a:p>
        </p:txBody>
      </p:sp>
      <p:sp>
        <p:nvSpPr>
          <p:cNvPr id="170" name="Google Shape;170;p19"/>
          <p:cNvSpPr txBox="1"/>
          <p:nvPr/>
        </p:nvSpPr>
        <p:spPr>
          <a:xfrm>
            <a:off x="53997" y="3478595"/>
            <a:ext cx="1974830" cy="949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None/>
            </a:pP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“Science” Focus</a:t>
            </a:r>
            <a:endParaRPr sz="2400"/>
          </a:p>
        </p:txBody>
      </p:sp>
      <p:sp>
        <p:nvSpPr>
          <p:cNvPr id="171" name="Google Shape;171;p19"/>
          <p:cNvSpPr txBox="1"/>
          <p:nvPr/>
        </p:nvSpPr>
        <p:spPr>
          <a:xfrm>
            <a:off x="91214" y="5122800"/>
            <a:ext cx="1974830" cy="949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None/>
            </a:pP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Analytical</a:t>
            </a:r>
            <a:endParaRPr sz="2400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None/>
            </a:pPr>
            <a:r>
              <a:rPr lang="en-US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Arial"/>
              <a:buNone/>
            </a:pPr>
            <a:r>
              <a:rPr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V3.5 Main </a:t>
            </a:r>
            <a:r>
              <a:rPr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Feature Highlights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574725" y="1825625"/>
            <a:ext cx="109173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2800"/>
              <a:buChar char="•"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Cloud Services Integration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auto sync and upload with; Xert, Strava, Today’s Plan, SixCycle, CyclingAnalytics, SportTracks, Withings, Google, Dropbox, OpenData and more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2800"/>
              <a:buChar char="•"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Python 3 Integration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chart and data processing scripts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2800"/>
              <a:buChar char="•"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Power Index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maximal and submaximal performance detection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2800"/>
              <a:buChar char="•"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Banister Modelling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for performance tracking and prediction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2800"/>
              <a:buChar char="•"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CP Modelling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with performance tests marked in rides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2800"/>
              <a:buChar char="•"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HRV Modelling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augment direct from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Hrv4Training and EliteHRV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EE"/>
              </a:buClr>
              <a:buSzPts val="2800"/>
              <a:buChar char="•"/>
            </a:pPr>
            <a:r>
              <a:rPr lang="en-US">
                <a:solidFill>
                  <a:srgbClr val="00B0EE"/>
                </a:solidFill>
                <a:latin typeface="Arial"/>
                <a:ea typeface="Arial"/>
                <a:cs typeface="Arial"/>
                <a:sym typeface="Arial"/>
              </a:rPr>
              <a:t>Body Measures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enhance data series augmenting power et al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Arial"/>
              <a:buNone/>
            </a:pPr>
            <a:r>
              <a:rPr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V3.5 Further Feature Highlights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574725" y="1624775"/>
            <a:ext cx="61827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ErgDB Compatibility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Dropbox API v2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Export to FIT File Format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Import downloads from Webpage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Import Body measurements from CSV files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Import from Row Perfect 3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Import .zip and .gz files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import XData from CSV files</a:t>
            </a:r>
            <a:endParaRPr b="1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6322550" y="1624775"/>
            <a:ext cx="56232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Daum Realtime Device Support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Support Kettler racer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Monark 839E support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HRV RR collected in train view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SRM Calibration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Tacx iMagic support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Improved Hi-DPI support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USB/ANT reliability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FE-C reliability</a:t>
            </a:r>
            <a:endParaRPr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