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8" r:id="rId2"/>
    <p:sldId id="259" r:id="rId3"/>
    <p:sldId id="257" r:id="rId4"/>
    <p:sldId id="271" r:id="rId5"/>
    <p:sldId id="260" r:id="rId6"/>
    <p:sldId id="261" r:id="rId7"/>
    <p:sldId id="262" r:id="rId8"/>
    <p:sldId id="263" r:id="rId9"/>
    <p:sldId id="270" r:id="rId10"/>
    <p:sldId id="266" r:id="rId11"/>
    <p:sldId id="268" r:id="rId12"/>
    <p:sldId id="269"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39966"/>
    <a:srgbClr val="00CC66"/>
    <a:srgbClr val="00CC00"/>
    <a:srgbClr val="0098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94660"/>
  </p:normalViewPr>
  <p:slideViewPr>
    <p:cSldViewPr snapToGrid="0">
      <p:cViewPr varScale="1">
        <p:scale>
          <a:sx n="42" d="100"/>
          <a:sy n="42" d="100"/>
        </p:scale>
        <p:origin x="72" y="6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361AA-3A9E-294D-85F6-090C208688D3}" type="datetimeFigureOut">
              <a:rPr lang="es-ES_tradnl" smtClean="0"/>
              <a:t>27/11/2018</a:t>
            </a:fld>
            <a:endParaRPr lang="es-ES_tradnl"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B45E7D-0EC4-804D-B999-B1A23B21F6DD}" type="slidenum">
              <a:rPr lang="es-ES_tradnl" smtClean="0"/>
              <a:t>‹Nº›</a:t>
            </a:fld>
            <a:endParaRPr lang="es-ES_tradnl" dirty="0"/>
          </a:p>
        </p:txBody>
      </p:sp>
    </p:spTree>
    <p:extLst>
      <p:ext uri="{BB962C8B-B14F-4D97-AF65-F5344CB8AC3E}">
        <p14:creationId xmlns:p14="http://schemas.microsoft.com/office/powerpoint/2010/main" val="1431266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C8151-8B29-40E0-9395-D48B111EE7AE}" type="datetimeFigureOut">
              <a:rPr lang="es-MX" smtClean="0"/>
              <a:t>27/11/2018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CE0D0-6F19-40D5-BE6D-1622DF2D19F6}" type="slidenum">
              <a:rPr lang="es-MX" smtClean="0"/>
              <a:t>‹Nº›</a:t>
            </a:fld>
            <a:endParaRPr lang="es-MX"/>
          </a:p>
        </p:txBody>
      </p:sp>
    </p:spTree>
    <p:extLst>
      <p:ext uri="{BB962C8B-B14F-4D97-AF65-F5344CB8AC3E}">
        <p14:creationId xmlns:p14="http://schemas.microsoft.com/office/powerpoint/2010/main" val="258626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Las bases de datos y registros informáticos en papel proporcionan datos, pero los sistemas de información proporcionan los datos adecuados acerca de las tareas de cada usuario en un formato que mejor se adapte al mismo.</a:t>
            </a:r>
          </a:p>
        </p:txBody>
      </p:sp>
      <p:sp>
        <p:nvSpPr>
          <p:cNvPr id="4" name="Marcador de número de diapositiva 3"/>
          <p:cNvSpPr>
            <a:spLocks noGrp="1"/>
          </p:cNvSpPr>
          <p:nvPr>
            <p:ph type="sldNum" sz="quarter" idx="10"/>
          </p:nvPr>
        </p:nvSpPr>
        <p:spPr/>
        <p:txBody>
          <a:bodyPr/>
          <a:lstStyle/>
          <a:p>
            <a:fld id="{461CE0D0-6F19-40D5-BE6D-1622DF2D19F6}" type="slidenum">
              <a:rPr lang="es-MX" smtClean="0"/>
              <a:t>3</a:t>
            </a:fld>
            <a:endParaRPr lang="es-MX"/>
          </a:p>
        </p:txBody>
      </p:sp>
    </p:spTree>
    <p:extLst>
      <p:ext uri="{BB962C8B-B14F-4D97-AF65-F5344CB8AC3E}">
        <p14:creationId xmlns:p14="http://schemas.microsoft.com/office/powerpoint/2010/main" val="3568733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smtClean="0"/>
              <a:t>Este proyecto es importante realizarlo ya que incrementaría la eficiencia de los procesos internos realizados por la empresa ya que al estar estandarizadas las salidas de campo en vez de órdenes de trabajo realizadas a mano por los trabajadores existe un potencial ahorro de tiempo y costes de operación, aunado a ello el mayor control el control te permite tener un registro de los vehículos de la empresa. </a:t>
            </a:r>
          </a:p>
        </p:txBody>
      </p:sp>
      <p:sp>
        <p:nvSpPr>
          <p:cNvPr id="4" name="Marcador de número de diapositiva 3"/>
          <p:cNvSpPr>
            <a:spLocks noGrp="1"/>
          </p:cNvSpPr>
          <p:nvPr>
            <p:ph type="sldNum" sz="quarter" idx="10"/>
          </p:nvPr>
        </p:nvSpPr>
        <p:spPr/>
        <p:txBody>
          <a:bodyPr/>
          <a:lstStyle/>
          <a:p>
            <a:fld id="{461CE0D0-6F19-40D5-BE6D-1622DF2D19F6}" type="slidenum">
              <a:rPr lang="es-MX" smtClean="0"/>
              <a:t>8</a:t>
            </a:fld>
            <a:endParaRPr lang="es-MX"/>
          </a:p>
        </p:txBody>
      </p:sp>
    </p:spTree>
    <p:extLst>
      <p:ext uri="{BB962C8B-B14F-4D97-AF65-F5344CB8AC3E}">
        <p14:creationId xmlns:p14="http://schemas.microsoft.com/office/powerpoint/2010/main" val="59352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Haga clic para modificar el estilo de título del patrón</a:t>
            </a:r>
            <a:endParaRPr lang="es-MX" dirty="0"/>
          </a:p>
        </p:txBody>
      </p:sp>
      <p:sp>
        <p:nvSpPr>
          <p:cNvPr id="3" name="Marcador de contenido 2"/>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p:ph type="dt" sz="half" idx="10"/>
          </p:nvPr>
        </p:nvSpPr>
        <p:spPr/>
        <p:txBody>
          <a:bodyPr/>
          <a:lstStyle/>
          <a:p>
            <a:fld id="{6F46FC37-1A63-4E6E-B992-08991C8B5BD8}" type="datetimeFigureOut">
              <a:rPr lang="es-MX" smtClean="0"/>
              <a:t>27/11/2018</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1207CEED-944F-423D-AEB1-481D904E13FD}" type="slidenum">
              <a:rPr lang="es-MX" smtClean="0"/>
              <a:t>‹Nº›</a:t>
            </a:fld>
            <a:endParaRPr lang="es-MX" dirty="0"/>
          </a:p>
        </p:txBody>
      </p:sp>
    </p:spTree>
    <p:extLst>
      <p:ext uri="{BB962C8B-B14F-4D97-AF65-F5344CB8AC3E}">
        <p14:creationId xmlns:p14="http://schemas.microsoft.com/office/powerpoint/2010/main" val="7393498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F46FC37-1A63-4E6E-B992-08991C8B5BD8}" type="datetimeFigureOut">
              <a:rPr lang="es-MX" smtClean="0"/>
              <a:t>27/11/2018</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1207CEED-944F-423D-AEB1-481D904E13FD}" type="slidenum">
              <a:rPr lang="es-MX" smtClean="0"/>
              <a:t>‹Nº›</a:t>
            </a:fld>
            <a:endParaRPr lang="es-MX" dirty="0"/>
          </a:p>
        </p:txBody>
      </p:sp>
    </p:spTree>
    <p:extLst>
      <p:ext uri="{BB962C8B-B14F-4D97-AF65-F5344CB8AC3E}">
        <p14:creationId xmlns:p14="http://schemas.microsoft.com/office/powerpoint/2010/main" val="2271925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F46FC37-1A63-4E6E-B992-08991C8B5BD8}" type="datetimeFigureOut">
              <a:rPr lang="es-MX" smtClean="0"/>
              <a:t>27/11/2018</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1207CEED-944F-423D-AEB1-481D904E13FD}" type="slidenum">
              <a:rPr lang="es-MX" smtClean="0"/>
              <a:t>‹Nº›</a:t>
            </a:fld>
            <a:endParaRPr lang="es-MX" dirty="0"/>
          </a:p>
        </p:txBody>
      </p:sp>
    </p:spTree>
    <p:extLst>
      <p:ext uri="{BB962C8B-B14F-4D97-AF65-F5344CB8AC3E}">
        <p14:creationId xmlns:p14="http://schemas.microsoft.com/office/powerpoint/2010/main" val="75000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159000" y="1709738"/>
            <a:ext cx="9258300" cy="2852737"/>
          </a:xfrm>
        </p:spPr>
        <p:txBody>
          <a:bodyPr anchor="b"/>
          <a:lstStyle>
            <a:lvl1pPr>
              <a:defRPr sz="6000"/>
            </a:lvl1p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2159000" y="4589463"/>
            <a:ext cx="92583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smtClean="0"/>
              <a:t>Haga clic para modificar el estilo de texto del patrón</a:t>
            </a:r>
          </a:p>
        </p:txBody>
      </p:sp>
      <p:pic>
        <p:nvPicPr>
          <p:cNvPr id="12" name="Imagen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9127"/>
            <a:ext cx="12192000" cy="1482165"/>
          </a:xfrm>
          <a:prstGeom prst="rect">
            <a:avLst/>
          </a:prstGeom>
        </p:spPr>
      </p:pic>
      <p:sp>
        <p:nvSpPr>
          <p:cNvPr id="13" name="CuadroTexto 12"/>
          <p:cNvSpPr txBox="1"/>
          <p:nvPr userDrawn="1"/>
        </p:nvSpPr>
        <p:spPr>
          <a:xfrm>
            <a:off x="5579475" y="219313"/>
            <a:ext cx="6690167" cy="707886"/>
          </a:xfrm>
          <a:prstGeom prst="rect">
            <a:avLst/>
          </a:prstGeom>
          <a:noFill/>
        </p:spPr>
        <p:txBody>
          <a:bodyPr wrap="square" rtlCol="0">
            <a:spAutoFit/>
          </a:bodyPr>
          <a:lstStyle/>
          <a:p>
            <a:pPr algn="r"/>
            <a:r>
              <a:rPr lang="x-none" sz="2000" b="0" dirty="0" smtClean="0">
                <a:latin typeface="+mn-lt"/>
                <a:ea typeface="Segoe UI Symbol" panose="020B0502040204020203" pitchFamily="34" charset="0"/>
              </a:rPr>
              <a:t>Ingeniería en Tecnologías de la Información</a:t>
            </a:r>
          </a:p>
          <a:p>
            <a:pPr algn="r"/>
            <a:r>
              <a:rPr lang="x-none" sz="2000" b="1" dirty="0" smtClean="0">
                <a:latin typeface="+mn-lt"/>
                <a:ea typeface="Segoe UI Symbol" panose="020B0502040204020203" pitchFamily="34" charset="0"/>
              </a:rPr>
              <a:t>Universidad</a:t>
            </a:r>
            <a:r>
              <a:rPr lang="x-none" sz="2000" b="1" baseline="0" dirty="0" smtClean="0">
                <a:latin typeface="+mn-lt"/>
                <a:ea typeface="Segoe UI Symbol" panose="020B0502040204020203" pitchFamily="34" charset="0"/>
              </a:rPr>
              <a:t> Tecnológica del Centro de Veracruz</a:t>
            </a:r>
            <a:endParaRPr lang="x-none" sz="2000" b="1" dirty="0">
              <a:latin typeface="+mn-lt"/>
              <a:ea typeface="Segoe UI Symbol" panose="020B0502040204020203" pitchFamily="34" charset="0"/>
            </a:endParaRPr>
          </a:p>
        </p:txBody>
      </p:sp>
      <p:grpSp>
        <p:nvGrpSpPr>
          <p:cNvPr id="18" name="Grupo 17"/>
          <p:cNvGrpSpPr/>
          <p:nvPr userDrawn="1"/>
        </p:nvGrpSpPr>
        <p:grpSpPr>
          <a:xfrm>
            <a:off x="-11576" y="6089650"/>
            <a:ext cx="12203575" cy="834836"/>
            <a:chOff x="-11576" y="6089650"/>
            <a:chExt cx="12203575" cy="834836"/>
          </a:xfrm>
        </p:grpSpPr>
        <p:sp>
          <p:nvSpPr>
            <p:cNvPr id="19" name="Rectángulo 18"/>
            <p:cNvSpPr/>
            <p:nvPr userDrawn="1"/>
          </p:nvSpPr>
          <p:spPr>
            <a:xfrm>
              <a:off x="-11576" y="6089650"/>
              <a:ext cx="12203575" cy="7683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20" name="CuadroTexto 19"/>
            <p:cNvSpPr txBox="1"/>
            <p:nvPr userDrawn="1"/>
          </p:nvSpPr>
          <p:spPr>
            <a:xfrm>
              <a:off x="7893933" y="6093489"/>
              <a:ext cx="4201611" cy="830997"/>
            </a:xfrm>
            <a:prstGeom prst="rect">
              <a:avLst/>
            </a:prstGeom>
            <a:noFill/>
          </p:spPr>
          <p:txBody>
            <a:bodyPr wrap="square" rtlCol="0">
              <a:spAutoFit/>
            </a:bodyPr>
            <a:lstStyle/>
            <a:p>
              <a:pPr algn="r"/>
              <a:r>
                <a:rPr lang="x-none" sz="1200" dirty="0" smtClean="0">
                  <a:ln>
                    <a:solidFill>
                      <a:schemeClr val="accent5">
                        <a:lumMod val="75000"/>
                      </a:schemeClr>
                    </a:solidFill>
                  </a:ln>
                  <a:solidFill>
                    <a:schemeClr val="accent5">
                      <a:lumMod val="75000"/>
                    </a:schemeClr>
                  </a:solidFill>
                </a:rPr>
                <a:t>Av.</a:t>
              </a:r>
              <a:r>
                <a:rPr lang="x-none" sz="1200" baseline="0" dirty="0" smtClean="0">
                  <a:ln>
                    <a:solidFill>
                      <a:schemeClr val="accent5">
                        <a:lumMod val="75000"/>
                      </a:schemeClr>
                    </a:solidFill>
                  </a:ln>
                  <a:solidFill>
                    <a:schemeClr val="accent5">
                      <a:lumMod val="75000"/>
                    </a:schemeClr>
                  </a:solidFill>
                </a:rPr>
                <a:t> Universidad #350, Carr. Fed. Cuitláhuac – La Tinaja, Congregación Dos Caminos.</a:t>
              </a:r>
            </a:p>
            <a:p>
              <a:pPr algn="r"/>
              <a:r>
                <a:rPr lang="x-none" sz="1200" baseline="0" dirty="0" smtClean="0">
                  <a:ln>
                    <a:solidFill>
                      <a:schemeClr val="accent5">
                        <a:lumMod val="75000"/>
                      </a:schemeClr>
                    </a:solidFill>
                  </a:ln>
                  <a:solidFill>
                    <a:schemeClr val="accent5">
                      <a:lumMod val="75000"/>
                    </a:schemeClr>
                  </a:solidFill>
                </a:rPr>
                <a:t>Cuitláhuac, Veracruz.</a:t>
              </a:r>
            </a:p>
            <a:p>
              <a:pPr algn="r"/>
              <a:r>
                <a:rPr lang="x-none" sz="1200" baseline="0" dirty="0" smtClean="0">
                  <a:ln>
                    <a:solidFill>
                      <a:schemeClr val="accent5">
                        <a:lumMod val="75000"/>
                      </a:schemeClr>
                    </a:solidFill>
                  </a:ln>
                  <a:solidFill>
                    <a:schemeClr val="accent5">
                      <a:lumMod val="75000"/>
                    </a:schemeClr>
                  </a:solidFill>
                </a:rPr>
                <a:t>Tel: </a:t>
              </a:r>
              <a:r>
                <a:rPr lang="es-ES" sz="1200" baseline="0" dirty="0" smtClean="0">
                  <a:ln>
                    <a:solidFill>
                      <a:schemeClr val="accent5">
                        <a:lumMod val="75000"/>
                      </a:schemeClr>
                    </a:solidFill>
                  </a:ln>
                  <a:solidFill>
                    <a:schemeClr val="accent5">
                      <a:lumMod val="75000"/>
                    </a:schemeClr>
                  </a:solidFill>
                </a:rPr>
                <a:t>(</a:t>
              </a:r>
              <a:r>
                <a:rPr lang="x-none" sz="1200" baseline="0" dirty="0" smtClean="0">
                  <a:ln>
                    <a:solidFill>
                      <a:schemeClr val="accent5">
                        <a:lumMod val="75000"/>
                      </a:schemeClr>
                    </a:solidFill>
                  </a:ln>
                  <a:solidFill>
                    <a:schemeClr val="accent5">
                      <a:lumMod val="75000"/>
                    </a:schemeClr>
                  </a:solidFill>
                </a:rPr>
                <a:t>27873</a:t>
              </a:r>
              <a:r>
                <a:rPr lang="es-ES" sz="1200" baseline="0" dirty="0" smtClean="0">
                  <a:ln>
                    <a:solidFill>
                      <a:schemeClr val="accent5">
                        <a:lumMod val="75000"/>
                      </a:schemeClr>
                    </a:solidFill>
                  </a:ln>
                  <a:solidFill>
                    <a:schemeClr val="accent5">
                      <a:lumMod val="75000"/>
                    </a:schemeClr>
                  </a:solidFill>
                </a:rPr>
                <a:t>)22</a:t>
              </a:r>
              <a:r>
                <a:rPr lang="x-none" sz="1200" baseline="0" dirty="0" smtClean="0">
                  <a:ln>
                    <a:solidFill>
                      <a:schemeClr val="accent5">
                        <a:lumMod val="75000"/>
                      </a:schemeClr>
                    </a:solidFill>
                  </a:ln>
                  <a:solidFill>
                    <a:schemeClr val="accent5">
                      <a:lumMod val="75000"/>
                    </a:schemeClr>
                  </a:solidFill>
                </a:rPr>
                <a:t>050 </a:t>
              </a:r>
              <a:endParaRPr lang="x-none" sz="1200" dirty="0">
                <a:ln>
                  <a:solidFill>
                    <a:schemeClr val="accent5">
                      <a:lumMod val="75000"/>
                    </a:schemeClr>
                  </a:solidFill>
                </a:ln>
                <a:solidFill>
                  <a:schemeClr val="accent5">
                    <a:lumMod val="75000"/>
                  </a:schemeClr>
                </a:solidFill>
              </a:endParaRPr>
            </a:p>
          </p:txBody>
        </p:sp>
      </p:grpSp>
    </p:spTree>
    <p:extLst>
      <p:ext uri="{BB962C8B-B14F-4D97-AF65-F5344CB8AC3E}">
        <p14:creationId xmlns:p14="http://schemas.microsoft.com/office/powerpoint/2010/main" val="7222244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sp>
        <p:nvSpPr>
          <p:cNvPr id="19" name="Subtitle 2"/>
          <p:cNvSpPr>
            <a:spLocks noGrp="1"/>
          </p:cNvSpPr>
          <p:nvPr>
            <p:ph type="subTitle" idx="1" hasCustomPrompt="1"/>
          </p:nvPr>
        </p:nvSpPr>
        <p:spPr>
          <a:xfrm>
            <a:off x="2428669" y="4099469"/>
            <a:ext cx="7516442" cy="581025"/>
          </a:xfrm>
        </p:spPr>
        <p:txBody>
          <a:bodyPr>
            <a:normAutofit/>
          </a:bodyPr>
          <a:lstStyle>
            <a:lvl1pPr marL="0" indent="0" algn="l">
              <a:spcBef>
                <a:spcPts val="0"/>
              </a:spcBef>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&lt;&lt;Nombre de la empresa&gt;&gt;</a:t>
            </a:r>
            <a:endParaRPr dirty="0"/>
          </a:p>
        </p:txBody>
      </p:sp>
      <p:sp>
        <p:nvSpPr>
          <p:cNvPr id="30" name="Marcador de fecha 29"/>
          <p:cNvSpPr>
            <a:spLocks noGrp="1"/>
          </p:cNvSpPr>
          <p:nvPr>
            <p:ph type="dt" sz="half" idx="10"/>
          </p:nvPr>
        </p:nvSpPr>
        <p:spPr/>
        <p:txBody>
          <a:bodyPr/>
          <a:lstStyle/>
          <a:p>
            <a:fld id="{6F46FC37-1A63-4E6E-B992-08991C8B5BD8}" type="datetimeFigureOut">
              <a:rPr lang="es-MX" smtClean="0"/>
              <a:t>27/11/2018</a:t>
            </a:fld>
            <a:endParaRPr lang="es-MX" dirty="0"/>
          </a:p>
        </p:txBody>
      </p:sp>
      <p:sp>
        <p:nvSpPr>
          <p:cNvPr id="31" name="Marcador de pie de página 30"/>
          <p:cNvSpPr>
            <a:spLocks noGrp="1"/>
          </p:cNvSpPr>
          <p:nvPr>
            <p:ph type="ftr" sz="quarter" idx="11"/>
          </p:nvPr>
        </p:nvSpPr>
        <p:spPr/>
        <p:txBody>
          <a:bodyPr/>
          <a:lstStyle/>
          <a:p>
            <a:endParaRPr lang="es-MX" dirty="0"/>
          </a:p>
        </p:txBody>
      </p:sp>
      <p:sp>
        <p:nvSpPr>
          <p:cNvPr id="32" name="Marcador de número de diapositiva 31"/>
          <p:cNvSpPr>
            <a:spLocks noGrp="1"/>
          </p:cNvSpPr>
          <p:nvPr>
            <p:ph type="sldNum" sz="quarter" idx="12"/>
          </p:nvPr>
        </p:nvSpPr>
        <p:spPr/>
        <p:txBody>
          <a:bodyPr/>
          <a:lstStyle/>
          <a:p>
            <a:fld id="{1207CEED-944F-423D-AEB1-481D904E13FD}" type="slidenum">
              <a:rPr lang="es-MX" smtClean="0"/>
              <a:t>‹Nº›</a:t>
            </a:fld>
            <a:endParaRPr lang="es-MX" dirty="0"/>
          </a:p>
        </p:txBody>
      </p:sp>
      <p:sp>
        <p:nvSpPr>
          <p:cNvPr id="33" name="Título 32"/>
          <p:cNvSpPr>
            <a:spLocks noGrp="1"/>
          </p:cNvSpPr>
          <p:nvPr>
            <p:ph type="title" hasCustomPrompt="1"/>
          </p:nvPr>
        </p:nvSpPr>
        <p:spPr>
          <a:xfrm>
            <a:off x="2428669" y="2637381"/>
            <a:ext cx="7516442" cy="1325563"/>
          </a:xfrm>
        </p:spPr>
        <p:txBody>
          <a:bodyPr/>
          <a:lstStyle>
            <a:lvl1pPr>
              <a:defRPr b="1" cap="none" spc="0">
                <a:ln w="12700" cmpd="sng">
                  <a:solidFill>
                    <a:sysClr val="windowText" lastClr="000000"/>
                  </a:solidFill>
                  <a:prstDash val="solid"/>
                </a:ln>
                <a:solidFill>
                  <a:sysClr val="windowText" lastClr="000000"/>
                </a:solidFill>
                <a:effectLst/>
              </a:defRPr>
            </a:lvl1pPr>
          </a:lstStyle>
          <a:p>
            <a:r>
              <a:rPr lang="es-ES" dirty="0" smtClean="0"/>
              <a:t>&lt;&lt;Titulo del proyecto&gt;&gt;</a:t>
            </a:r>
            <a:endParaRPr lang="es-MX" dirty="0"/>
          </a:p>
        </p:txBody>
      </p:sp>
      <p:grpSp>
        <p:nvGrpSpPr>
          <p:cNvPr id="21" name="Grupo 20"/>
          <p:cNvGrpSpPr/>
          <p:nvPr userDrawn="1"/>
        </p:nvGrpSpPr>
        <p:grpSpPr>
          <a:xfrm>
            <a:off x="0" y="-3606"/>
            <a:ext cx="12192000" cy="1058250"/>
            <a:chOff x="0" y="-3606"/>
            <a:chExt cx="12192000" cy="1058250"/>
          </a:xfrm>
        </p:grpSpPr>
        <p:pic>
          <p:nvPicPr>
            <p:cNvPr id="20" name="Imagen 19"/>
            <p:cNvPicPr>
              <a:picLocks noChangeAspect="1"/>
            </p:cNvPicPr>
            <p:nvPr userDrawn="1"/>
          </p:nvPicPr>
          <p:blipFill rotWithShape="1">
            <a:blip r:embed="rId2" cstate="print">
              <a:extLst>
                <a:ext uri="{28A0092B-C50C-407E-A947-70E740481C1C}">
                  <a14:useLocalDpi xmlns:a14="http://schemas.microsoft.com/office/drawing/2010/main" val="0"/>
                </a:ext>
              </a:extLst>
            </a:blip>
            <a:srcRect l="40372" t="13986" r="345"/>
            <a:stretch/>
          </p:blipFill>
          <p:spPr>
            <a:xfrm>
              <a:off x="0" y="0"/>
              <a:ext cx="5962890" cy="1051756"/>
            </a:xfrm>
            <a:prstGeom prst="rect">
              <a:avLst/>
            </a:prstGeom>
          </p:spPr>
        </p:pic>
        <p:pic>
          <p:nvPicPr>
            <p:cNvPr id="39" name="Imagen 38"/>
            <p:cNvPicPr>
              <a:picLocks noChangeAspect="1"/>
            </p:cNvPicPr>
            <p:nvPr userDrawn="1"/>
          </p:nvPicPr>
          <p:blipFill rotWithShape="1">
            <a:blip r:embed="rId2" cstate="print">
              <a:extLst>
                <a:ext uri="{28A0092B-C50C-407E-A947-70E740481C1C}">
                  <a14:useLocalDpi xmlns:a14="http://schemas.microsoft.com/office/drawing/2010/main" val="0"/>
                </a:ext>
              </a:extLst>
            </a:blip>
            <a:srcRect t="13986" r="49616"/>
            <a:stretch/>
          </p:blipFill>
          <p:spPr>
            <a:xfrm>
              <a:off x="7124216" y="-3606"/>
              <a:ext cx="5067784" cy="1051756"/>
            </a:xfrm>
            <a:prstGeom prst="rect">
              <a:avLst/>
            </a:prstGeom>
          </p:spPr>
        </p:pic>
        <p:pic>
          <p:nvPicPr>
            <p:cNvPr id="40" name="Imagen 39"/>
            <p:cNvPicPr>
              <a:picLocks noChangeAspect="1"/>
            </p:cNvPicPr>
            <p:nvPr userDrawn="1"/>
          </p:nvPicPr>
          <p:blipFill rotWithShape="1">
            <a:blip r:embed="rId2" cstate="print">
              <a:extLst>
                <a:ext uri="{28A0092B-C50C-407E-A947-70E740481C1C}">
                  <a14:useLocalDpi xmlns:a14="http://schemas.microsoft.com/office/drawing/2010/main" val="0"/>
                </a:ext>
              </a:extLst>
            </a:blip>
            <a:srcRect l="40372" t="13986" r="345"/>
            <a:stretch/>
          </p:blipFill>
          <p:spPr>
            <a:xfrm>
              <a:off x="1668684" y="2888"/>
              <a:ext cx="5962890" cy="1051756"/>
            </a:xfrm>
            <a:prstGeom prst="rect">
              <a:avLst/>
            </a:prstGeom>
          </p:spPr>
        </p:pic>
      </p:grpSp>
      <p:grpSp>
        <p:nvGrpSpPr>
          <p:cNvPr id="41" name="Grupo 40"/>
          <p:cNvGrpSpPr/>
          <p:nvPr userDrawn="1"/>
        </p:nvGrpSpPr>
        <p:grpSpPr>
          <a:xfrm>
            <a:off x="-11576" y="6089650"/>
            <a:ext cx="12203575" cy="834836"/>
            <a:chOff x="-11576" y="6089650"/>
            <a:chExt cx="12203575" cy="834836"/>
          </a:xfrm>
        </p:grpSpPr>
        <p:sp>
          <p:nvSpPr>
            <p:cNvPr id="42" name="Rectángulo 41"/>
            <p:cNvSpPr/>
            <p:nvPr userDrawn="1"/>
          </p:nvSpPr>
          <p:spPr>
            <a:xfrm>
              <a:off x="-11576" y="6089650"/>
              <a:ext cx="12203575" cy="7683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43" name="CuadroTexto 42"/>
            <p:cNvSpPr txBox="1"/>
            <p:nvPr userDrawn="1"/>
          </p:nvSpPr>
          <p:spPr>
            <a:xfrm>
              <a:off x="7893933" y="6093489"/>
              <a:ext cx="4201611" cy="830997"/>
            </a:xfrm>
            <a:prstGeom prst="rect">
              <a:avLst/>
            </a:prstGeom>
            <a:noFill/>
          </p:spPr>
          <p:txBody>
            <a:bodyPr wrap="square" rtlCol="0">
              <a:spAutoFit/>
            </a:bodyPr>
            <a:lstStyle/>
            <a:p>
              <a:pPr algn="r"/>
              <a:r>
                <a:rPr lang="x-none" sz="1200" dirty="0" smtClean="0">
                  <a:ln>
                    <a:solidFill>
                      <a:schemeClr val="accent5">
                        <a:lumMod val="75000"/>
                      </a:schemeClr>
                    </a:solidFill>
                  </a:ln>
                  <a:solidFill>
                    <a:schemeClr val="accent5">
                      <a:lumMod val="75000"/>
                    </a:schemeClr>
                  </a:solidFill>
                </a:rPr>
                <a:t>Av.</a:t>
              </a:r>
              <a:r>
                <a:rPr lang="x-none" sz="1200" baseline="0" dirty="0" smtClean="0">
                  <a:ln>
                    <a:solidFill>
                      <a:schemeClr val="accent5">
                        <a:lumMod val="75000"/>
                      </a:schemeClr>
                    </a:solidFill>
                  </a:ln>
                  <a:solidFill>
                    <a:schemeClr val="accent5">
                      <a:lumMod val="75000"/>
                    </a:schemeClr>
                  </a:solidFill>
                </a:rPr>
                <a:t> Universidad #350, Carr. Fed. Cuitláhuac – La Tinaja, Congregación Dos Caminos.</a:t>
              </a:r>
            </a:p>
            <a:p>
              <a:pPr algn="r"/>
              <a:r>
                <a:rPr lang="x-none" sz="1200" baseline="0" dirty="0" smtClean="0">
                  <a:ln>
                    <a:solidFill>
                      <a:schemeClr val="accent5">
                        <a:lumMod val="75000"/>
                      </a:schemeClr>
                    </a:solidFill>
                  </a:ln>
                  <a:solidFill>
                    <a:schemeClr val="accent5">
                      <a:lumMod val="75000"/>
                    </a:schemeClr>
                  </a:solidFill>
                </a:rPr>
                <a:t>Cuitláhuac, Veracruz.</a:t>
              </a:r>
            </a:p>
            <a:p>
              <a:pPr algn="r"/>
              <a:r>
                <a:rPr lang="x-none" sz="1200" baseline="0" dirty="0" smtClean="0">
                  <a:ln>
                    <a:solidFill>
                      <a:schemeClr val="accent5">
                        <a:lumMod val="75000"/>
                      </a:schemeClr>
                    </a:solidFill>
                  </a:ln>
                  <a:solidFill>
                    <a:schemeClr val="accent5">
                      <a:lumMod val="75000"/>
                    </a:schemeClr>
                  </a:solidFill>
                </a:rPr>
                <a:t>Tel: </a:t>
              </a:r>
              <a:r>
                <a:rPr lang="es-ES" sz="1200" baseline="0" dirty="0" smtClean="0">
                  <a:ln>
                    <a:solidFill>
                      <a:schemeClr val="accent5">
                        <a:lumMod val="75000"/>
                      </a:schemeClr>
                    </a:solidFill>
                  </a:ln>
                  <a:solidFill>
                    <a:schemeClr val="accent5">
                      <a:lumMod val="75000"/>
                    </a:schemeClr>
                  </a:solidFill>
                </a:rPr>
                <a:t>(</a:t>
              </a:r>
              <a:r>
                <a:rPr lang="x-none" sz="1200" baseline="0" dirty="0" smtClean="0">
                  <a:ln>
                    <a:solidFill>
                      <a:schemeClr val="accent5">
                        <a:lumMod val="75000"/>
                      </a:schemeClr>
                    </a:solidFill>
                  </a:ln>
                  <a:solidFill>
                    <a:schemeClr val="accent5">
                      <a:lumMod val="75000"/>
                    </a:schemeClr>
                  </a:solidFill>
                </a:rPr>
                <a:t>27873</a:t>
              </a:r>
              <a:r>
                <a:rPr lang="es-ES" sz="1200" baseline="0" dirty="0" smtClean="0">
                  <a:ln>
                    <a:solidFill>
                      <a:schemeClr val="accent5">
                        <a:lumMod val="75000"/>
                      </a:schemeClr>
                    </a:solidFill>
                  </a:ln>
                  <a:solidFill>
                    <a:schemeClr val="accent5">
                      <a:lumMod val="75000"/>
                    </a:schemeClr>
                  </a:solidFill>
                </a:rPr>
                <a:t>)22</a:t>
              </a:r>
              <a:r>
                <a:rPr lang="x-none" sz="1200" baseline="0" dirty="0" smtClean="0">
                  <a:ln>
                    <a:solidFill>
                      <a:schemeClr val="accent5">
                        <a:lumMod val="75000"/>
                      </a:schemeClr>
                    </a:solidFill>
                  </a:ln>
                  <a:solidFill>
                    <a:schemeClr val="accent5">
                      <a:lumMod val="75000"/>
                    </a:schemeClr>
                  </a:solidFill>
                </a:rPr>
                <a:t>050 </a:t>
              </a:r>
              <a:endParaRPr lang="x-none" sz="1200" dirty="0">
                <a:ln>
                  <a:solidFill>
                    <a:schemeClr val="accent5">
                      <a:lumMod val="75000"/>
                    </a:schemeClr>
                  </a:solidFill>
                </a:ln>
                <a:solidFill>
                  <a:schemeClr val="accent5">
                    <a:lumMod val="75000"/>
                  </a:schemeClr>
                </a:solidFill>
              </a:endParaRPr>
            </a:p>
          </p:txBody>
        </p:sp>
      </p:grpSp>
    </p:spTree>
    <p:extLst>
      <p:ext uri="{BB962C8B-B14F-4D97-AF65-F5344CB8AC3E}">
        <p14:creationId xmlns:p14="http://schemas.microsoft.com/office/powerpoint/2010/main" val="40976586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6F46FC37-1A63-4E6E-B992-08991C8B5BD8}" type="datetimeFigureOut">
              <a:rPr lang="es-MX" smtClean="0"/>
              <a:t>27/11/2018</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1207CEED-944F-423D-AEB1-481D904E13FD}" type="slidenum">
              <a:rPr lang="es-MX" smtClean="0"/>
              <a:t>‹Nº›</a:t>
            </a:fld>
            <a:endParaRPr lang="es-MX" dirty="0"/>
          </a:p>
        </p:txBody>
      </p:sp>
      <p:pic>
        <p:nvPicPr>
          <p:cNvPr id="8" name="Imagen 7"/>
          <p:cNvPicPr>
            <a:picLocks noChangeAspect="1"/>
          </p:cNvPicPr>
          <p:nvPr userDrawn="1"/>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53804" y="6103073"/>
            <a:ext cx="924096" cy="719054"/>
          </a:xfrm>
          <a:prstGeom prst="rect">
            <a:avLst/>
          </a:prstGeom>
        </p:spPr>
      </p:pic>
    </p:spTree>
    <p:extLst>
      <p:ext uri="{BB962C8B-B14F-4D97-AF65-F5344CB8AC3E}">
        <p14:creationId xmlns:p14="http://schemas.microsoft.com/office/powerpoint/2010/main" val="2386163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6F46FC37-1A63-4E6E-B992-08991C8B5BD8}" type="datetimeFigureOut">
              <a:rPr lang="es-MX" smtClean="0"/>
              <a:t>27/11/2018</a:t>
            </a:fld>
            <a:endParaRPr lang="es-MX" dirty="0"/>
          </a:p>
        </p:txBody>
      </p:sp>
      <p:sp>
        <p:nvSpPr>
          <p:cNvPr id="8" name="Marcador de pie de página 7"/>
          <p:cNvSpPr>
            <a:spLocks noGrp="1"/>
          </p:cNvSpPr>
          <p:nvPr>
            <p:ph type="ftr" sz="quarter" idx="11"/>
          </p:nvPr>
        </p:nvSpPr>
        <p:spPr/>
        <p:txBody>
          <a:bodyPr/>
          <a:lstStyle/>
          <a:p>
            <a:endParaRPr lang="es-MX" dirty="0"/>
          </a:p>
        </p:txBody>
      </p:sp>
      <p:sp>
        <p:nvSpPr>
          <p:cNvPr id="9" name="Marcador de número de diapositiva 8"/>
          <p:cNvSpPr>
            <a:spLocks noGrp="1"/>
          </p:cNvSpPr>
          <p:nvPr>
            <p:ph type="sldNum" sz="quarter" idx="12"/>
          </p:nvPr>
        </p:nvSpPr>
        <p:spPr/>
        <p:txBody>
          <a:bodyPr/>
          <a:lstStyle/>
          <a:p>
            <a:fld id="{1207CEED-944F-423D-AEB1-481D904E13FD}" type="slidenum">
              <a:rPr lang="es-MX" smtClean="0"/>
              <a:t>‹Nº›</a:t>
            </a:fld>
            <a:endParaRPr lang="es-MX" dirty="0"/>
          </a:p>
        </p:txBody>
      </p:sp>
    </p:spTree>
    <p:extLst>
      <p:ext uri="{BB962C8B-B14F-4D97-AF65-F5344CB8AC3E}">
        <p14:creationId xmlns:p14="http://schemas.microsoft.com/office/powerpoint/2010/main" val="24995069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6F46FC37-1A63-4E6E-B992-08991C8B5BD8}" type="datetimeFigureOut">
              <a:rPr lang="es-MX" smtClean="0"/>
              <a:t>27/11/2018</a:t>
            </a:fld>
            <a:endParaRPr lang="es-MX" dirty="0"/>
          </a:p>
        </p:txBody>
      </p:sp>
      <p:sp>
        <p:nvSpPr>
          <p:cNvPr id="4" name="Marcador de pie de página 3"/>
          <p:cNvSpPr>
            <a:spLocks noGrp="1"/>
          </p:cNvSpPr>
          <p:nvPr>
            <p:ph type="ftr" sz="quarter" idx="11"/>
          </p:nvPr>
        </p:nvSpPr>
        <p:spPr/>
        <p:txBody>
          <a:bodyPr/>
          <a:lstStyle/>
          <a:p>
            <a:endParaRPr lang="es-MX" dirty="0"/>
          </a:p>
        </p:txBody>
      </p:sp>
      <p:sp>
        <p:nvSpPr>
          <p:cNvPr id="5" name="Marcador de número de diapositiva 4"/>
          <p:cNvSpPr>
            <a:spLocks noGrp="1"/>
          </p:cNvSpPr>
          <p:nvPr>
            <p:ph type="sldNum" sz="quarter" idx="12"/>
          </p:nvPr>
        </p:nvSpPr>
        <p:spPr/>
        <p:txBody>
          <a:bodyPr/>
          <a:lstStyle/>
          <a:p>
            <a:fld id="{1207CEED-944F-423D-AEB1-481D904E13FD}" type="slidenum">
              <a:rPr lang="es-MX" smtClean="0"/>
              <a:t>‹Nº›</a:t>
            </a:fld>
            <a:endParaRPr lang="es-MX" dirty="0"/>
          </a:p>
        </p:txBody>
      </p:sp>
    </p:spTree>
    <p:extLst>
      <p:ext uri="{BB962C8B-B14F-4D97-AF65-F5344CB8AC3E}">
        <p14:creationId xmlns:p14="http://schemas.microsoft.com/office/powerpoint/2010/main" val="26806904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F46FC37-1A63-4E6E-B992-08991C8B5BD8}" type="datetimeFigureOut">
              <a:rPr lang="es-MX" smtClean="0"/>
              <a:t>27/11/2018</a:t>
            </a:fld>
            <a:endParaRPr lang="es-MX" dirty="0"/>
          </a:p>
        </p:txBody>
      </p:sp>
      <p:sp>
        <p:nvSpPr>
          <p:cNvPr id="3" name="Marcador de pie de página 2"/>
          <p:cNvSpPr>
            <a:spLocks noGrp="1"/>
          </p:cNvSpPr>
          <p:nvPr>
            <p:ph type="ftr" sz="quarter" idx="11"/>
          </p:nvPr>
        </p:nvSpPr>
        <p:spPr/>
        <p:txBody>
          <a:bodyPr/>
          <a:lstStyle/>
          <a:p>
            <a:endParaRPr lang="es-MX" dirty="0"/>
          </a:p>
        </p:txBody>
      </p:sp>
      <p:sp>
        <p:nvSpPr>
          <p:cNvPr id="4" name="Marcador de número de diapositiva 3"/>
          <p:cNvSpPr>
            <a:spLocks noGrp="1"/>
          </p:cNvSpPr>
          <p:nvPr>
            <p:ph type="sldNum" sz="quarter" idx="12"/>
          </p:nvPr>
        </p:nvSpPr>
        <p:spPr/>
        <p:txBody>
          <a:bodyPr/>
          <a:lstStyle/>
          <a:p>
            <a:fld id="{1207CEED-944F-423D-AEB1-481D904E13FD}" type="slidenum">
              <a:rPr lang="es-MX" smtClean="0"/>
              <a:t>‹Nº›</a:t>
            </a:fld>
            <a:endParaRPr lang="es-MX" dirty="0"/>
          </a:p>
        </p:txBody>
      </p:sp>
    </p:spTree>
    <p:extLst>
      <p:ext uri="{BB962C8B-B14F-4D97-AF65-F5344CB8AC3E}">
        <p14:creationId xmlns:p14="http://schemas.microsoft.com/office/powerpoint/2010/main" val="129230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F46FC37-1A63-4E6E-B992-08991C8B5BD8}" type="datetimeFigureOut">
              <a:rPr lang="es-MX" smtClean="0"/>
              <a:t>27/11/2018</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1207CEED-944F-423D-AEB1-481D904E13FD}" type="slidenum">
              <a:rPr lang="es-MX" smtClean="0"/>
              <a:t>‹Nº›</a:t>
            </a:fld>
            <a:endParaRPr lang="es-MX" dirty="0"/>
          </a:p>
        </p:txBody>
      </p:sp>
    </p:spTree>
    <p:extLst>
      <p:ext uri="{BB962C8B-B14F-4D97-AF65-F5344CB8AC3E}">
        <p14:creationId xmlns:p14="http://schemas.microsoft.com/office/powerpoint/2010/main" val="3646818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F46FC37-1A63-4E6E-B992-08991C8B5BD8}" type="datetimeFigureOut">
              <a:rPr lang="es-MX" smtClean="0"/>
              <a:t>27/11/2018</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1207CEED-944F-423D-AEB1-481D904E13FD}" type="slidenum">
              <a:rPr lang="es-MX" smtClean="0"/>
              <a:t>‹Nº›</a:t>
            </a:fld>
            <a:endParaRPr lang="es-MX" dirty="0"/>
          </a:p>
        </p:txBody>
      </p:sp>
    </p:spTree>
    <p:extLst>
      <p:ext uri="{BB962C8B-B14F-4D97-AF65-F5344CB8AC3E}">
        <p14:creationId xmlns:p14="http://schemas.microsoft.com/office/powerpoint/2010/main" val="70379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9" name="Grupo 18"/>
          <p:cNvGrpSpPr/>
          <p:nvPr userDrawn="1"/>
        </p:nvGrpSpPr>
        <p:grpSpPr>
          <a:xfrm>
            <a:off x="0" y="-3606"/>
            <a:ext cx="12192000" cy="1058250"/>
            <a:chOff x="0" y="-3606"/>
            <a:chExt cx="12192000" cy="1058250"/>
          </a:xfrm>
        </p:grpSpPr>
        <p:pic>
          <p:nvPicPr>
            <p:cNvPr id="20" name="Imagen 19"/>
            <p:cNvPicPr>
              <a:picLocks noChangeAspect="1"/>
            </p:cNvPicPr>
            <p:nvPr userDrawn="1"/>
          </p:nvPicPr>
          <p:blipFill rotWithShape="1">
            <a:blip r:embed="rId13" cstate="print">
              <a:extLst>
                <a:ext uri="{28A0092B-C50C-407E-A947-70E740481C1C}">
                  <a14:useLocalDpi xmlns:a14="http://schemas.microsoft.com/office/drawing/2010/main" val="0"/>
                </a:ext>
              </a:extLst>
            </a:blip>
            <a:srcRect l="40372" t="13986" r="345"/>
            <a:stretch/>
          </p:blipFill>
          <p:spPr>
            <a:xfrm>
              <a:off x="0" y="0"/>
              <a:ext cx="5962890" cy="1051756"/>
            </a:xfrm>
            <a:prstGeom prst="rect">
              <a:avLst/>
            </a:prstGeom>
          </p:spPr>
        </p:pic>
        <p:pic>
          <p:nvPicPr>
            <p:cNvPr id="21" name="Imagen 20"/>
            <p:cNvPicPr>
              <a:picLocks noChangeAspect="1"/>
            </p:cNvPicPr>
            <p:nvPr userDrawn="1"/>
          </p:nvPicPr>
          <p:blipFill rotWithShape="1">
            <a:blip r:embed="rId13" cstate="print">
              <a:extLst>
                <a:ext uri="{28A0092B-C50C-407E-A947-70E740481C1C}">
                  <a14:useLocalDpi xmlns:a14="http://schemas.microsoft.com/office/drawing/2010/main" val="0"/>
                </a:ext>
              </a:extLst>
            </a:blip>
            <a:srcRect t="13986" r="49616"/>
            <a:stretch/>
          </p:blipFill>
          <p:spPr>
            <a:xfrm>
              <a:off x="7124216" y="-3606"/>
              <a:ext cx="5067784" cy="1051756"/>
            </a:xfrm>
            <a:prstGeom prst="rect">
              <a:avLst/>
            </a:prstGeom>
          </p:spPr>
        </p:pic>
        <p:pic>
          <p:nvPicPr>
            <p:cNvPr id="22" name="Imagen 21"/>
            <p:cNvPicPr>
              <a:picLocks noChangeAspect="1"/>
            </p:cNvPicPr>
            <p:nvPr userDrawn="1"/>
          </p:nvPicPr>
          <p:blipFill rotWithShape="1">
            <a:blip r:embed="rId13" cstate="print">
              <a:extLst>
                <a:ext uri="{28A0092B-C50C-407E-A947-70E740481C1C}">
                  <a14:useLocalDpi xmlns:a14="http://schemas.microsoft.com/office/drawing/2010/main" val="0"/>
                </a:ext>
              </a:extLst>
            </a:blip>
            <a:srcRect l="40372" t="13986" r="345"/>
            <a:stretch/>
          </p:blipFill>
          <p:spPr>
            <a:xfrm>
              <a:off x="1668684" y="2888"/>
              <a:ext cx="5962890" cy="1051756"/>
            </a:xfrm>
            <a:prstGeom prst="rect">
              <a:avLst/>
            </a:prstGeom>
          </p:spPr>
        </p:pic>
      </p:grpSp>
      <p:sp>
        <p:nvSpPr>
          <p:cNvPr id="2" name="Marcador de título 1"/>
          <p:cNvSpPr>
            <a:spLocks noGrp="1"/>
          </p:cNvSpPr>
          <p:nvPr>
            <p:ph type="title"/>
          </p:nvPr>
        </p:nvSpPr>
        <p:spPr>
          <a:xfrm>
            <a:off x="53804" y="127322"/>
            <a:ext cx="8099596" cy="920828"/>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208021" y="1311011"/>
            <a:ext cx="11771775"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p:ph type="dt" sz="half" idx="2"/>
          </p:nvPr>
        </p:nvSpPr>
        <p:spPr>
          <a:xfrm>
            <a:off x="1435100" y="6356350"/>
            <a:ext cx="21463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6FC37-1A63-4E6E-B992-08991C8B5BD8}" type="datetimeFigureOut">
              <a:rPr lang="es-MX" smtClean="0"/>
              <a:t>27/11/2018</a:t>
            </a:fld>
            <a:endParaRPr lang="es-MX"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p:cNvSpPr>
            <a:spLocks noGrp="1"/>
          </p:cNvSpPr>
          <p:nvPr>
            <p:ph type="sldNum" sz="quarter" idx="4"/>
          </p:nvPr>
        </p:nvSpPr>
        <p:spPr>
          <a:xfrm>
            <a:off x="8610600" y="6356350"/>
            <a:ext cx="2616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7CEED-944F-423D-AEB1-481D904E13FD}" type="slidenum">
              <a:rPr lang="es-MX" smtClean="0"/>
              <a:t>‹Nº›</a:t>
            </a:fld>
            <a:endParaRPr lang="es-MX" dirty="0"/>
          </a:p>
        </p:txBody>
      </p:sp>
      <p:grpSp>
        <p:nvGrpSpPr>
          <p:cNvPr id="12" name="Grupo 11"/>
          <p:cNvGrpSpPr/>
          <p:nvPr userDrawn="1"/>
        </p:nvGrpSpPr>
        <p:grpSpPr>
          <a:xfrm>
            <a:off x="-11576" y="6089650"/>
            <a:ext cx="12203575" cy="834836"/>
            <a:chOff x="-11576" y="6089650"/>
            <a:chExt cx="12203575" cy="834836"/>
          </a:xfrm>
        </p:grpSpPr>
        <p:sp>
          <p:nvSpPr>
            <p:cNvPr id="13" name="Rectángulo 12"/>
            <p:cNvSpPr/>
            <p:nvPr userDrawn="1"/>
          </p:nvSpPr>
          <p:spPr>
            <a:xfrm>
              <a:off x="-11576" y="6089650"/>
              <a:ext cx="12203575" cy="7683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4" name="CuadroTexto 13"/>
            <p:cNvSpPr txBox="1"/>
            <p:nvPr userDrawn="1"/>
          </p:nvSpPr>
          <p:spPr>
            <a:xfrm>
              <a:off x="7893933" y="6093489"/>
              <a:ext cx="4201611" cy="830997"/>
            </a:xfrm>
            <a:prstGeom prst="rect">
              <a:avLst/>
            </a:prstGeom>
            <a:noFill/>
          </p:spPr>
          <p:txBody>
            <a:bodyPr wrap="square" rtlCol="0">
              <a:spAutoFit/>
            </a:bodyPr>
            <a:lstStyle/>
            <a:p>
              <a:pPr algn="r"/>
              <a:r>
                <a:rPr lang="x-none" sz="1200" dirty="0" smtClean="0">
                  <a:ln>
                    <a:solidFill>
                      <a:schemeClr val="accent5">
                        <a:lumMod val="75000"/>
                      </a:schemeClr>
                    </a:solidFill>
                  </a:ln>
                  <a:solidFill>
                    <a:schemeClr val="accent5">
                      <a:lumMod val="75000"/>
                    </a:schemeClr>
                  </a:solidFill>
                </a:rPr>
                <a:t>Av.</a:t>
              </a:r>
              <a:r>
                <a:rPr lang="x-none" sz="1200" baseline="0" dirty="0" smtClean="0">
                  <a:ln>
                    <a:solidFill>
                      <a:schemeClr val="accent5">
                        <a:lumMod val="75000"/>
                      </a:schemeClr>
                    </a:solidFill>
                  </a:ln>
                  <a:solidFill>
                    <a:schemeClr val="accent5">
                      <a:lumMod val="75000"/>
                    </a:schemeClr>
                  </a:solidFill>
                </a:rPr>
                <a:t> Universidad #350, Carr. Fed. Cuitláhuac – La Tinaja, Congregación Dos Caminos.</a:t>
              </a:r>
            </a:p>
            <a:p>
              <a:pPr algn="r"/>
              <a:r>
                <a:rPr lang="x-none" sz="1200" baseline="0" dirty="0" smtClean="0">
                  <a:ln>
                    <a:solidFill>
                      <a:schemeClr val="accent5">
                        <a:lumMod val="75000"/>
                      </a:schemeClr>
                    </a:solidFill>
                  </a:ln>
                  <a:solidFill>
                    <a:schemeClr val="accent5">
                      <a:lumMod val="75000"/>
                    </a:schemeClr>
                  </a:solidFill>
                </a:rPr>
                <a:t>Cuitláhuac, Veracruz.</a:t>
              </a:r>
            </a:p>
            <a:p>
              <a:pPr algn="r"/>
              <a:r>
                <a:rPr lang="x-none" sz="1200" baseline="0" dirty="0" smtClean="0">
                  <a:ln>
                    <a:solidFill>
                      <a:schemeClr val="accent5">
                        <a:lumMod val="75000"/>
                      </a:schemeClr>
                    </a:solidFill>
                  </a:ln>
                  <a:solidFill>
                    <a:schemeClr val="accent5">
                      <a:lumMod val="75000"/>
                    </a:schemeClr>
                  </a:solidFill>
                </a:rPr>
                <a:t>Tel: </a:t>
              </a:r>
              <a:r>
                <a:rPr lang="es-ES" sz="1200" baseline="0" dirty="0" smtClean="0">
                  <a:ln>
                    <a:solidFill>
                      <a:schemeClr val="accent5">
                        <a:lumMod val="75000"/>
                      </a:schemeClr>
                    </a:solidFill>
                  </a:ln>
                  <a:solidFill>
                    <a:schemeClr val="accent5">
                      <a:lumMod val="75000"/>
                    </a:schemeClr>
                  </a:solidFill>
                </a:rPr>
                <a:t>(</a:t>
              </a:r>
              <a:r>
                <a:rPr lang="x-none" sz="1200" baseline="0" dirty="0" smtClean="0">
                  <a:ln>
                    <a:solidFill>
                      <a:schemeClr val="accent5">
                        <a:lumMod val="75000"/>
                      </a:schemeClr>
                    </a:solidFill>
                  </a:ln>
                  <a:solidFill>
                    <a:schemeClr val="accent5">
                      <a:lumMod val="75000"/>
                    </a:schemeClr>
                  </a:solidFill>
                </a:rPr>
                <a:t>27873</a:t>
              </a:r>
              <a:r>
                <a:rPr lang="es-ES" sz="1200" baseline="0" dirty="0" smtClean="0">
                  <a:ln>
                    <a:solidFill>
                      <a:schemeClr val="accent5">
                        <a:lumMod val="75000"/>
                      </a:schemeClr>
                    </a:solidFill>
                  </a:ln>
                  <a:solidFill>
                    <a:schemeClr val="accent5">
                      <a:lumMod val="75000"/>
                    </a:schemeClr>
                  </a:solidFill>
                </a:rPr>
                <a:t>)22</a:t>
              </a:r>
              <a:r>
                <a:rPr lang="x-none" sz="1200" baseline="0" dirty="0" smtClean="0">
                  <a:ln>
                    <a:solidFill>
                      <a:schemeClr val="accent5">
                        <a:lumMod val="75000"/>
                      </a:schemeClr>
                    </a:solidFill>
                  </a:ln>
                  <a:solidFill>
                    <a:schemeClr val="accent5">
                      <a:lumMod val="75000"/>
                    </a:schemeClr>
                  </a:solidFill>
                </a:rPr>
                <a:t>050 </a:t>
              </a:r>
              <a:endParaRPr lang="x-none" sz="1200" dirty="0">
                <a:ln>
                  <a:solidFill>
                    <a:schemeClr val="accent5">
                      <a:lumMod val="75000"/>
                    </a:schemeClr>
                  </a:solidFill>
                </a:ln>
                <a:solidFill>
                  <a:schemeClr val="accent5">
                    <a:lumMod val="75000"/>
                  </a:schemeClr>
                </a:solidFill>
              </a:endParaRPr>
            </a:p>
          </p:txBody>
        </p:sp>
      </p:grpSp>
    </p:spTree>
    <p:extLst>
      <p:ext uri="{BB962C8B-B14F-4D97-AF65-F5344CB8AC3E}">
        <p14:creationId xmlns:p14="http://schemas.microsoft.com/office/powerpoint/2010/main" val="2827907191"/>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49"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cap="none" spc="0">
          <a:ln w="22225">
            <a:solidFill>
              <a:sysClr val="windowText" lastClr="000000"/>
            </a:solidFill>
            <a:prstDash val="solid"/>
          </a:ln>
          <a:solidFill>
            <a:sysClr val="windowText" lastClr="000000"/>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pyme.lavoztx.com/los-beneficios-tangibles-de-los-sistemas-de-informacin-6509.html" TargetMode="External"/><Relationship Id="rId2" Type="http://schemas.openxmlformats.org/officeDocument/2006/relationships/hyperlink" Target="https://upcommons.upc.edu/bitstream/handle/2099.1/3330/34059-5.pdf" TargetMode="External"/><Relationship Id="rId1" Type="http://schemas.openxmlformats.org/officeDocument/2006/relationships/slideLayout" Target="../slideLayouts/slideLayout1.xml"/><Relationship Id="rId4" Type="http://schemas.openxmlformats.org/officeDocument/2006/relationships/hyperlink" Target="https://computerhoy.com/noticias/internet/que-son-codigos-qr-como-funcionan-1497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83901" y="1990846"/>
            <a:ext cx="9171826" cy="782350"/>
          </a:xfrm>
        </p:spPr>
        <p:txBody>
          <a:bodyPr>
            <a:normAutofit fontScale="90000"/>
          </a:bodyPr>
          <a:lstStyle/>
          <a:p>
            <a:r>
              <a:rPr lang="es-MX" sz="4800" dirty="0"/>
              <a:t> Sistema de control de salidas de campo</a:t>
            </a:r>
          </a:p>
        </p:txBody>
      </p:sp>
      <p:sp>
        <p:nvSpPr>
          <p:cNvPr id="5" name="Marcador de texto 4"/>
          <p:cNvSpPr>
            <a:spLocks noGrp="1"/>
          </p:cNvSpPr>
          <p:nvPr>
            <p:ph type="body" idx="1"/>
          </p:nvPr>
        </p:nvSpPr>
        <p:spPr>
          <a:xfrm>
            <a:off x="411222" y="2773196"/>
            <a:ext cx="4878408" cy="2192343"/>
          </a:xfrm>
        </p:spPr>
        <p:txBody>
          <a:bodyPr>
            <a:normAutofit fontScale="92500" lnSpcReduction="20000"/>
          </a:bodyPr>
          <a:lstStyle/>
          <a:p>
            <a:r>
              <a:rPr lang="es-MX" b="1" dirty="0" smtClean="0">
                <a:solidFill>
                  <a:schemeClr val="tx1">
                    <a:lumMod val="75000"/>
                    <a:lumOff val="25000"/>
                  </a:schemeClr>
                </a:solidFill>
              </a:rPr>
              <a:t>Anteproyecto para el proceso de estad</a:t>
            </a:r>
            <a:r>
              <a:rPr lang="es-ES" b="1" dirty="0" err="1" smtClean="0">
                <a:solidFill>
                  <a:schemeClr val="tx1">
                    <a:lumMod val="75000"/>
                    <a:lumOff val="25000"/>
                  </a:schemeClr>
                </a:solidFill>
              </a:rPr>
              <a:t>ía</a:t>
            </a:r>
            <a:r>
              <a:rPr lang="es-ES" b="1" dirty="0">
                <a:solidFill>
                  <a:schemeClr val="tx1">
                    <a:lumMod val="75000"/>
                    <a:lumOff val="25000"/>
                  </a:schemeClr>
                </a:solidFill>
              </a:rPr>
              <a:t> </a:t>
            </a:r>
            <a:r>
              <a:rPr lang="es-MX" b="1" dirty="0" smtClean="0">
                <a:solidFill>
                  <a:schemeClr val="tx1">
                    <a:lumMod val="75000"/>
                    <a:lumOff val="25000"/>
                  </a:schemeClr>
                </a:solidFill>
              </a:rPr>
              <a:t>de ingeniería, presentado por: </a:t>
            </a:r>
          </a:p>
          <a:p>
            <a:r>
              <a:rPr lang="es-MX" dirty="0" smtClean="0">
                <a:solidFill>
                  <a:schemeClr val="tx1">
                    <a:lumMod val="75000"/>
                    <a:lumOff val="25000"/>
                  </a:schemeClr>
                </a:solidFill>
              </a:rPr>
              <a:t>Bruno García Macías</a:t>
            </a:r>
          </a:p>
          <a:p>
            <a:r>
              <a:rPr lang="es-MX" b="1" dirty="0" smtClean="0">
                <a:solidFill>
                  <a:schemeClr val="tx1">
                    <a:lumMod val="75000"/>
                    <a:lumOff val="25000"/>
                  </a:schemeClr>
                </a:solidFill>
              </a:rPr>
              <a:t>Empresa:</a:t>
            </a:r>
          </a:p>
          <a:p>
            <a:r>
              <a:rPr lang="es-MX" dirty="0" smtClean="0">
                <a:solidFill>
                  <a:schemeClr val="tx1">
                    <a:lumMod val="75000"/>
                    <a:lumOff val="25000"/>
                  </a:schemeClr>
                </a:solidFill>
              </a:rPr>
              <a:t>Petróleos Mexicanos</a:t>
            </a:r>
          </a:p>
          <a:p>
            <a:r>
              <a:rPr lang="es-MX" dirty="0" smtClean="0">
                <a:solidFill>
                  <a:schemeClr val="tx1">
                    <a:lumMod val="75000"/>
                    <a:lumOff val="25000"/>
                  </a:schemeClr>
                </a:solidFill>
              </a:rPr>
              <a:t>27 de Noviembre del 2018</a:t>
            </a:r>
            <a:endParaRPr lang="es-MX" dirty="0">
              <a:solidFill>
                <a:schemeClr val="tx1">
                  <a:lumMod val="75000"/>
                  <a:lumOff val="25000"/>
                </a:schemeClr>
              </a:solidFill>
            </a:endParaRPr>
          </a:p>
        </p:txBody>
      </p:sp>
    </p:spTree>
    <p:extLst>
      <p:ext uri="{BB962C8B-B14F-4D97-AF65-F5344CB8AC3E}">
        <p14:creationId xmlns:p14="http://schemas.microsoft.com/office/powerpoint/2010/main" val="3564930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021" y="0"/>
            <a:ext cx="5984435" cy="920828"/>
          </a:xfrm>
        </p:spPr>
        <p:txBody>
          <a:bodyPr>
            <a:normAutofit/>
          </a:bodyPr>
          <a:lstStyle/>
          <a:p>
            <a:r>
              <a:rPr lang="es-MX" dirty="0" smtClean="0"/>
              <a:t>LA EMPRESA</a:t>
            </a:r>
            <a:endParaRPr lang="es-MX" dirty="0"/>
          </a:p>
        </p:txBody>
      </p:sp>
      <p:pic>
        <p:nvPicPr>
          <p:cNvPr id="4" name="Marcador de contenido 3"/>
          <p:cNvPicPr>
            <a:picLocks noGrp="1" noChangeAspect="1"/>
          </p:cNvPicPr>
          <p:nvPr>
            <p:ph idx="1"/>
          </p:nvPr>
        </p:nvPicPr>
        <p:blipFill>
          <a:blip r:embed="rId2"/>
          <a:stretch>
            <a:fillRect/>
          </a:stretch>
        </p:blipFill>
        <p:spPr>
          <a:xfrm>
            <a:off x="4702969" y="2667794"/>
            <a:ext cx="2781300" cy="1638300"/>
          </a:xfrm>
          <a:prstGeom prst="rect">
            <a:avLst/>
          </a:prstGeom>
        </p:spPr>
      </p:pic>
      <p:pic>
        <p:nvPicPr>
          <p:cNvPr id="5" name="Imagen 4"/>
          <p:cNvPicPr>
            <a:picLocks noChangeAspect="1"/>
          </p:cNvPicPr>
          <p:nvPr/>
        </p:nvPicPr>
        <p:blipFill>
          <a:blip r:embed="rId3"/>
          <a:stretch>
            <a:fillRect/>
          </a:stretch>
        </p:blipFill>
        <p:spPr>
          <a:xfrm>
            <a:off x="595075" y="4071937"/>
            <a:ext cx="2705100" cy="1685925"/>
          </a:xfrm>
          <a:prstGeom prst="rect">
            <a:avLst/>
          </a:prstGeom>
        </p:spPr>
      </p:pic>
      <p:pic>
        <p:nvPicPr>
          <p:cNvPr id="6" name="Imagen 5"/>
          <p:cNvPicPr>
            <a:picLocks noChangeAspect="1"/>
          </p:cNvPicPr>
          <p:nvPr/>
        </p:nvPicPr>
        <p:blipFill>
          <a:blip r:embed="rId4"/>
          <a:stretch>
            <a:fillRect/>
          </a:stretch>
        </p:blipFill>
        <p:spPr>
          <a:xfrm>
            <a:off x="7994191" y="4224336"/>
            <a:ext cx="3305175" cy="1381125"/>
          </a:xfrm>
          <a:prstGeom prst="rect">
            <a:avLst/>
          </a:prstGeom>
        </p:spPr>
      </p:pic>
      <p:pic>
        <p:nvPicPr>
          <p:cNvPr id="7" name="Imagen 6"/>
          <p:cNvPicPr>
            <a:picLocks noChangeAspect="1"/>
          </p:cNvPicPr>
          <p:nvPr/>
        </p:nvPicPr>
        <p:blipFill>
          <a:blip r:embed="rId5"/>
          <a:stretch>
            <a:fillRect/>
          </a:stretch>
        </p:blipFill>
        <p:spPr>
          <a:xfrm>
            <a:off x="8294228" y="1057157"/>
            <a:ext cx="2705100" cy="1685925"/>
          </a:xfrm>
          <a:prstGeom prst="rect">
            <a:avLst/>
          </a:prstGeom>
        </p:spPr>
      </p:pic>
      <p:pic>
        <p:nvPicPr>
          <p:cNvPr id="8" name="Imagen 7"/>
          <p:cNvPicPr>
            <a:picLocks noChangeAspect="1"/>
          </p:cNvPicPr>
          <p:nvPr/>
        </p:nvPicPr>
        <p:blipFill>
          <a:blip r:embed="rId6"/>
          <a:stretch>
            <a:fillRect/>
          </a:stretch>
        </p:blipFill>
        <p:spPr>
          <a:xfrm>
            <a:off x="595075" y="1200032"/>
            <a:ext cx="2962275" cy="1543050"/>
          </a:xfrm>
          <a:prstGeom prst="rect">
            <a:avLst/>
          </a:prstGeom>
        </p:spPr>
      </p:pic>
    </p:spTree>
    <p:extLst>
      <p:ext uri="{BB962C8B-B14F-4D97-AF65-F5344CB8AC3E}">
        <p14:creationId xmlns:p14="http://schemas.microsoft.com/office/powerpoint/2010/main" val="277501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021" y="0"/>
            <a:ext cx="8099596" cy="920828"/>
          </a:xfrm>
        </p:spPr>
        <p:txBody>
          <a:bodyPr/>
          <a:lstStyle/>
          <a:p>
            <a:r>
              <a:rPr lang="es-MX" dirty="0" smtClean="0"/>
              <a:t>REFERENCIAS</a:t>
            </a:r>
            <a:endParaRPr lang="es-MX" sz="2400" dirty="0"/>
          </a:p>
        </p:txBody>
      </p:sp>
      <p:sp>
        <p:nvSpPr>
          <p:cNvPr id="3" name="Marcador de contenido 2"/>
          <p:cNvSpPr>
            <a:spLocks noGrp="1"/>
          </p:cNvSpPr>
          <p:nvPr>
            <p:ph idx="1"/>
          </p:nvPr>
        </p:nvSpPr>
        <p:spPr/>
        <p:txBody>
          <a:bodyPr>
            <a:normAutofit/>
          </a:bodyPr>
          <a:lstStyle/>
          <a:p>
            <a:r>
              <a:rPr lang="es-MX" sz="2400" dirty="0"/>
              <a:t>Alvarez Brotons. (2004). SISTEMAS DE CONTROL. Noviembre, 2018, de Universidad Politécnica de Cataluña Sitio web: </a:t>
            </a:r>
            <a:r>
              <a:rPr lang="es-MX" sz="2400" u="sng" dirty="0">
                <a:hlinkClick r:id="rId2"/>
              </a:rPr>
              <a:t>https://upcommons.upc.edu/bitstream/handle/2099.1/3330/34059-5.pdf</a:t>
            </a:r>
            <a:endParaRPr lang="es-MX" sz="2400" dirty="0"/>
          </a:p>
          <a:p>
            <a:r>
              <a:rPr lang="es-MX" sz="2400" dirty="0"/>
              <a:t>Roy Sylvan | Traducido por Walter F. Stocco. (2014). Los beneficios tangibles de los sistemas de información. Noviembre, 2018, de LaVozTx Sitio web: </a:t>
            </a:r>
            <a:r>
              <a:rPr lang="es-MX" sz="2400" u="sng" dirty="0">
                <a:hlinkClick r:id="rId3"/>
              </a:rPr>
              <a:t>https://pyme.lavoztx.com/los-beneficios-tangibles-de-los-sistemas-de-informacin-6509.html</a:t>
            </a:r>
            <a:endParaRPr lang="es-MX" sz="2400" dirty="0"/>
          </a:p>
          <a:p>
            <a:r>
              <a:rPr lang="es-MX" sz="2400" dirty="0"/>
              <a:t>Redacción ComputerHoy. (2014). ¿Qué son los códigos QR y cómo funcionan?. Noviembre, 2018, de ComputerHoy Sitio web:</a:t>
            </a:r>
          </a:p>
          <a:p>
            <a:r>
              <a:rPr lang="es-MX" sz="2400" u="sng" dirty="0">
                <a:hlinkClick r:id="rId4"/>
              </a:rPr>
              <a:t>https://</a:t>
            </a:r>
            <a:r>
              <a:rPr lang="es-MX" sz="2400" u="sng" dirty="0" smtClean="0">
                <a:hlinkClick r:id="rId4"/>
              </a:rPr>
              <a:t>computerhoy.com/noticias/internet/que-son-codigos-qr-como-funcionan-14973</a:t>
            </a:r>
            <a:endParaRPr lang="es-MX" sz="2400" dirty="0"/>
          </a:p>
        </p:txBody>
      </p:sp>
    </p:spTree>
    <p:extLst>
      <p:ext uri="{BB962C8B-B14F-4D97-AF65-F5344CB8AC3E}">
        <p14:creationId xmlns:p14="http://schemas.microsoft.com/office/powerpoint/2010/main" val="2213897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a:xfrm>
            <a:off x="3726338" y="4072335"/>
            <a:ext cx="4630583" cy="581025"/>
          </a:xfrm>
        </p:spPr>
        <p:txBody>
          <a:bodyPr>
            <a:normAutofit/>
          </a:bodyPr>
          <a:lstStyle/>
          <a:p>
            <a:r>
              <a:rPr lang="es-MX" sz="3200" b="1" dirty="0" smtClean="0">
                <a:effectLst>
                  <a:outerShdw blurRad="38100" dist="38100" dir="2700000" algn="tl">
                    <a:srgbClr val="000000">
                      <a:alpha val="43137"/>
                    </a:srgbClr>
                  </a:outerShdw>
                </a:effectLst>
              </a:rPr>
              <a:t>Bruno García Macías</a:t>
            </a:r>
            <a:endParaRPr lang="es-MX" sz="3200" b="1" dirty="0">
              <a:effectLst>
                <a:outerShdw blurRad="38100" dist="38100" dir="2700000" algn="tl">
                  <a:srgbClr val="000000">
                    <a:alpha val="43137"/>
                  </a:srgbClr>
                </a:outerShdw>
              </a:effectLst>
            </a:endParaRPr>
          </a:p>
        </p:txBody>
      </p:sp>
      <p:sp>
        <p:nvSpPr>
          <p:cNvPr id="3" name="Título 2"/>
          <p:cNvSpPr>
            <a:spLocks noGrp="1"/>
          </p:cNvSpPr>
          <p:nvPr>
            <p:ph type="title"/>
          </p:nvPr>
        </p:nvSpPr>
        <p:spPr>
          <a:xfrm>
            <a:off x="2134737" y="2399532"/>
            <a:ext cx="7516442" cy="1325563"/>
          </a:xfrm>
        </p:spPr>
        <p:txBody>
          <a:bodyPr>
            <a:noAutofit/>
          </a:bodyPr>
          <a:lstStyle/>
          <a:p>
            <a:pPr algn="ctr"/>
            <a:r>
              <a:rPr lang="es-MX" sz="8000" dirty="0" smtClean="0">
                <a:effectLst>
                  <a:outerShdw blurRad="38100" dist="38100" dir="2700000" algn="tl">
                    <a:srgbClr val="000000">
                      <a:alpha val="43137"/>
                    </a:srgbClr>
                  </a:outerShdw>
                </a:effectLst>
              </a:rPr>
              <a:t>GRACIAS POR SU ATENCIÓN</a:t>
            </a:r>
            <a:endParaRPr lang="es-MX" sz="8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1865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a:xfrm>
            <a:off x="183179" y="122104"/>
            <a:ext cx="7516442" cy="5225399"/>
          </a:xfrm>
        </p:spPr>
        <p:txBody>
          <a:bodyPr>
            <a:noAutofit/>
          </a:bodyPr>
          <a:lstStyle/>
          <a:p>
            <a:r>
              <a:rPr lang="es-MX" sz="4400" b="1" dirty="0">
                <a:ln w="22225">
                  <a:solidFill>
                    <a:sysClr val="windowText" lastClr="000000"/>
                  </a:solidFill>
                  <a:prstDash val="solid"/>
                </a:ln>
                <a:solidFill>
                  <a:sysClr val="windowText" lastClr="000000"/>
                </a:solidFill>
                <a:latin typeface="+mj-lt"/>
                <a:ea typeface="+mj-ea"/>
                <a:cs typeface="+mj-cs"/>
              </a:rPr>
              <a:t>AGENDA</a:t>
            </a:r>
          </a:p>
          <a:p>
            <a:endParaRPr lang="es-MX" sz="4000" b="1" dirty="0" smtClean="0"/>
          </a:p>
          <a:p>
            <a:pPr marL="514350" indent="-514350">
              <a:buFont typeface="Wingdings" panose="05000000000000000000" pitchFamily="2" charset="2"/>
              <a:buChar char="§"/>
            </a:pPr>
            <a:r>
              <a:rPr lang="es-MX" dirty="0" smtClean="0"/>
              <a:t>INTRODUCCI</a:t>
            </a:r>
            <a:r>
              <a:rPr lang="es-ES" dirty="0" smtClean="0"/>
              <a:t>ÓN</a:t>
            </a:r>
            <a:endParaRPr lang="es-MX" dirty="0" smtClean="0"/>
          </a:p>
          <a:p>
            <a:pPr marL="971550" lvl="1" indent="-514350" algn="l">
              <a:buFont typeface="Wingdings" panose="05000000000000000000" pitchFamily="2" charset="2"/>
              <a:buChar char="§"/>
            </a:pPr>
            <a:r>
              <a:rPr lang="es-MX" dirty="0" smtClean="0"/>
              <a:t>Estado del arte</a:t>
            </a:r>
          </a:p>
          <a:p>
            <a:pPr marL="971550" lvl="1" indent="-514350" algn="l">
              <a:buFont typeface="Wingdings" panose="05000000000000000000" pitchFamily="2" charset="2"/>
              <a:buChar char="§"/>
            </a:pPr>
            <a:r>
              <a:rPr lang="es-MX" dirty="0" smtClean="0"/>
              <a:t>Planteamiento del problema</a:t>
            </a:r>
          </a:p>
          <a:p>
            <a:pPr marL="971550" lvl="1" indent="-514350" algn="l">
              <a:buFont typeface="Wingdings" panose="05000000000000000000" pitchFamily="2" charset="2"/>
              <a:buChar char="§"/>
            </a:pPr>
            <a:r>
              <a:rPr lang="es-MX" dirty="0" smtClean="0"/>
              <a:t>Objetivos</a:t>
            </a:r>
          </a:p>
          <a:p>
            <a:pPr marL="971550" lvl="1" indent="-514350" algn="l">
              <a:buFont typeface="Wingdings" panose="05000000000000000000" pitchFamily="2" charset="2"/>
              <a:buChar char="§"/>
            </a:pPr>
            <a:r>
              <a:rPr lang="es-MX" dirty="0" smtClean="0"/>
              <a:t>Hip</a:t>
            </a:r>
            <a:r>
              <a:rPr lang="es-ES" dirty="0" err="1" smtClean="0"/>
              <a:t>ótesis</a:t>
            </a:r>
            <a:endParaRPr lang="es-MX" dirty="0" smtClean="0"/>
          </a:p>
          <a:p>
            <a:pPr marL="971550" lvl="1" indent="-514350" algn="l">
              <a:buFont typeface="Wingdings" panose="05000000000000000000" pitchFamily="2" charset="2"/>
              <a:buChar char="§"/>
            </a:pPr>
            <a:r>
              <a:rPr lang="es-MX" dirty="0" err="1" smtClean="0"/>
              <a:t>Justificaci</a:t>
            </a:r>
            <a:r>
              <a:rPr lang="es-ES" dirty="0" err="1" smtClean="0"/>
              <a:t>ón</a:t>
            </a:r>
            <a:r>
              <a:rPr lang="es-ES" dirty="0" smtClean="0"/>
              <a:t> del proyecto</a:t>
            </a:r>
            <a:endParaRPr lang="es-MX" dirty="0" smtClean="0"/>
          </a:p>
          <a:p>
            <a:pPr marL="971550" lvl="1" indent="-514350" algn="l">
              <a:buFont typeface="Wingdings" panose="05000000000000000000" pitchFamily="2" charset="2"/>
              <a:buChar char="§"/>
            </a:pPr>
            <a:r>
              <a:rPr lang="es-MX" dirty="0" smtClean="0"/>
              <a:t>Limitaciones y alcances</a:t>
            </a:r>
          </a:p>
          <a:p>
            <a:pPr marL="971550" lvl="1" indent="-514350" algn="l">
              <a:buFont typeface="Wingdings" panose="05000000000000000000" pitchFamily="2" charset="2"/>
              <a:buChar char="§"/>
            </a:pPr>
            <a:r>
              <a:rPr lang="es-MX" dirty="0" smtClean="0"/>
              <a:t>La empresa</a:t>
            </a:r>
            <a:endParaRPr lang="es-MX" sz="3200" b="1" dirty="0" smtClean="0"/>
          </a:p>
          <a:p>
            <a:pPr marL="514350" indent="-514350">
              <a:buAutoNum type="arabicPeriod"/>
            </a:pPr>
            <a:endParaRPr lang="es-MX" sz="3200" b="1" dirty="0"/>
          </a:p>
        </p:txBody>
      </p:sp>
    </p:spTree>
    <p:extLst>
      <p:ext uri="{BB962C8B-B14F-4D97-AF65-F5344CB8AC3E}">
        <p14:creationId xmlns:p14="http://schemas.microsoft.com/office/powerpoint/2010/main" val="457066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021" y="0"/>
            <a:ext cx="4692592" cy="920828"/>
          </a:xfrm>
        </p:spPr>
        <p:txBody>
          <a:bodyPr>
            <a:normAutofit/>
          </a:bodyPr>
          <a:lstStyle/>
          <a:p>
            <a:r>
              <a:rPr lang="es-MX" smtClean="0"/>
              <a:t>ESTADO DEL ARTE</a:t>
            </a:r>
            <a:endParaRPr lang="es-MX" dirty="0"/>
          </a:p>
        </p:txBody>
      </p:sp>
      <p:sp>
        <p:nvSpPr>
          <p:cNvPr id="3" name="Marcador de contenido 2"/>
          <p:cNvSpPr>
            <a:spLocks noGrp="1"/>
          </p:cNvSpPr>
          <p:nvPr>
            <p:ph idx="1"/>
          </p:nvPr>
        </p:nvSpPr>
        <p:spPr/>
        <p:txBody>
          <a:bodyPr/>
          <a:lstStyle/>
          <a:p>
            <a:r>
              <a:rPr lang="es-MX" dirty="0" smtClean="0"/>
              <a:t>Esta investigación parte del concepto de los sistemas de información</a:t>
            </a:r>
          </a:p>
          <a:p>
            <a:r>
              <a:rPr lang="es-MX" dirty="0" smtClean="0"/>
              <a:t>Se hará uso de base de datos y registros informáticos automatizados</a:t>
            </a:r>
          </a:p>
          <a:p>
            <a:r>
              <a:rPr lang="es-MX" dirty="0" smtClean="0"/>
              <a:t>El sistema de control se har</a:t>
            </a:r>
            <a:r>
              <a:rPr lang="es-MX" dirty="0" smtClean="0"/>
              <a:t>á presente en las tareas de sistematización</a:t>
            </a:r>
          </a:p>
          <a:p>
            <a:pPr marL="0" indent="0">
              <a:buNone/>
            </a:pPr>
            <a:endParaRPr lang="es-MX" dirty="0" smtClean="0"/>
          </a:p>
          <a:p>
            <a:pPr marL="0" indent="0">
              <a:buNone/>
            </a:pPr>
            <a:endParaRPr lang="es-MX" dirty="0"/>
          </a:p>
          <a:p>
            <a:pPr marL="0" indent="0">
              <a:buNone/>
            </a:pPr>
            <a:endParaRPr lang="es-MX" dirty="0" smtClean="0"/>
          </a:p>
        </p:txBody>
      </p:sp>
      <p:sp>
        <p:nvSpPr>
          <p:cNvPr id="4" name="AutoShape 2" descr="Resultado de imagen para bases de dat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s-MX" dirty="0" smtClean="0"/>
              <a:t>Z</a:t>
            </a:r>
            <a:endParaRPr lang="es-MX" dirty="0"/>
          </a:p>
        </p:txBody>
      </p:sp>
      <p:pic>
        <p:nvPicPr>
          <p:cNvPr id="7" name="Imagen 6"/>
          <p:cNvPicPr>
            <a:picLocks noChangeAspect="1"/>
          </p:cNvPicPr>
          <p:nvPr/>
        </p:nvPicPr>
        <p:blipFill>
          <a:blip r:embed="rId3"/>
          <a:stretch>
            <a:fillRect/>
          </a:stretch>
        </p:blipFill>
        <p:spPr>
          <a:xfrm>
            <a:off x="8106727" y="3635800"/>
            <a:ext cx="3019425" cy="1514475"/>
          </a:xfrm>
          <a:prstGeom prst="rect">
            <a:avLst/>
          </a:prstGeom>
        </p:spPr>
      </p:pic>
      <p:pic>
        <p:nvPicPr>
          <p:cNvPr id="5" name="Imagen 4"/>
          <p:cNvPicPr>
            <a:picLocks noChangeAspect="1"/>
          </p:cNvPicPr>
          <p:nvPr/>
        </p:nvPicPr>
        <p:blipFill>
          <a:blip r:embed="rId4"/>
          <a:stretch>
            <a:fillRect/>
          </a:stretch>
        </p:blipFill>
        <p:spPr>
          <a:xfrm>
            <a:off x="1077942" y="3543407"/>
            <a:ext cx="2952750" cy="1552575"/>
          </a:xfrm>
          <a:prstGeom prst="rect">
            <a:avLst/>
          </a:prstGeom>
        </p:spPr>
      </p:pic>
      <p:pic>
        <p:nvPicPr>
          <p:cNvPr id="6" name="Imagen 5"/>
          <p:cNvPicPr>
            <a:picLocks noChangeAspect="1"/>
          </p:cNvPicPr>
          <p:nvPr/>
        </p:nvPicPr>
        <p:blipFill>
          <a:blip r:embed="rId5"/>
          <a:stretch>
            <a:fillRect/>
          </a:stretch>
        </p:blipFill>
        <p:spPr>
          <a:xfrm>
            <a:off x="4455794" y="3635800"/>
            <a:ext cx="3133725" cy="1457325"/>
          </a:xfrm>
          <a:prstGeom prst="rect">
            <a:avLst/>
          </a:prstGeom>
        </p:spPr>
      </p:pic>
    </p:spTree>
    <p:extLst>
      <p:ext uri="{BB962C8B-B14F-4D97-AF65-F5344CB8AC3E}">
        <p14:creationId xmlns:p14="http://schemas.microsoft.com/office/powerpoint/2010/main" val="2319735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709738"/>
            <a:ext cx="9258300" cy="973714"/>
          </a:xfrm>
        </p:spPr>
        <p:txBody>
          <a:bodyPr>
            <a:normAutofit/>
          </a:bodyPr>
          <a:lstStyle/>
          <a:p>
            <a:r>
              <a:rPr lang="es-MX" sz="5400" dirty="0" smtClean="0"/>
              <a:t>ETIQUETAS RFID | CODIGOS QR</a:t>
            </a:r>
            <a:endParaRPr lang="es-MX" sz="5400" dirty="0"/>
          </a:p>
        </p:txBody>
      </p:sp>
      <p:sp>
        <p:nvSpPr>
          <p:cNvPr id="3" name="Marcador de texto 2"/>
          <p:cNvSpPr>
            <a:spLocks noGrp="1"/>
          </p:cNvSpPr>
          <p:nvPr>
            <p:ph type="body" idx="1"/>
          </p:nvPr>
        </p:nvSpPr>
        <p:spPr/>
        <p:txBody>
          <a:bodyPr/>
          <a:lstStyle/>
          <a:p>
            <a:endParaRPr lang="es-MX" i="1" dirty="0"/>
          </a:p>
        </p:txBody>
      </p:sp>
      <p:pic>
        <p:nvPicPr>
          <p:cNvPr id="4" name="Imagen 3"/>
          <p:cNvPicPr>
            <a:picLocks noChangeAspect="1"/>
          </p:cNvPicPr>
          <p:nvPr/>
        </p:nvPicPr>
        <p:blipFill>
          <a:blip r:embed="rId2"/>
          <a:stretch>
            <a:fillRect/>
          </a:stretch>
        </p:blipFill>
        <p:spPr>
          <a:xfrm>
            <a:off x="2531269" y="2833577"/>
            <a:ext cx="2162175" cy="2114550"/>
          </a:xfrm>
          <a:prstGeom prst="rect">
            <a:avLst/>
          </a:prstGeom>
        </p:spPr>
      </p:pic>
      <p:pic>
        <p:nvPicPr>
          <p:cNvPr id="5" name="Imagen 4"/>
          <p:cNvPicPr>
            <a:picLocks noChangeAspect="1"/>
          </p:cNvPicPr>
          <p:nvPr/>
        </p:nvPicPr>
        <p:blipFill>
          <a:blip r:embed="rId3"/>
          <a:stretch>
            <a:fillRect/>
          </a:stretch>
        </p:blipFill>
        <p:spPr>
          <a:xfrm>
            <a:off x="7701390" y="2833577"/>
            <a:ext cx="2667000" cy="2114550"/>
          </a:xfrm>
          <a:prstGeom prst="rect">
            <a:avLst/>
          </a:prstGeom>
        </p:spPr>
      </p:pic>
    </p:spTree>
    <p:extLst>
      <p:ext uri="{BB962C8B-B14F-4D97-AF65-F5344CB8AC3E}">
        <p14:creationId xmlns:p14="http://schemas.microsoft.com/office/powerpoint/2010/main" val="1555314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021" y="0"/>
            <a:ext cx="7664392" cy="920828"/>
          </a:xfrm>
        </p:spPr>
        <p:txBody>
          <a:bodyPr>
            <a:normAutofit/>
          </a:bodyPr>
          <a:lstStyle/>
          <a:p>
            <a:r>
              <a:rPr lang="es-MX" smtClean="0"/>
              <a:t>PLANTEAMIENTO DEL PROBLEMA</a:t>
            </a:r>
            <a:endParaRPr lang="es-MX" dirty="0"/>
          </a:p>
        </p:txBody>
      </p:sp>
      <p:sp>
        <p:nvSpPr>
          <p:cNvPr id="3" name="Marcador de contenido 2"/>
          <p:cNvSpPr>
            <a:spLocks noGrp="1"/>
          </p:cNvSpPr>
          <p:nvPr>
            <p:ph idx="1"/>
          </p:nvPr>
        </p:nvSpPr>
        <p:spPr/>
        <p:txBody>
          <a:bodyPr/>
          <a:lstStyle/>
          <a:p>
            <a:r>
              <a:rPr lang="es-MX" dirty="0" smtClean="0"/>
              <a:t>El registro de entrada y salida de vehículos se realiza de forma manual</a:t>
            </a:r>
          </a:p>
          <a:p>
            <a:r>
              <a:rPr lang="es-MX" dirty="0" smtClean="0"/>
              <a:t>No existe un estándar o formato alguno</a:t>
            </a:r>
          </a:p>
          <a:p>
            <a:r>
              <a:rPr lang="es-MX" dirty="0" smtClean="0"/>
              <a:t>Es muy tedioso </a:t>
            </a:r>
            <a:endParaRPr lang="es-MX" dirty="0"/>
          </a:p>
          <a:p>
            <a:r>
              <a:rPr lang="es-MX" dirty="0" smtClean="0"/>
              <a:t>Requiere de una cantidad de tiempo significativa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54" y="3780472"/>
            <a:ext cx="2819400" cy="1628775"/>
          </a:xfrm>
          <a:prstGeom prst="rect">
            <a:avLst/>
          </a:prstGeom>
        </p:spPr>
      </p:pic>
      <p:pic>
        <p:nvPicPr>
          <p:cNvPr id="8" name="Imagen 7"/>
          <p:cNvPicPr>
            <a:picLocks noChangeAspect="1"/>
          </p:cNvPicPr>
          <p:nvPr/>
        </p:nvPicPr>
        <p:blipFill>
          <a:blip r:embed="rId3"/>
          <a:stretch>
            <a:fillRect/>
          </a:stretch>
        </p:blipFill>
        <p:spPr>
          <a:xfrm>
            <a:off x="4813953" y="3780472"/>
            <a:ext cx="2819400" cy="1619250"/>
          </a:xfrm>
          <a:prstGeom prst="rect">
            <a:avLst/>
          </a:prstGeom>
        </p:spPr>
      </p:pic>
      <p:pic>
        <p:nvPicPr>
          <p:cNvPr id="9" name="Imagen 8"/>
          <p:cNvPicPr>
            <a:picLocks noChangeAspect="1"/>
          </p:cNvPicPr>
          <p:nvPr/>
        </p:nvPicPr>
        <p:blipFill>
          <a:blip r:embed="rId4"/>
          <a:stretch>
            <a:fillRect/>
          </a:stretch>
        </p:blipFill>
        <p:spPr>
          <a:xfrm>
            <a:off x="8929892" y="3780472"/>
            <a:ext cx="1619250" cy="1619250"/>
          </a:xfrm>
          <a:prstGeom prst="rect">
            <a:avLst/>
          </a:prstGeom>
        </p:spPr>
      </p:pic>
    </p:spTree>
    <p:extLst>
      <p:ext uri="{BB962C8B-B14F-4D97-AF65-F5344CB8AC3E}">
        <p14:creationId xmlns:p14="http://schemas.microsoft.com/office/powerpoint/2010/main" val="1869785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021" y="57872"/>
            <a:ext cx="2835217" cy="920828"/>
          </a:xfrm>
        </p:spPr>
        <p:txBody>
          <a:bodyPr/>
          <a:lstStyle/>
          <a:p>
            <a:r>
              <a:rPr lang="es-MX" smtClean="0"/>
              <a:t>OBJETIVOS</a:t>
            </a:r>
            <a:endParaRPr lang="es-MX" dirty="0"/>
          </a:p>
        </p:txBody>
      </p:sp>
      <p:sp>
        <p:nvSpPr>
          <p:cNvPr id="3" name="Marcador de contenido 2"/>
          <p:cNvSpPr>
            <a:spLocks noGrp="1"/>
          </p:cNvSpPr>
          <p:nvPr>
            <p:ph idx="1"/>
          </p:nvPr>
        </p:nvSpPr>
        <p:spPr/>
        <p:txBody>
          <a:bodyPr>
            <a:normAutofit/>
          </a:bodyPr>
          <a:lstStyle/>
          <a:p>
            <a:r>
              <a:rPr lang="es-MX" sz="3200" dirty="0"/>
              <a:t>Realizar el sistema de control de salidas de campo para los vehículos internos de la empresa PEMEX® Sector Cd. Mendoza</a:t>
            </a:r>
            <a:r>
              <a:rPr lang="es-MX" sz="3200" dirty="0" smtClean="0"/>
              <a:t>.</a:t>
            </a:r>
          </a:p>
          <a:p>
            <a:endParaRPr lang="es-MX" sz="3200" dirty="0"/>
          </a:p>
          <a:p>
            <a:pPr lvl="0"/>
            <a:r>
              <a:rPr lang="es-MX" dirty="0"/>
              <a:t>Retroalimentar y mejorar el sistema con base a la información recabada en pruebas y ensayos.</a:t>
            </a:r>
          </a:p>
          <a:p>
            <a:pPr lvl="0"/>
            <a:r>
              <a:rPr lang="es-MX" dirty="0"/>
              <a:t>Validar los datos importantes o con información crucial para el desarrollo efectivo del proceso.</a:t>
            </a:r>
          </a:p>
          <a:p>
            <a:pPr lvl="0"/>
            <a:r>
              <a:rPr lang="es-MX" dirty="0"/>
              <a:t>Crear una plataforma de software que soporte la recogida de información y procesamiento de está</a:t>
            </a:r>
            <a:r>
              <a:rPr lang="es-MX" dirty="0" smtClean="0"/>
              <a:t>.</a:t>
            </a:r>
            <a:endParaRPr lang="es-MX" sz="2400" dirty="0"/>
          </a:p>
        </p:txBody>
      </p:sp>
    </p:spTree>
    <p:extLst>
      <p:ext uri="{BB962C8B-B14F-4D97-AF65-F5344CB8AC3E}">
        <p14:creationId xmlns:p14="http://schemas.microsoft.com/office/powerpoint/2010/main" val="89483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021" y="0"/>
            <a:ext cx="3657923" cy="920828"/>
          </a:xfrm>
        </p:spPr>
        <p:txBody>
          <a:bodyPr/>
          <a:lstStyle/>
          <a:p>
            <a:r>
              <a:rPr lang="es-MX" dirty="0" smtClean="0"/>
              <a:t>HIP</a:t>
            </a:r>
            <a:r>
              <a:rPr lang="es-ES" dirty="0" smtClean="0"/>
              <a:t>ÓTESIS</a:t>
            </a:r>
            <a:endParaRPr lang="es-MX" dirty="0"/>
          </a:p>
        </p:txBody>
      </p:sp>
      <p:sp>
        <p:nvSpPr>
          <p:cNvPr id="3" name="Marcador de contenido 2"/>
          <p:cNvSpPr>
            <a:spLocks noGrp="1"/>
          </p:cNvSpPr>
          <p:nvPr>
            <p:ph idx="1"/>
          </p:nvPr>
        </p:nvSpPr>
        <p:spPr/>
        <p:txBody>
          <a:bodyPr>
            <a:normAutofit/>
          </a:bodyPr>
          <a:lstStyle/>
          <a:p>
            <a:r>
              <a:rPr lang="es-MX" sz="3200" dirty="0" smtClean="0"/>
              <a:t>Se disminuirá el tiempo de espera entre cada registro de vehículo mediante la identificación automátic</a:t>
            </a:r>
            <a:r>
              <a:rPr lang="es-MX" sz="3200" dirty="0" smtClean="0"/>
              <a:t>a de los mismos, resultando en una optimización del proceso</a:t>
            </a:r>
            <a:endParaRPr lang="es-MX" sz="3200" dirty="0"/>
          </a:p>
        </p:txBody>
      </p:sp>
      <p:pic>
        <p:nvPicPr>
          <p:cNvPr id="9" name="Imagen 8"/>
          <p:cNvPicPr>
            <a:picLocks noChangeAspect="1"/>
          </p:cNvPicPr>
          <p:nvPr/>
        </p:nvPicPr>
        <p:blipFill>
          <a:blip r:embed="rId2"/>
          <a:stretch>
            <a:fillRect/>
          </a:stretch>
        </p:blipFill>
        <p:spPr>
          <a:xfrm>
            <a:off x="5056892" y="3255684"/>
            <a:ext cx="1911030" cy="1911030"/>
          </a:xfrm>
          <a:prstGeom prst="rect">
            <a:avLst/>
          </a:prstGeom>
        </p:spPr>
      </p:pic>
      <p:pic>
        <p:nvPicPr>
          <p:cNvPr id="10" name="Imagen 9"/>
          <p:cNvPicPr>
            <a:picLocks noChangeAspect="1"/>
          </p:cNvPicPr>
          <p:nvPr/>
        </p:nvPicPr>
        <p:blipFill>
          <a:blip r:embed="rId3"/>
          <a:stretch>
            <a:fillRect/>
          </a:stretch>
        </p:blipFill>
        <p:spPr>
          <a:xfrm>
            <a:off x="8634391" y="3255684"/>
            <a:ext cx="1678936" cy="1678936"/>
          </a:xfrm>
          <a:prstGeom prst="rect">
            <a:avLst/>
          </a:prstGeom>
        </p:spPr>
      </p:pic>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995" y="2961677"/>
            <a:ext cx="2009775" cy="2266950"/>
          </a:xfrm>
          <a:prstGeom prst="rect">
            <a:avLst/>
          </a:prstGeom>
        </p:spPr>
      </p:pic>
    </p:spTree>
    <p:extLst>
      <p:ext uri="{BB962C8B-B14F-4D97-AF65-F5344CB8AC3E}">
        <p14:creationId xmlns:p14="http://schemas.microsoft.com/office/powerpoint/2010/main" val="294492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021" y="0"/>
            <a:ext cx="7435792" cy="920828"/>
          </a:xfrm>
        </p:spPr>
        <p:txBody>
          <a:bodyPr>
            <a:normAutofit/>
          </a:bodyPr>
          <a:lstStyle/>
          <a:p>
            <a:r>
              <a:rPr lang="es-MX" dirty="0" smtClean="0"/>
              <a:t>JUSTIFICACI</a:t>
            </a:r>
            <a:r>
              <a:rPr lang="es-ES" dirty="0" smtClean="0"/>
              <a:t>ÓN DEL PROYECTO</a:t>
            </a:r>
            <a:endParaRPr lang="es-MX" dirty="0"/>
          </a:p>
        </p:txBody>
      </p:sp>
      <p:sp>
        <p:nvSpPr>
          <p:cNvPr id="3" name="Marcador de contenido 2"/>
          <p:cNvSpPr>
            <a:spLocks noGrp="1"/>
          </p:cNvSpPr>
          <p:nvPr>
            <p:ph idx="1"/>
          </p:nvPr>
        </p:nvSpPr>
        <p:spPr/>
        <p:txBody>
          <a:bodyPr>
            <a:normAutofit/>
          </a:bodyPr>
          <a:lstStyle/>
          <a:p>
            <a:r>
              <a:rPr lang="es-MX" sz="3200" dirty="0" smtClean="0"/>
              <a:t>Al estar </a:t>
            </a:r>
            <a:r>
              <a:rPr lang="es-MX" sz="3200" dirty="0"/>
              <a:t>estandarizadas las salidas de campo en vez de órdenes de trabajo realizadas a mano por los trabajadores existe un potencial ahorro de tiempo y costes de </a:t>
            </a:r>
            <a:r>
              <a:rPr lang="es-MX" sz="3200" dirty="0" smtClean="0"/>
              <a:t>operación, al facilitar la tarea a los trabajadores.</a:t>
            </a:r>
            <a:endParaRPr lang="es-MX" sz="3200" dirty="0"/>
          </a:p>
        </p:txBody>
      </p:sp>
      <p:pic>
        <p:nvPicPr>
          <p:cNvPr id="4" name="Imagen 3"/>
          <p:cNvPicPr>
            <a:picLocks noChangeAspect="1"/>
          </p:cNvPicPr>
          <p:nvPr/>
        </p:nvPicPr>
        <p:blipFill>
          <a:blip r:embed="rId3"/>
          <a:stretch>
            <a:fillRect/>
          </a:stretch>
        </p:blipFill>
        <p:spPr>
          <a:xfrm>
            <a:off x="1627569" y="3229927"/>
            <a:ext cx="2466975" cy="1847850"/>
          </a:xfrm>
          <a:prstGeom prst="rect">
            <a:avLst/>
          </a:prstGeom>
        </p:spPr>
      </p:pic>
      <p:pic>
        <p:nvPicPr>
          <p:cNvPr id="6" name="Imagen 5"/>
          <p:cNvPicPr>
            <a:picLocks noChangeAspect="1"/>
          </p:cNvPicPr>
          <p:nvPr/>
        </p:nvPicPr>
        <p:blipFill>
          <a:blip r:embed="rId4"/>
          <a:stretch>
            <a:fillRect/>
          </a:stretch>
        </p:blipFill>
        <p:spPr>
          <a:xfrm>
            <a:off x="6467450" y="3229927"/>
            <a:ext cx="3766318" cy="1847850"/>
          </a:xfrm>
          <a:prstGeom prst="rect">
            <a:avLst/>
          </a:prstGeom>
        </p:spPr>
      </p:pic>
    </p:spTree>
    <p:extLst>
      <p:ext uri="{BB962C8B-B14F-4D97-AF65-F5344CB8AC3E}">
        <p14:creationId xmlns:p14="http://schemas.microsoft.com/office/powerpoint/2010/main" val="1103787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021" y="0"/>
            <a:ext cx="6621042" cy="920828"/>
          </a:xfrm>
        </p:spPr>
        <p:txBody>
          <a:bodyPr>
            <a:normAutofit/>
          </a:bodyPr>
          <a:lstStyle/>
          <a:p>
            <a:r>
              <a:rPr lang="es-MX" dirty="0" smtClean="0"/>
              <a:t>LIMITACIONES Y ALCANCES</a:t>
            </a:r>
            <a:endParaRPr lang="es-MX" dirty="0"/>
          </a:p>
        </p:txBody>
      </p:sp>
      <p:sp>
        <p:nvSpPr>
          <p:cNvPr id="3" name="Marcador de contenido 2"/>
          <p:cNvSpPr>
            <a:spLocks noGrp="1"/>
          </p:cNvSpPr>
          <p:nvPr>
            <p:ph idx="1"/>
          </p:nvPr>
        </p:nvSpPr>
        <p:spPr/>
        <p:txBody>
          <a:bodyPr/>
          <a:lstStyle/>
          <a:p>
            <a:pPr lvl="0"/>
            <a:r>
              <a:rPr lang="es-MX" dirty="0"/>
              <a:t>La realización de este proyecto tiene carácter privado, lo cual no deberá divulgarse al público en general.</a:t>
            </a:r>
          </a:p>
          <a:p>
            <a:pPr lvl="0"/>
            <a:r>
              <a:rPr lang="es-MX" dirty="0"/>
              <a:t>El uso de etiquetas RFID o códigos QR está sujeto a la a la conveniencia de la empresa</a:t>
            </a:r>
          </a:p>
          <a:p>
            <a:pPr lvl="0"/>
            <a:r>
              <a:rPr lang="es-MX" dirty="0"/>
              <a:t>El presupuesto requerido para el proyecto debe validarse por la administración general y finanzas de Pemex sector Cd. Mendoza</a:t>
            </a:r>
            <a:r>
              <a:rPr lang="es-MX" dirty="0" smtClean="0"/>
              <a:t>.</a:t>
            </a:r>
            <a:endParaRPr lang="es-MX" dirty="0"/>
          </a:p>
        </p:txBody>
      </p:sp>
    </p:spTree>
    <p:extLst>
      <p:ext uri="{BB962C8B-B14F-4D97-AF65-F5344CB8AC3E}">
        <p14:creationId xmlns:p14="http://schemas.microsoft.com/office/powerpoint/2010/main" val="1025675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537</Words>
  <Application>Microsoft Office PowerPoint</Application>
  <PresentationFormat>Panorámica</PresentationFormat>
  <Paragraphs>54</Paragraphs>
  <Slides>12</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Calibri Light</vt:lpstr>
      <vt:lpstr>Segoe UI Symbol</vt:lpstr>
      <vt:lpstr>Wingdings</vt:lpstr>
      <vt:lpstr>Tema de Office</vt:lpstr>
      <vt:lpstr> Sistema de control de salidas de campo</vt:lpstr>
      <vt:lpstr>Presentación de PowerPoint</vt:lpstr>
      <vt:lpstr>ESTADO DEL ARTE</vt:lpstr>
      <vt:lpstr>ETIQUETAS RFID | CODIGOS QR</vt:lpstr>
      <vt:lpstr>PLANTEAMIENTO DEL PROBLEMA</vt:lpstr>
      <vt:lpstr>OBJETIVOS</vt:lpstr>
      <vt:lpstr>HIPÓTESIS</vt:lpstr>
      <vt:lpstr>JUSTIFICACIÓN DEL PROYECTO</vt:lpstr>
      <vt:lpstr>LIMITACIONES Y ALCANCES</vt:lpstr>
      <vt:lpstr>LA EMPRESA</vt:lpstr>
      <vt:lpstr>REFERENCIAS</vt:lpstr>
      <vt:lpstr>GRACIAS POR SU ATENCIÓN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REINA ZARATE NAVA</dc:creator>
  <cp:lastModifiedBy>Galaxy</cp:lastModifiedBy>
  <cp:revision>35</cp:revision>
  <dcterms:created xsi:type="dcterms:W3CDTF">2015-12-01T16:55:34Z</dcterms:created>
  <dcterms:modified xsi:type="dcterms:W3CDTF">2018-11-27T20:52:36Z</dcterms:modified>
</cp:coreProperties>
</file>