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9"/>
  </p:notesMasterIdLst>
  <p:sldIdLst>
    <p:sldId id="256" r:id="rId4"/>
    <p:sldId id="272" r:id="rId5"/>
    <p:sldId id="324" r:id="rId6"/>
    <p:sldId id="325" r:id="rId7"/>
    <p:sldId id="327" r:id="rId8"/>
    <p:sldId id="332" r:id="rId9"/>
    <p:sldId id="318" r:id="rId10"/>
    <p:sldId id="320" r:id="rId11"/>
    <p:sldId id="321" r:id="rId12"/>
    <p:sldId id="323" r:id="rId13"/>
    <p:sldId id="328" r:id="rId14"/>
    <p:sldId id="329" r:id="rId15"/>
    <p:sldId id="330" r:id="rId16"/>
    <p:sldId id="33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660"/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0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937A-2FCB-430B-8066-9C2047DCA46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3115B-FD9B-48E4-A8F0-C73E2F1AA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4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48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64275" y="1713498"/>
            <a:ext cx="5610577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</a:t>
            </a:r>
            <a:r>
              <a:rPr lang="en-US" altLang="ko-KR" sz="5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en-US" altLang="ko-KR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ML</a:t>
            </a:r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기반의</a:t>
            </a:r>
            <a:r>
              <a:rPr lang="ko-KR" altLang="en-US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9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수요예측</a:t>
            </a:r>
            <a:endParaRPr lang="en-US" altLang="ko-KR" sz="9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10386455" y="5507553"/>
            <a:ext cx="1765320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8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팀장 김 동 빈</a:t>
            </a:r>
            <a:endParaRPr lang="en-US" altLang="ko-KR" sz="18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sz="18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팀원 김 보 성</a:t>
            </a:r>
            <a:endParaRPr lang="en-US" altLang="ko-KR" sz="18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sz="18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　　 장     혁</a:t>
            </a:r>
            <a:endParaRPr lang="en-US" altLang="ko-KR" sz="18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sz="18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　　 장 현 준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995D6EE5-4937-461F-AD1E-FD960D29D45E}"/>
              </a:ext>
            </a:extLst>
          </p:cNvPr>
          <p:cNvSpPr/>
          <p:nvPr/>
        </p:nvSpPr>
        <p:spPr>
          <a:xfrm>
            <a:off x="5931991" y="3996886"/>
            <a:ext cx="5136059" cy="5123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8787388" y="4170131"/>
            <a:ext cx="2287012" cy="25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8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계획 발표</a:t>
            </a:r>
          </a:p>
        </p:txBody>
      </p:sp>
      <p:pic>
        <p:nvPicPr>
          <p:cNvPr id="468" name="그림 4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" y="81915"/>
            <a:ext cx="3078571" cy="5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 및 예산 계획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28893"/>
              </p:ext>
            </p:extLst>
          </p:nvPr>
        </p:nvGraphicFramePr>
        <p:xfrm>
          <a:off x="132080" y="2013744"/>
          <a:ext cx="5773102" cy="3784346"/>
        </p:xfrm>
        <a:graphic>
          <a:graphicData uri="http://schemas.openxmlformats.org/drawingml/2006/table">
            <a:tbl>
              <a:tblPr/>
              <a:tblGrid>
                <a:gridCol w="811532">
                  <a:extLst>
                    <a:ext uri="{9D8B030D-6E8A-4147-A177-3AD203B41FA5}">
                      <a16:colId xmlns:a16="http://schemas.microsoft.com/office/drawing/2014/main" val="3847238264"/>
                    </a:ext>
                  </a:extLst>
                </a:gridCol>
                <a:gridCol w="2572073">
                  <a:extLst>
                    <a:ext uri="{9D8B030D-6E8A-4147-A177-3AD203B41FA5}">
                      <a16:colId xmlns:a16="http://schemas.microsoft.com/office/drawing/2014/main" val="4245277739"/>
                    </a:ext>
                  </a:extLst>
                </a:gridCol>
                <a:gridCol w="1018355">
                  <a:extLst>
                    <a:ext uri="{9D8B030D-6E8A-4147-A177-3AD203B41FA5}">
                      <a16:colId xmlns:a16="http://schemas.microsoft.com/office/drawing/2014/main" val="1048980749"/>
                    </a:ext>
                  </a:extLst>
                </a:gridCol>
                <a:gridCol w="1371142">
                  <a:extLst>
                    <a:ext uri="{9D8B030D-6E8A-4147-A177-3AD203B41FA5}">
                      <a16:colId xmlns:a16="http://schemas.microsoft.com/office/drawing/2014/main" val="3966164321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예산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94677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 분할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20140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오프라인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왕복 교통비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 코리아 사무실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629798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628498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21529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484925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78593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오프라인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22162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논문 요약 최종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42151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한국방송미디어공학회 추계학술대회 요약문 제출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논문 제출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71147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60104"/>
              </p:ext>
            </p:extLst>
          </p:nvPr>
        </p:nvGraphicFramePr>
        <p:xfrm>
          <a:off x="5995353" y="2013141"/>
          <a:ext cx="6047740" cy="3418332"/>
        </p:xfrm>
        <a:graphic>
          <a:graphicData uri="http://schemas.openxmlformats.org/drawingml/2006/table">
            <a:tbl>
              <a:tblPr/>
              <a:tblGrid>
                <a:gridCol w="850138">
                  <a:extLst>
                    <a:ext uri="{9D8B030D-6E8A-4147-A177-3AD203B41FA5}">
                      <a16:colId xmlns:a16="http://schemas.microsoft.com/office/drawing/2014/main" val="339908045"/>
                    </a:ext>
                  </a:extLst>
                </a:gridCol>
                <a:gridCol w="3251962">
                  <a:extLst>
                    <a:ext uri="{9D8B030D-6E8A-4147-A177-3AD203B41FA5}">
                      <a16:colId xmlns:a16="http://schemas.microsoft.com/office/drawing/2014/main" val="175853389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696451444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4003336201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예산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73070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579440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58276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논문 최종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054256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한국방송미디어공학회 추계학술대회 논문 제출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논문 제출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915743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학술대회 중심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182335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한국방송미디어공학회 추계학술대회 참가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왕복 교통비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논문 통과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해야 가능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11618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정기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76831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종합설계프로젝트 발표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70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91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 및 활용 방안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sp>
        <p:nvSpPr>
          <p:cNvPr id="16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415582" y="248898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rgbClr val="87A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647245" y="3873104"/>
            <a:ext cx="6930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17683" y="2595999"/>
            <a:ext cx="2095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교육적 효과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029249" y="3793444"/>
            <a:ext cx="228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활용 방안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5249961" y="1421990"/>
            <a:ext cx="6930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교육적 효과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현재와 다가올 미래에 있어서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AL/ML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기술은 과학문명의 발전에 빼놓을 수 없는 핵심적인 기술로 자리 잡았습니다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수행을 통하여 학부 수업만으로는 습득하기 어려운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AI/ML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기술에 대하여 기초지식 습득과 여러 분야에서 적용되는 방식 뿐 아니라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현재 수강 중인 데이터베이스 과목에서 배우는 데이터 처리에 대해서도 깊은 이해가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3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 및 활용 방안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sp>
        <p:nvSpPr>
          <p:cNvPr id="16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415582" y="248898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rgbClr val="87A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17683" y="2595999"/>
            <a:ext cx="2095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교육적 효과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029249" y="3793444"/>
            <a:ext cx="228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활용 방안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5249961" y="1421990"/>
            <a:ext cx="69305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활용 방안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그동안 우리 주변의 사회현상을 예측하기 위해 모집단을 대표할 수 있는 표본을 추출하여 통계량으로 추정해 왔습니다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이러한 방식은 기존의 이론 에 근거하여 예측하기 때문에 제한된 결과만 알 수 있고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다양한 관계를 파악하는 데는 한계가 있었습니다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이에 반하여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 산업혁명을 맞이한 지금 인공지능을 개발하는 머신 러닝 방법이 다양한 변인들의 관계를 보다 정확히 예측할 수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저희가 준비하는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AI/ML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기술을 이용한 기업의 수요예측 프로그램을 통하여 여러 가지 모델을 학습해보고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학습 모델을 이해하며 다양한 데이터 분석에 적합한 모델을 적용해 볼 수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0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성과 계획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sp>
        <p:nvSpPr>
          <p:cNvPr id="17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415582" y="248898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17683" y="2595999"/>
            <a:ext cx="2095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성과 계획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5249961" y="1421990"/>
            <a:ext cx="69305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성과 계획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한국 방송 미디어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공학회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추계 학술대회에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 논문 제출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일에 최종 논문 제출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학술대회에 참가할 예정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추가적인 시제품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상용화 계획은 멘토님과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 오프라인 회의 때 더 자세히 정할 예정</a:t>
            </a:r>
          </a:p>
        </p:txBody>
      </p:sp>
    </p:spTree>
    <p:extLst>
      <p:ext uri="{BB962C8B-B14F-4D97-AF65-F5344CB8AC3E}">
        <p14:creationId xmlns:p14="http://schemas.microsoft.com/office/powerpoint/2010/main" val="116325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5DD160A-C05E-48FF-928C-F1ED840FB0B3}"/>
              </a:ext>
            </a:extLst>
          </p:cNvPr>
          <p:cNvSpPr/>
          <p:nvPr/>
        </p:nvSpPr>
        <p:spPr>
          <a:xfrm>
            <a:off x="734571" y="2355537"/>
            <a:ext cx="33665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</a:p>
        </p:txBody>
      </p:sp>
      <p:pic>
        <p:nvPicPr>
          <p:cNvPr id="305" name="그림 3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" y="81915"/>
            <a:ext cx="3078571" cy="5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6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Thank You</a:t>
            </a:r>
            <a:endParaRPr lang="ko-KR" altLang="en-US" sz="5867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018498" y="3680288"/>
            <a:ext cx="433131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감사합니다</a:t>
            </a:r>
            <a:r>
              <a:rPr lang="en-US" altLang="ko-KR" sz="1867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ko-KR" altLang="en-US" sz="1867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" y="81915"/>
            <a:ext cx="3078571" cy="5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27746" y="1098566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Contents</a:t>
            </a:r>
            <a:endParaRPr lang="ko-KR" alt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목적 및 필요성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01</a:t>
              </a:r>
              <a:endPara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568903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내용 및 추진방법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02</a:t>
              </a:r>
              <a:endPara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424481"/>
            <a:ext cx="5383988" cy="914978"/>
            <a:chOff x="1848112" y="1575921"/>
            <a:chExt cx="5383988" cy="9149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추진 일정 및 예산 계획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03</a:t>
              </a:r>
              <a:endPara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4267358"/>
            <a:ext cx="5383988" cy="914978"/>
            <a:chOff x="1848112" y="1575921"/>
            <a:chExt cx="5383988" cy="9149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기대 효과 및 활용 방안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04</a:t>
              </a:r>
              <a:endPara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grpSp>
        <p:nvGrpSpPr>
          <p:cNvPr id="177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086508"/>
            <a:ext cx="5383988" cy="914978"/>
            <a:chOff x="1848112" y="1575921"/>
            <a:chExt cx="5383988" cy="914978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과제 성과 계획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05</a:t>
              </a:r>
              <a:endPara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 및 필요성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sp>
        <p:nvSpPr>
          <p:cNvPr id="87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415582" y="248898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Pentagon 13">
            <a:extLst>
              <a:ext uri="{FF2B5EF4-FFF2-40B4-BE49-F238E27FC236}">
                <a16:creationId xmlns:a16="http://schemas.microsoft.com/office/drawing/2014/main" id="{4B9946FA-1165-464A-8C69-66A4DD638935}"/>
              </a:ext>
            </a:extLst>
          </p:cNvPr>
          <p:cNvSpPr/>
          <p:nvPr/>
        </p:nvSpPr>
        <p:spPr>
          <a:xfrm rot="18900000">
            <a:off x="2736807" y="4287328"/>
            <a:ext cx="2617013" cy="792000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24391D-9B72-437A-963A-04F9C9C77959}"/>
              </a:ext>
            </a:extLst>
          </p:cNvPr>
          <p:cNvSpPr txBox="1"/>
          <p:nvPr/>
        </p:nvSpPr>
        <p:spPr>
          <a:xfrm>
            <a:off x="4279374" y="3767132"/>
            <a:ext cx="6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5249961" y="1421990"/>
            <a:ext cx="69305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선정 배경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 산업혁명 시대가 도래하면서 관심사가 데이터 분석을 어떻게 할 것인가에 대해 높아졌고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특히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2016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알파고와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이세돌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간의 대결을 통해 저희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학부생들도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AI/ML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대한 관심이 집중되었습니다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따라서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이를 주도하는 구글의 프로젝트를 꼭 맡아보고 싶었고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기존부터 기업의 시장 수요예측은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주가예측과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동일하게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만약 우리가 이전의 데이터 자료를 최적의 모델로 완벽히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할 수 있다면 이는 구태여 이번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아니라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다른 오픈 데이터 공모전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AI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예측 기반 공모전에도 참여할 수 있는 토대가 될 수 있다고 생각하여 채택하였습니다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17683" y="2842220"/>
            <a:ext cx="209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선정 배경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199360" y="3729332"/>
            <a:ext cx="208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제안 목적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92D3C8F-EE37-4F8F-87A5-D619DC3ECA81}"/>
              </a:ext>
            </a:extLst>
          </p:cNvPr>
          <p:cNvSpPr txBox="1"/>
          <p:nvPr/>
        </p:nvSpPr>
        <p:spPr>
          <a:xfrm rot="18900000">
            <a:off x="3211429" y="4390943"/>
            <a:ext cx="1667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필요성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2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 및 필요성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sp>
        <p:nvSpPr>
          <p:cNvPr id="141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415582" y="248898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rgbClr val="87A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2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3" name="Pentagon 13">
            <a:extLst>
              <a:ext uri="{FF2B5EF4-FFF2-40B4-BE49-F238E27FC236}">
                <a16:creationId xmlns:a16="http://schemas.microsoft.com/office/drawing/2014/main" id="{4B9946FA-1165-464A-8C69-66A4DD638935}"/>
              </a:ext>
            </a:extLst>
          </p:cNvPr>
          <p:cNvSpPr/>
          <p:nvPr/>
        </p:nvSpPr>
        <p:spPr>
          <a:xfrm rot="18900000">
            <a:off x="2736807" y="4287328"/>
            <a:ext cx="2617013" cy="792000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24391D-9B72-437A-963A-04F9C9C77959}"/>
              </a:ext>
            </a:extLst>
          </p:cNvPr>
          <p:cNvSpPr txBox="1"/>
          <p:nvPr/>
        </p:nvSpPr>
        <p:spPr>
          <a:xfrm>
            <a:off x="4279374" y="3767132"/>
            <a:ext cx="6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5249961" y="1421990"/>
            <a:ext cx="6930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제안 목적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팀원의 대다수는 이번 학기에 개설된 ‘데이터베이스’ 수업을 수강 중에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데이터베이스 수업에 흥미도 돋고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이를 더 효율적으로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활용해보기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위해 데이터베이스 수업에서 많이 다루지 않는 데이터 분석을 세부적으로 배울 수 있음을 목적으로 하였습니다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팀원 중 일부는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2019 AI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우주전파재난에 참가해본 경험이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현재 프로젝트와 최종 모델은 다르지만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AI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예측 공모전의 특징은 그 방향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기술은 비슷하다는 점에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이번 프로젝트를 발판으로 여러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공모전에 대한 참여 의식도 제고하며 데이터 분석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처리에 대한 흥미를 높일 목표를 가지고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17683" y="2842220"/>
            <a:ext cx="209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선정 배경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199360" y="3729332"/>
            <a:ext cx="208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제안 목적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2D3C8F-EE37-4F8F-87A5-D619DC3ECA81}"/>
              </a:ext>
            </a:extLst>
          </p:cNvPr>
          <p:cNvSpPr txBox="1"/>
          <p:nvPr/>
        </p:nvSpPr>
        <p:spPr>
          <a:xfrm rot="18900000">
            <a:off x="3211429" y="4390943"/>
            <a:ext cx="1667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필요성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9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 및 필요성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sp>
        <p:nvSpPr>
          <p:cNvPr id="141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415582" y="248898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rgbClr val="87A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2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rgbClr val="87A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3" name="Pentagon 13">
            <a:extLst>
              <a:ext uri="{FF2B5EF4-FFF2-40B4-BE49-F238E27FC236}">
                <a16:creationId xmlns:a16="http://schemas.microsoft.com/office/drawing/2014/main" id="{4B9946FA-1165-464A-8C69-66A4DD638935}"/>
              </a:ext>
            </a:extLst>
          </p:cNvPr>
          <p:cNvSpPr/>
          <p:nvPr/>
        </p:nvSpPr>
        <p:spPr>
          <a:xfrm rot="18900000">
            <a:off x="2736807" y="4287328"/>
            <a:ext cx="2617013" cy="792000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24391D-9B72-437A-963A-04F9C9C77959}"/>
              </a:ext>
            </a:extLst>
          </p:cNvPr>
          <p:cNvSpPr txBox="1"/>
          <p:nvPr/>
        </p:nvSpPr>
        <p:spPr>
          <a:xfrm>
            <a:off x="4279374" y="3767132"/>
            <a:ext cx="6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5249961" y="1421990"/>
            <a:ext cx="6930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필요성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처리를 어떻게 할 것인가에 대한 중요성이 시간이 지날수록 점차 더 중요해지고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특히 기업들은 소비자의 편의와 인건비 절약을 위해 더 많은 마이크로프로세서를 탑재하고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이러한 작은 컴퓨터를 통신에 의해 더 촘촘히 망을 만들고 이 컴퓨터들은 사용자의 데이터를 쉬지 않고 수집하여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수집된 데이터는 더 거대한 데이터를 만들게 되고 이는 또다시 ‘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패턴’을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만들게 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저희는 이 빅 데이터를 통해 데이터 간 패턴을 파악해보고 규칙을 지정하며 이를 통해 만들어진 모델로 다음 분기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년의 물품 수요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공급을 예측하여 실제 오픈 데이터를 제공하는 기업을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예측해 보고자 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17683" y="2842220"/>
            <a:ext cx="209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선정 배경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199360" y="3729332"/>
            <a:ext cx="208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제안 목적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2D3C8F-EE37-4F8F-87A5-D619DC3ECA81}"/>
              </a:ext>
            </a:extLst>
          </p:cNvPr>
          <p:cNvSpPr txBox="1"/>
          <p:nvPr/>
        </p:nvSpPr>
        <p:spPr>
          <a:xfrm rot="18900000">
            <a:off x="3211429" y="4390943"/>
            <a:ext cx="1667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필요성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0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 및 필요성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sp>
        <p:nvSpPr>
          <p:cNvPr id="141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415582" y="248898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rgbClr val="87A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2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rgbClr val="87A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3" name="Pentagon 13">
            <a:extLst>
              <a:ext uri="{FF2B5EF4-FFF2-40B4-BE49-F238E27FC236}">
                <a16:creationId xmlns:a16="http://schemas.microsoft.com/office/drawing/2014/main" id="{4B9946FA-1165-464A-8C69-66A4DD638935}"/>
              </a:ext>
            </a:extLst>
          </p:cNvPr>
          <p:cNvSpPr/>
          <p:nvPr/>
        </p:nvSpPr>
        <p:spPr>
          <a:xfrm rot="18900000">
            <a:off x="2736807" y="4287328"/>
            <a:ext cx="2617013" cy="792000"/>
          </a:xfrm>
          <a:custGeom>
            <a:avLst/>
            <a:gdLst/>
            <a:ahLst/>
            <a:cxnLst/>
            <a:rect l="l" t="t" r="r" b="b"/>
            <a:pathLst>
              <a:path w="2396910" h="792000">
                <a:moveTo>
                  <a:pt x="2396910" y="396000"/>
                </a:moveTo>
                <a:lnTo>
                  <a:pt x="2000910" y="792000"/>
                </a:lnTo>
                <a:lnTo>
                  <a:pt x="1552007" y="792000"/>
                </a:lnTo>
                <a:lnTo>
                  <a:pt x="844903" y="792000"/>
                </a:lnTo>
                <a:lnTo>
                  <a:pt x="396000" y="792000"/>
                </a:lnTo>
                <a:lnTo>
                  <a:pt x="0" y="396000"/>
                </a:lnTo>
                <a:lnTo>
                  <a:pt x="396000" y="0"/>
                </a:lnTo>
                <a:lnTo>
                  <a:pt x="844903" y="0"/>
                </a:lnTo>
                <a:lnTo>
                  <a:pt x="1552007" y="0"/>
                </a:lnTo>
                <a:lnTo>
                  <a:pt x="2000910" y="0"/>
                </a:lnTo>
                <a:close/>
              </a:path>
            </a:pathLst>
          </a:cu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24391D-9B72-437A-963A-04F9C9C77959}"/>
              </a:ext>
            </a:extLst>
          </p:cNvPr>
          <p:cNvSpPr txBox="1"/>
          <p:nvPr/>
        </p:nvSpPr>
        <p:spPr>
          <a:xfrm>
            <a:off x="4279374" y="3767132"/>
            <a:ext cx="6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5249961" y="1421990"/>
            <a:ext cx="6930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필요성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17683" y="2842220"/>
            <a:ext cx="209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선정 배경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199360" y="3729332"/>
            <a:ext cx="208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제안 목적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2D3C8F-EE37-4F8F-87A5-D619DC3ECA81}"/>
              </a:ext>
            </a:extLst>
          </p:cNvPr>
          <p:cNvSpPr txBox="1"/>
          <p:nvPr/>
        </p:nvSpPr>
        <p:spPr>
          <a:xfrm rot="18900000">
            <a:off x="3211429" y="4390943"/>
            <a:ext cx="1667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필요성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_x282389384" descr="EMB0000010869b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86" y="2171943"/>
            <a:ext cx="5363399" cy="40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및 추진방법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sp>
        <p:nvSpPr>
          <p:cNvPr id="5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415582" y="248898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5249961" y="1421990"/>
            <a:ext cx="6930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전체적인 방법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방향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kaggle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같은 샘플 데이터 소스를 제공하는 사이트를 조사해야 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현재 저희는 회의를 통해 외국계 기업보다는 롯데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삼성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CJ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한국계 대형마트 수요예측도 하나의 후보로 올린 상태입니다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처리를 할 응용프로그램을 지정하고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분석을 할 응용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프로그램을 지정해야 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현재 저희는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Oracle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제공하는 데이터베이스 혹은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MYSQL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활용하고자 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분석을 통해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학습모델을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구상해야 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현재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AI/ML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 어느 방향으로 진행할지 회의 중이지만 현재 정확도와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예측을 생각한다면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Keras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문서를 참고하여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ANN-RNN-LSTM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하나의 후보로 생각하고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17683" y="2595999"/>
            <a:ext cx="2095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전체적인 방법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방향 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029249" y="3547223"/>
            <a:ext cx="2284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진행 방법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 방법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2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및 추진방법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sp>
        <p:nvSpPr>
          <p:cNvPr id="5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415582" y="248898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rgbClr val="87A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5249961" y="1421990"/>
            <a:ext cx="69305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진행 방법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 방법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멘토님과 메일을 주고받아 ‘오프라인 미팅으로’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구글코리아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사무실에서 프로젝트 진행의 세부 방향과 구체적인 내용을 정할 예정입니다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추가적인 교통비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멘토 회의 관련 비용 발생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(AI/ML)/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처리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분석을 맡을 팀원 분담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 프로젝트의 총 진행 기간은 겨우 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달’입니다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일정에 맞추고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정해진 기간 내에 필요한 작업을 하기 위해서 전체 팀원이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개의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부분을 세부 학습하는 것은 비효율적이고 어려울 것이라 판단됩니다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프로젝트의 전반적 이해를 위해서 각 분야별로 공부는 ‘유튜브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강의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인터넷’에서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대략적인 공부를 진행하고 세부적인 모델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처리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서류 등 은 분담을 통해 진행할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예정입니다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정기적인 진행 상태 확인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진행 방향 질문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기술적인 부분 질문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 정기적으로 메일이나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카톡으로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프로젝트 멘토님께 현재 프로젝트 진행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방향에서 차질을 빚고 있는 부분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기술적인 한계점을 극복하기 위한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방향을 도움을 받고자 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17683" y="2595999"/>
            <a:ext cx="2095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전체적인 방법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방향 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029249" y="3547223"/>
            <a:ext cx="2284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진행 방법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 방법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3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및 추진방법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9" y="6364591"/>
            <a:ext cx="2555267" cy="488507"/>
          </a:xfrm>
          <a:prstGeom prst="rect">
            <a:avLst/>
          </a:prstGeom>
        </p:spPr>
      </p:pic>
      <p:sp>
        <p:nvSpPr>
          <p:cNvPr id="5" name="Pentagon 1">
            <a:extLst>
              <a:ext uri="{FF2B5EF4-FFF2-40B4-BE49-F238E27FC236}">
                <a16:creationId xmlns:a16="http://schemas.microsoft.com/office/drawing/2014/main" id="{9C5BAAA4-75DF-47A7-9ACB-C0AD904AA8C7}"/>
              </a:ext>
            </a:extLst>
          </p:cNvPr>
          <p:cNvSpPr/>
          <p:nvPr/>
        </p:nvSpPr>
        <p:spPr>
          <a:xfrm rot="18900000">
            <a:off x="415582" y="2488987"/>
            <a:ext cx="4189248" cy="1080000"/>
          </a:xfrm>
          <a:custGeom>
            <a:avLst/>
            <a:gdLst/>
            <a:ahLst/>
            <a:cxnLst/>
            <a:rect l="l" t="t" r="r" b="b"/>
            <a:pathLst>
              <a:path w="3836913" h="1080000">
                <a:moveTo>
                  <a:pt x="3836913" y="540000"/>
                </a:moveTo>
                <a:lnTo>
                  <a:pt x="3296913" y="1080000"/>
                </a:lnTo>
                <a:lnTo>
                  <a:pt x="2272010" y="1080000"/>
                </a:lnTo>
                <a:lnTo>
                  <a:pt x="1564903" y="1080000"/>
                </a:lnTo>
                <a:lnTo>
                  <a:pt x="540000" y="1080000"/>
                </a:lnTo>
                <a:lnTo>
                  <a:pt x="0" y="540000"/>
                </a:lnTo>
                <a:lnTo>
                  <a:pt x="540000" y="0"/>
                </a:lnTo>
                <a:lnTo>
                  <a:pt x="1564903" y="0"/>
                </a:lnTo>
                <a:lnTo>
                  <a:pt x="2272010" y="0"/>
                </a:lnTo>
                <a:lnTo>
                  <a:pt x="3296913" y="0"/>
                </a:lnTo>
                <a:close/>
              </a:path>
            </a:pathLst>
          </a:custGeom>
          <a:solidFill>
            <a:srgbClr val="87A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entagon 12">
            <a:extLst>
              <a:ext uri="{FF2B5EF4-FFF2-40B4-BE49-F238E27FC236}">
                <a16:creationId xmlns:a16="http://schemas.microsoft.com/office/drawing/2014/main" id="{C12B92E5-4410-4332-9ADF-2C50C4E04DB9}"/>
              </a:ext>
            </a:extLst>
          </p:cNvPr>
          <p:cNvSpPr/>
          <p:nvPr/>
        </p:nvSpPr>
        <p:spPr>
          <a:xfrm rot="18900000">
            <a:off x="1611035" y="3454439"/>
            <a:ext cx="3403129" cy="972000"/>
          </a:xfrm>
          <a:custGeom>
            <a:avLst/>
            <a:gdLst/>
            <a:ahLst/>
            <a:cxnLst/>
            <a:rect l="l" t="t" r="r" b="b"/>
            <a:pathLst>
              <a:path w="3116910" h="972000">
                <a:moveTo>
                  <a:pt x="3116910" y="486000"/>
                </a:moveTo>
                <a:lnTo>
                  <a:pt x="2630910" y="972000"/>
                </a:lnTo>
                <a:lnTo>
                  <a:pt x="1912007" y="972000"/>
                </a:lnTo>
                <a:lnTo>
                  <a:pt x="1204903" y="972000"/>
                </a:lnTo>
                <a:lnTo>
                  <a:pt x="486000" y="972000"/>
                </a:lnTo>
                <a:lnTo>
                  <a:pt x="0" y="486000"/>
                </a:lnTo>
                <a:lnTo>
                  <a:pt x="486000" y="0"/>
                </a:lnTo>
                <a:lnTo>
                  <a:pt x="1204903" y="0"/>
                </a:lnTo>
                <a:lnTo>
                  <a:pt x="1912007" y="0"/>
                </a:lnTo>
                <a:lnTo>
                  <a:pt x="2630910" y="0"/>
                </a:lnTo>
                <a:close/>
              </a:path>
            </a:pathLst>
          </a:cu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344B6-2ADC-495C-A54E-20F6710C9E24}"/>
              </a:ext>
            </a:extLst>
          </p:cNvPr>
          <p:cNvSpPr txBox="1"/>
          <p:nvPr/>
        </p:nvSpPr>
        <p:spPr>
          <a:xfrm>
            <a:off x="3133584" y="16262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49202-6552-4623-B5E2-47B7C36FBAF6}"/>
              </a:ext>
            </a:extLst>
          </p:cNvPr>
          <p:cNvSpPr txBox="1"/>
          <p:nvPr/>
        </p:nvSpPr>
        <p:spPr>
          <a:xfrm>
            <a:off x="3701747" y="27692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C38C9-BE08-444E-8A3B-3A59802AE487}"/>
              </a:ext>
            </a:extLst>
          </p:cNvPr>
          <p:cNvSpPr txBox="1"/>
          <p:nvPr/>
        </p:nvSpPr>
        <p:spPr>
          <a:xfrm>
            <a:off x="5249961" y="1421990"/>
            <a:ext cx="69305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진행 방법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 방법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하반기 오프라인 회의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 GITHUB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활용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협업 프로그램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언어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 프로젝트 진행 정도를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GITHUB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활용하여 소스코드를 협업하고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코드를 짜는 과 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Team Viewer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협업을 생각하고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언어는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Python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하 나의 후 보로 예정 중입니다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유튜브로 데이터처리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/AI·ML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코드학습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 정기적으로 온라인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오프라인 만남으로 계속 학습하는 것은 시간이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촉박한 관계로 학습을 유튜브 오픈 강의 등을 통해 공부하고자 계획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중에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7.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기타 여비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 현황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온라인 회의 등 문서화 작업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 담당 분야 자습이 되지 않으면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전체 프로젝트에 차질을 빚으므로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일주일에 하루씩 정기 회의를 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오프라인으로 만나서 확인하고 기록할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예정입니다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9202A-9649-41F7-9240-1F2EDF695C60}"/>
              </a:ext>
            </a:extLst>
          </p:cNvPr>
          <p:cNvSpPr txBox="1"/>
          <p:nvPr/>
        </p:nvSpPr>
        <p:spPr>
          <a:xfrm rot="18900000">
            <a:off x="1417683" y="2595999"/>
            <a:ext cx="2095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전체적인 방법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·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방향 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FCEFC-B3D2-4804-9F04-95DD2C9774CB}"/>
              </a:ext>
            </a:extLst>
          </p:cNvPr>
          <p:cNvSpPr txBox="1"/>
          <p:nvPr/>
        </p:nvSpPr>
        <p:spPr>
          <a:xfrm rot="18900000">
            <a:off x="2029249" y="3547223"/>
            <a:ext cx="2284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진행 방법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 방법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598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Microsoft Office PowerPoint</Application>
  <PresentationFormat>와이드스크린</PresentationFormat>
  <Paragraphs>225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Dongbeen Kim</cp:lastModifiedBy>
  <cp:revision>221</cp:revision>
  <dcterms:created xsi:type="dcterms:W3CDTF">2018-04-24T17:14:44Z</dcterms:created>
  <dcterms:modified xsi:type="dcterms:W3CDTF">2019-09-09T08:25:15Z</dcterms:modified>
</cp:coreProperties>
</file>