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72" r:id="rId4"/>
    <p:sldId id="279" r:id="rId5"/>
    <p:sldId id="258" r:id="rId6"/>
    <p:sldId id="275" r:id="rId7"/>
    <p:sldId id="278" r:id="rId8"/>
    <p:sldId id="276" r:id="rId9"/>
    <p:sldId id="277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DEDDDE"/>
    <a:srgbClr val="D6D6D6"/>
    <a:srgbClr val="D9D9D9"/>
    <a:srgbClr val="E5E3E4"/>
    <a:srgbClr val="5B9BD5"/>
    <a:srgbClr val="FFA5A5"/>
    <a:srgbClr val="D8D8D8"/>
    <a:srgbClr val="FEECEC"/>
    <a:srgbClr val="F9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4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9E58-7255-4887-A618-C2FB9911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BD8CC5-923F-4F7B-836B-32DF2F669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6AC75-AE10-4F39-B327-DBFAC4E3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25C57-7DBF-470C-BF92-D986B32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34B54-A126-47D8-9AA8-06094733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AA3DC-3949-44C4-9909-C4C9634F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1AF8C-50E4-4170-9539-41413E192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956F0-8776-450A-B8E1-4EA3D137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02E5E-1AAD-4503-B9C3-75BFCE4E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68CD-2DE2-4214-95CF-1077745F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4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A5DB9D-7CC3-4B13-AF3C-A6D8DD437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F1924-FBFD-4BB9-B7B8-91A41799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C5556-3582-4819-B8A7-8A106C2A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4DD32-55D0-47A5-907B-87687993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A0CCC-4514-43A6-AC8E-C5325A84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8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A29C-3439-4399-9ED8-A2BD913C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D07D0-C2E1-44DF-97D5-E092FD25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C5DAA-4234-4125-842F-227C6AE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AC6EC-9242-4FA1-A94E-2594A8DD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D5D6A-5FFB-4C4E-B140-9DC2F50B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3A1D-8955-45E3-8CDD-1B491289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F39D9-559C-4F99-809D-619DEF02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5819F-1EE2-4529-815E-7EC48BA4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17F30-B943-4D1E-AA66-A5122C2B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AFB21-2FC1-45AD-9D0D-13965838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2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F29AC-8522-4F80-9E9E-3EB6D68A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509BF-2F43-456A-B480-E44CDD8AB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C3D7F-D117-4214-BF55-331AA4CC5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2E462-5F22-48E0-8372-9F636199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13F9F-857F-40AE-8BA0-F9D2EC30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E33A1-DE88-49B0-8177-11512415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9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1EAC4-321B-4122-8263-05C982E8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14712-75FA-4EB6-BD9C-A571DE75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79CCC-8ED4-48DE-8EDA-81EC0A65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E75A36-CE92-4FCE-A32F-F5260ADB3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67F4B-BA22-4D84-B612-1D514CA4C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91306C-429A-4C06-9922-DADD9521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8C4AC-C7E9-4CE7-B9DA-91752A0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95C73-604A-4FBE-9FC2-0F9DF088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2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BFFA8-6623-4D3F-9502-C90056E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AF2BA-A3EB-4595-A13F-2C806D7B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205C81-E050-4B93-B531-AAA375FF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9A689A-ED0A-4F0A-A7AB-B1A3C605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5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F8C49-4A74-4C45-BAF0-5BE51BC3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1FCC57-010A-40CA-A4E3-1B03C00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A555BA-1E9C-4BBB-9DF9-07A08B1D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26FD6-F430-4A6B-9FDC-6D6CE64C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25D86-761B-4ABD-94A8-D2F66433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A3687-A740-418A-803E-A847F1C46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0F2A25-CB19-4DA6-AA4A-7D051850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4E3C0-F3BE-4184-904B-541D63D8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5778F-FF54-4321-976E-3DA9A02E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0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55CD-197A-4FF0-8507-412FDCEF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7D2CB-B3ED-4299-95E5-58FCA3F37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8A99E-F19D-4A57-9ADE-5611F811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DD6836-BE01-4E60-92CB-E01A3FF2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65311-7B1E-45D7-8ABE-B8CA30EB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1E412-8AB0-4814-B24F-923AD26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54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F59780-DC6B-4F6E-BD25-EAED7E9D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70512-04EF-431A-83B2-7FB8A471F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7BF53-3D61-43F2-8C09-AF58CA58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26E91-952F-4504-B73B-42B0C7183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F782F-DFF3-4893-9485-CE8435725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82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hyperlink" Target="https://www.youtube.com/watch?v=q3mj1iKTMIw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hyperlink" Target="https://www.youtube.com/watch?v=g1WlhsvUEDY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0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8.jpeg"/><Relationship Id="rId5" Type="http://schemas.openxmlformats.org/officeDocument/2006/relationships/image" Target="../media/image6.png"/><Relationship Id="rId15" Type="http://schemas.openxmlformats.org/officeDocument/2006/relationships/image" Target="../media/image32.jpeg"/><Relationship Id="rId10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26.jpe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9.jpeg"/><Relationship Id="rId5" Type="http://schemas.openxmlformats.org/officeDocument/2006/relationships/image" Target="../media/image8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rgbClr val="FAEFF5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30654" y="2645407"/>
            <a:ext cx="74248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000" b="1" i="1" kern="0" dirty="0" err="1" smtClean="0">
                <a:solidFill>
                  <a:schemeClr val="accen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레쓰밋</a:t>
            </a:r>
            <a:r>
              <a:rPr lang="ko-KR" altLang="en-US" sz="6000" b="1" i="1" kern="0" dirty="0" smtClean="0">
                <a:solidFill>
                  <a:schemeClr val="accen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6000" b="1" i="1" kern="0" dirty="0" smtClean="0">
                <a:solidFill>
                  <a:schemeClr val="accen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(Let’s Meet)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70377" y="2445352"/>
            <a:ext cx="508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“</a:t>
            </a:r>
            <a:r>
              <a:rPr lang="ko-KR" altLang="en-US" sz="2000" kern="0" dirty="0">
                <a:solidFill>
                  <a:srgbClr val="FF9999"/>
                </a:solidFill>
                <a:latin typeface="+mj-ea"/>
              </a:rPr>
              <a:t>약속</a:t>
            </a:r>
            <a:r>
              <a:rPr lang="ko-KR" altLang="en-US" sz="20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에 어울리는 최적의 </a:t>
            </a:r>
            <a:r>
              <a:rPr lang="ko-KR" altLang="en-US" sz="2000" kern="0" dirty="0">
                <a:solidFill>
                  <a:srgbClr val="FF9999"/>
                </a:solidFill>
                <a:latin typeface="+mj-ea"/>
              </a:rPr>
              <a:t>장소</a:t>
            </a:r>
            <a:r>
              <a:rPr lang="ko-KR" altLang="en-US" sz="20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에서 만나다</a:t>
            </a:r>
            <a:r>
              <a:rPr lang="en-US" altLang="ko-KR" sz="2000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.”</a:t>
            </a:r>
            <a:endParaRPr lang="en-US" altLang="ko-KR" sz="8000" b="1" kern="0" dirty="0">
              <a:solidFill>
                <a:schemeClr val="tx2">
                  <a:lumMod val="60000"/>
                  <a:lumOff val="40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8731">
            <a:off x="7443482" y="77957"/>
            <a:ext cx="1251941" cy="82004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9357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768 -0.09722 C -0.06003 0.00533 -0.0625 0.10811 -0.05638 0.12917 C -0.05039 0.15047 -0.02721 0.02454 -0.02149 0.0294 C -0.01576 0.03403 -0.02774 0.14931 -0.02201 0.15811 C -0.01628 0.16713 0.01016 0.06852 0.01289 0.08264 C 0.01575 0.09676 -0.01003 0.22593 -0.00521 0.2426 C -0.00026 0.25926 0.03385 0.17547 0.04232 0.18264 C 0.05078 0.18959 0.03841 0.27663 0.04544 0.28473 C 0.05247 0.29283 0.07773 0.23241 0.08476 0.23149 C 0.09193 0.23056 0.08984 0.25487 0.08789 0.27917 " pathEditMode="relative" rAng="0" ptsTypes="AAAAAAAAAA">
                                      <p:cBhvr>
                                        <p:cTn id="17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1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rgbClr val="FAEFF5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306885" y="1646466"/>
            <a:ext cx="3334390" cy="3344779"/>
            <a:chOff x="4516435" y="1798866"/>
            <a:chExt cx="3334390" cy="3344779"/>
          </a:xfrm>
        </p:grpSpPr>
        <p:grpSp>
          <p:nvGrpSpPr>
            <p:cNvPr id="11" name="그룹 10"/>
            <p:cNvGrpSpPr/>
            <p:nvPr/>
          </p:nvGrpSpPr>
          <p:grpSpPr>
            <a:xfrm>
              <a:off x="4516435" y="1798866"/>
              <a:ext cx="3334390" cy="3344779"/>
              <a:chOff x="6985315" y="610147"/>
              <a:chExt cx="3334390" cy="3344779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9692640" y="610147"/>
                <a:ext cx="627065" cy="3344779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각 삼각형 6"/>
              <p:cNvSpPr/>
              <p:nvPr/>
            </p:nvSpPr>
            <p:spPr>
              <a:xfrm flipH="1">
                <a:off x="7612380" y="628650"/>
                <a:ext cx="2080260" cy="3326276"/>
              </a:xfrm>
              <a:prstGeom prst="rtTriangle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flipH="1" flipV="1">
                <a:off x="6985315" y="610147"/>
                <a:ext cx="627065" cy="3344779"/>
              </a:xfrm>
              <a:prstGeom prst="rect">
                <a:avLst/>
              </a:prstGeom>
              <a:solidFill>
                <a:srgbClr val="FF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flipV="1">
                <a:off x="7612380" y="610147"/>
                <a:ext cx="2080260" cy="3326276"/>
              </a:xfrm>
              <a:prstGeom prst="rtTriangle">
                <a:avLst/>
              </a:prstGeom>
              <a:solidFill>
                <a:srgbClr val="FF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4752185" y="2049062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chemeClr val="accent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감사합니다</a:t>
              </a:r>
              <a:endParaRPr lang="en-US" altLang="ko-KR" sz="2800" b="1" i="1" kern="0" dirty="0">
                <a:solidFill>
                  <a:schemeClr val="accen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rgbClr val="FAEFF5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1103628" y="2427711"/>
            <a:ext cx="2105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solidFill>
                  <a:schemeClr val="accen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haroni" panose="02010803020104030203" pitchFamily="2" charset="-79"/>
              </a:rPr>
              <a:t>레쓰밋</a:t>
            </a:r>
            <a:endParaRPr lang="en-US" altLang="ko-KR" sz="900" dirty="0" smtClean="0">
              <a:solidFill>
                <a:schemeClr val="accent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03628" y="3479046"/>
            <a:ext cx="2105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F3919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목차</a:t>
            </a:r>
            <a:endParaRPr lang="en-US" altLang="ko-KR" sz="1050" dirty="0" smtClean="0">
              <a:solidFill>
                <a:srgbClr val="F3919F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930552" y="4849343"/>
            <a:ext cx="6687355" cy="902489"/>
            <a:chOff x="3969489" y="4843961"/>
            <a:chExt cx="6687355" cy="902489"/>
          </a:xfrm>
        </p:grpSpPr>
        <p:sp>
          <p:nvSpPr>
            <p:cNvPr id="131" name="직사각형 130"/>
            <p:cNvSpPr/>
            <p:nvPr/>
          </p:nvSpPr>
          <p:spPr>
            <a:xfrm>
              <a:off x="5181297" y="5042470"/>
              <a:ext cx="5475547" cy="64555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32" name="평행 사변형 131"/>
            <p:cNvSpPr/>
            <p:nvPr/>
          </p:nvSpPr>
          <p:spPr>
            <a:xfrm rot="5400000">
              <a:off x="4184668" y="4691400"/>
              <a:ext cx="844068" cy="1149189"/>
            </a:xfrm>
            <a:prstGeom prst="parallelogram">
              <a:avLst>
                <a:gd name="adj" fmla="val 23108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08954" y="5111333"/>
              <a:ext cx="222693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휴먼편지체" panose="02030504000101010101" pitchFamily="18" charset="-127"/>
                  <a:ea typeface="휴먼편지체" panose="02030504000101010101" pitchFamily="18" charset="-127"/>
                  <a:cs typeface="Aharoni" panose="02010803020104030203" pitchFamily="2" charset="-79"/>
                </a:rPr>
                <a:t>팀원들의 역할 및 소감</a:t>
              </a:r>
              <a:endPara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969489" y="4982287"/>
              <a:ext cx="12734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srgbClr val="5B9BD5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Aharoni" panose="02010803020104030203" pitchFamily="2" charset="-79"/>
                </a:rPr>
                <a:t>역할 분담</a:t>
              </a:r>
              <a:endParaRPr lang="en-US" altLang="ko-KR" sz="2000" b="1" dirty="0" smtClean="0">
                <a:solidFill>
                  <a:srgbClr val="5B9BD5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haroni" panose="02010803020104030203" pitchFamily="2" charset="-79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1872" y="5019943"/>
              <a:ext cx="726507" cy="726507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3943129" y="2060226"/>
            <a:ext cx="6687356" cy="844068"/>
            <a:chOff x="3969489" y="1817295"/>
            <a:chExt cx="6687356" cy="844068"/>
          </a:xfrm>
        </p:grpSpPr>
        <p:sp>
          <p:nvSpPr>
            <p:cNvPr id="138" name="평행 사변형 137"/>
            <p:cNvSpPr/>
            <p:nvPr/>
          </p:nvSpPr>
          <p:spPr>
            <a:xfrm rot="5400000">
              <a:off x="4184669" y="1664734"/>
              <a:ext cx="844068" cy="1149189"/>
            </a:xfrm>
            <a:prstGeom prst="parallelogram">
              <a:avLst>
                <a:gd name="adj" fmla="val 23108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5181298" y="2015804"/>
              <a:ext cx="5475547" cy="645558"/>
            </a:xfrm>
            <a:prstGeom prst="rect">
              <a:avLst/>
            </a:prstGeom>
            <a:solidFill>
              <a:srgbClr val="F1A5B0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874597" y="2071796"/>
              <a:ext cx="331967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휴먼편지체" panose="02030504000101010101" pitchFamily="18" charset="-127"/>
                  <a:ea typeface="휴먼편지체" panose="02030504000101010101" pitchFamily="18" charset="-127"/>
                  <a:cs typeface="Aharoni" panose="02010803020104030203" pitchFamily="2" charset="-79"/>
                </a:rPr>
                <a:t>시연 영상을 통한 핵심 기능 소개</a:t>
              </a:r>
              <a:endPara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969489" y="1910355"/>
              <a:ext cx="129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rgbClr val="F1A5B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Aharoni" panose="02010803020104030203" pitchFamily="2" charset="-79"/>
                </a:rPr>
                <a:t>서비스</a:t>
              </a:r>
              <a:endParaRPr lang="en-US" altLang="ko-KR" sz="2400" b="1" dirty="0" smtClean="0">
                <a:solidFill>
                  <a:srgbClr val="F1A5B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haroni" panose="02010803020104030203" pitchFamily="2" charset="-79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597" y="2014623"/>
              <a:ext cx="612000" cy="612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3972152" y="3389387"/>
            <a:ext cx="6658333" cy="875868"/>
            <a:chOff x="3998513" y="3801383"/>
            <a:chExt cx="6658333" cy="875868"/>
          </a:xfrm>
        </p:grpSpPr>
        <p:sp>
          <p:nvSpPr>
            <p:cNvPr id="109" name="직사각형 108"/>
            <p:cNvSpPr/>
            <p:nvPr/>
          </p:nvSpPr>
          <p:spPr>
            <a:xfrm>
              <a:off x="5181299" y="3999892"/>
              <a:ext cx="5475547" cy="645558"/>
            </a:xfrm>
            <a:prstGeom prst="rect">
              <a:avLst/>
            </a:prstGeom>
            <a:solidFill>
              <a:srgbClr val="A1BEDA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10" name="평행 사변형 109"/>
            <p:cNvSpPr/>
            <p:nvPr/>
          </p:nvSpPr>
          <p:spPr>
            <a:xfrm rot="5400000">
              <a:off x="4184670" y="3648822"/>
              <a:ext cx="844068" cy="1149189"/>
            </a:xfrm>
            <a:prstGeom prst="parallelogram">
              <a:avLst>
                <a:gd name="adj" fmla="val 23108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975721" y="4072220"/>
              <a:ext cx="3631907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휴먼편지체" panose="02030504000101010101" pitchFamily="18" charset="-127"/>
                  <a:ea typeface="휴먼편지체" panose="02030504000101010101" pitchFamily="18" charset="-127"/>
                  <a:cs typeface="Aharoni" panose="02010803020104030203" pitchFamily="2" charset="-79"/>
                </a:rPr>
                <a:t>프로젝트의 특징</a:t>
              </a:r>
              <a:r>
                <a:rPr lang="en-US" altLang="ko-KR" dirty="0" smtClean="0">
                  <a:latin typeface="휴먼편지체" panose="02030504000101010101" pitchFamily="18" charset="-127"/>
                  <a:ea typeface="휴먼편지체" panose="02030504000101010101" pitchFamily="18" charset="-127"/>
                  <a:cs typeface="Aharoni" panose="02010803020104030203" pitchFamily="2" charset="-79"/>
                </a:rPr>
                <a:t>, </a:t>
              </a:r>
              <a:r>
                <a:rPr lang="ko-KR" altLang="en-US" dirty="0" err="1" smtClean="0">
                  <a:latin typeface="휴먼편지체" panose="02030504000101010101" pitchFamily="18" charset="-127"/>
                  <a:ea typeface="휴먼편지체" panose="02030504000101010101" pitchFamily="18" charset="-127"/>
                  <a:cs typeface="Aharoni" panose="02010803020104030203" pitchFamily="2" charset="-79"/>
                </a:rPr>
                <a:t>기술스택</a:t>
              </a:r>
              <a:r>
                <a:rPr lang="ko-KR" altLang="en-US" dirty="0" smtClean="0">
                  <a:latin typeface="휴먼편지체" panose="02030504000101010101" pitchFamily="18" charset="-127"/>
                  <a:ea typeface="휴먼편지체" panose="02030504000101010101" pitchFamily="18" charset="-127"/>
                  <a:cs typeface="Aharoni" panose="02010803020104030203" pitchFamily="2" charset="-79"/>
                </a:rPr>
                <a:t> 소개</a:t>
              </a:r>
              <a:endPara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998513" y="3932178"/>
              <a:ext cx="1310903" cy="4755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srgbClr val="A1BEDA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Aharoni" panose="02010803020104030203" pitchFamily="2" charset="-79"/>
                </a:rPr>
                <a:t>부연설명</a:t>
              </a:r>
              <a:endParaRPr lang="en-US" altLang="ko-KR" sz="2000" b="1" dirty="0" smtClean="0">
                <a:solidFill>
                  <a:srgbClr val="A1BED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haroni" panose="02010803020104030203" pitchFamily="2" charset="-79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678" y="3957251"/>
              <a:ext cx="720000" cy="720000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3930552" y="719449"/>
            <a:ext cx="6699933" cy="844068"/>
            <a:chOff x="3969489" y="778521"/>
            <a:chExt cx="6699933" cy="844068"/>
          </a:xfrm>
        </p:grpSpPr>
        <p:sp>
          <p:nvSpPr>
            <p:cNvPr id="103" name="직사각형 102"/>
            <p:cNvSpPr/>
            <p:nvPr/>
          </p:nvSpPr>
          <p:spPr>
            <a:xfrm>
              <a:off x="5193875" y="977030"/>
              <a:ext cx="5475547" cy="645558"/>
            </a:xfrm>
            <a:prstGeom prst="rect">
              <a:avLst/>
            </a:prstGeom>
            <a:solidFill>
              <a:srgbClr val="F28695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04" name="평행 사변형 103"/>
            <p:cNvSpPr/>
            <p:nvPr/>
          </p:nvSpPr>
          <p:spPr>
            <a:xfrm rot="5400000">
              <a:off x="4197246" y="625960"/>
              <a:ext cx="844068" cy="1149189"/>
            </a:xfrm>
            <a:prstGeom prst="parallelogram">
              <a:avLst>
                <a:gd name="adj" fmla="val 23108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958379" y="1044831"/>
              <a:ext cx="266581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휴먼편지체" panose="02030504000101010101" pitchFamily="18" charset="-127"/>
                  <a:ea typeface="휴먼편지체" panose="02030504000101010101" pitchFamily="18" charset="-127"/>
                  <a:cs typeface="Aharoni" panose="02010803020104030203" pitchFamily="2" charset="-79"/>
                </a:rPr>
                <a:t>아이디어가 나오게 된 배경</a:t>
              </a:r>
              <a:endPara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969489" y="909175"/>
              <a:ext cx="12995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srgbClr val="F28695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Aharoni" panose="02010803020104030203" pitchFamily="2" charset="-79"/>
                </a:rPr>
                <a:t>기획 배경</a:t>
              </a:r>
              <a:endParaRPr lang="en-US" altLang="ko-KR" sz="2000" b="1" dirty="0" smtClean="0">
                <a:solidFill>
                  <a:srgbClr val="F28695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haroni" panose="02010803020104030203" pitchFamily="2" charset="-79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678" y="992747"/>
              <a:ext cx="612000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701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6200000">
            <a:off x="-1901136" y="2644986"/>
            <a:ext cx="6260802" cy="1561379"/>
          </a:xfrm>
          <a:prstGeom prst="round2SameRect">
            <a:avLst>
              <a:gd name="adj1" fmla="val 7482"/>
              <a:gd name="adj2" fmla="val 0"/>
            </a:avLst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779357" y="-1474130"/>
            <a:ext cx="6260802" cy="9799610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48575" y="295273"/>
            <a:ext cx="531845" cy="6260803"/>
            <a:chOff x="298579" y="270586"/>
            <a:chExt cx="531845" cy="6260803"/>
          </a:xfrm>
        </p:grpSpPr>
        <p:sp>
          <p:nvSpPr>
            <p:cNvPr id="10" name="양쪽 모서리가 둥근 사각형 9"/>
            <p:cNvSpPr/>
            <p:nvPr/>
          </p:nvSpPr>
          <p:spPr>
            <a:xfrm rot="16200000">
              <a:off x="-2565900" y="3135065"/>
              <a:ext cx="6260803" cy="531845"/>
            </a:xfrm>
            <a:prstGeom prst="round2SameRect">
              <a:avLst>
                <a:gd name="adj1" fmla="val 25263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92100" dist="38100" algn="l" rotWithShape="0">
                <a:srgbClr val="FFCCCC">
                  <a:alpha val="1686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자유형 13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47433"/>
              </p:ext>
            </p:extLst>
          </p:nvPr>
        </p:nvGraphicFramePr>
        <p:xfrm>
          <a:off x="448574" y="1126186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>
                        <a:alpha val="1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06968"/>
              </p:ext>
            </p:extLst>
          </p:nvPr>
        </p:nvGraphicFramePr>
        <p:xfrm>
          <a:off x="1013143" y="1129241"/>
          <a:ext cx="996810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u="sng" dirty="0" err="1" smtClean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기획배경</a:t>
                      </a:r>
                      <a:endParaRPr lang="ko-KR" altLang="en-US" sz="1100" b="1" u="sng" dirty="0">
                        <a:solidFill>
                          <a:schemeClr val="tx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서비스</a:t>
                      </a:r>
                      <a:endParaRPr lang="ko-KR" alt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부연설명</a:t>
                      </a:r>
                      <a:endParaRPr lang="ko-KR" alt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역할분담</a:t>
                      </a:r>
                      <a:endParaRPr lang="ko-KR" alt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466104" y="1142231"/>
            <a:ext cx="496784" cy="485775"/>
          </a:xfrm>
          <a:prstGeom prst="rect">
            <a:avLst/>
          </a:prstGeom>
          <a:solidFill>
            <a:srgbClr val="FE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48900" y="1863752"/>
            <a:ext cx="331190" cy="400110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5" y="1204843"/>
            <a:ext cx="360000" cy="360000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548900" y="2550010"/>
            <a:ext cx="328954" cy="359251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5" y="1935664"/>
            <a:ext cx="360000" cy="36000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548900" y="3216797"/>
            <a:ext cx="328954" cy="379843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5" y="2532669"/>
            <a:ext cx="360000" cy="360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548900" y="3832860"/>
            <a:ext cx="345595" cy="347179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6" y="3134468"/>
            <a:ext cx="450701" cy="544500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90" y="502338"/>
            <a:ext cx="674700" cy="38644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그림 2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584" y="1537764"/>
            <a:ext cx="58483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5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3779357" y="-1474130"/>
            <a:ext cx="6260802" cy="9799610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rot="16200000">
            <a:off x="-1901136" y="2644986"/>
            <a:ext cx="6260802" cy="1561379"/>
          </a:xfrm>
          <a:prstGeom prst="round2SameRect">
            <a:avLst>
              <a:gd name="adj1" fmla="val 7482"/>
              <a:gd name="adj2" fmla="val 0"/>
            </a:avLst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48575" y="295273"/>
            <a:ext cx="531845" cy="6260803"/>
            <a:chOff x="298579" y="270586"/>
            <a:chExt cx="531845" cy="6260803"/>
          </a:xfrm>
        </p:grpSpPr>
        <p:sp>
          <p:nvSpPr>
            <p:cNvPr id="10" name="양쪽 모서리가 둥근 사각형 9"/>
            <p:cNvSpPr/>
            <p:nvPr/>
          </p:nvSpPr>
          <p:spPr>
            <a:xfrm rot="16200000">
              <a:off x="-2565900" y="3135065"/>
              <a:ext cx="6260803" cy="531845"/>
            </a:xfrm>
            <a:prstGeom prst="round2SameRect">
              <a:avLst>
                <a:gd name="adj1" fmla="val 25263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92100" dist="38100" algn="l" rotWithShape="0">
                <a:srgbClr val="FFCCCC">
                  <a:alpha val="1686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자유형 13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47433"/>
              </p:ext>
            </p:extLst>
          </p:nvPr>
        </p:nvGraphicFramePr>
        <p:xfrm>
          <a:off x="448574" y="1126186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>
                        <a:alpha val="1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06968"/>
              </p:ext>
            </p:extLst>
          </p:nvPr>
        </p:nvGraphicFramePr>
        <p:xfrm>
          <a:off x="1013143" y="1129241"/>
          <a:ext cx="996810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u="sng" dirty="0" err="1" smtClean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기획배경</a:t>
                      </a:r>
                      <a:endParaRPr lang="ko-KR" altLang="en-US" sz="1100" b="1" u="sng" dirty="0">
                        <a:solidFill>
                          <a:schemeClr val="tx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서비스</a:t>
                      </a:r>
                      <a:endParaRPr lang="ko-KR" alt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부연설명</a:t>
                      </a:r>
                      <a:endParaRPr lang="ko-KR" alt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역할분담</a:t>
                      </a:r>
                      <a:endParaRPr lang="ko-KR" alt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466104" y="1142231"/>
            <a:ext cx="496784" cy="485775"/>
          </a:xfrm>
          <a:prstGeom prst="rect">
            <a:avLst/>
          </a:prstGeom>
          <a:solidFill>
            <a:srgbClr val="FE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48900" y="1863752"/>
            <a:ext cx="331190" cy="400110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5" y="1204843"/>
            <a:ext cx="360000" cy="360000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548900" y="2550010"/>
            <a:ext cx="328954" cy="359251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5" y="1935664"/>
            <a:ext cx="360000" cy="36000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548900" y="3216797"/>
            <a:ext cx="328954" cy="379843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5" y="2532669"/>
            <a:ext cx="360000" cy="360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548900" y="3832860"/>
            <a:ext cx="345595" cy="347179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6" y="3134468"/>
            <a:ext cx="450701" cy="544500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90" y="502338"/>
            <a:ext cx="674700" cy="38644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4" name="직사각형 33"/>
          <p:cNvSpPr/>
          <p:nvPr/>
        </p:nvSpPr>
        <p:spPr>
          <a:xfrm>
            <a:off x="2063574" y="452395"/>
            <a:ext cx="918188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일상 속 은근히 고민되는 약속 선정</a:t>
            </a:r>
            <a:r>
              <a:rPr lang="en-US" altLang="ko-KR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”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8689" y="1072024"/>
            <a:ext cx="6147588" cy="487201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 rotWithShape="1">
          <a:blip r:embed="rId8"/>
          <a:srcRect l="5493" t="3924"/>
          <a:stretch/>
        </p:blipFill>
        <p:spPr>
          <a:xfrm>
            <a:off x="6642237" y="1491414"/>
            <a:ext cx="5091030" cy="4603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9"/>
          <a:srcRect t="47253" b="4455"/>
          <a:stretch/>
        </p:blipFill>
        <p:spPr>
          <a:xfrm>
            <a:off x="4505550" y="2071167"/>
            <a:ext cx="3101523" cy="32763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10"/>
          <a:srcRect l="4213" b="16331"/>
          <a:stretch/>
        </p:blipFill>
        <p:spPr>
          <a:xfrm>
            <a:off x="2118850" y="2071166"/>
            <a:ext cx="3106713" cy="3276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4610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6200000">
            <a:off x="-1901136" y="2644986"/>
            <a:ext cx="6260802" cy="1561379"/>
          </a:xfrm>
          <a:prstGeom prst="round2SameRect">
            <a:avLst>
              <a:gd name="adj1" fmla="val 7482"/>
              <a:gd name="adj2" fmla="val 0"/>
            </a:avLst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779357" y="-1474130"/>
            <a:ext cx="6260802" cy="9799610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18818" y="551409"/>
            <a:ext cx="918188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합리적 위치에서</a:t>
            </a: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b="1" i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약속유형에</a:t>
            </a:r>
            <a:r>
              <a:rPr lang="ko-KR" altLang="en-US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맞는 </a:t>
            </a:r>
            <a:r>
              <a:rPr lang="ko-KR" altLang="en-US" b="1" i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핫플레이스를</a:t>
            </a:r>
            <a:r>
              <a:rPr lang="ko-KR" altLang="en-US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추천하는 모바일 </a:t>
            </a:r>
            <a:r>
              <a:rPr lang="ko-KR" altLang="en-US" b="1" i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웹앱</a:t>
            </a:r>
            <a:r>
              <a:rPr lang="ko-KR" altLang="en-US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서비스</a:t>
            </a:r>
            <a:r>
              <a:rPr lang="en-US" altLang="ko-KR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” 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48575" y="295273"/>
            <a:ext cx="531845" cy="6260803"/>
            <a:chOff x="298579" y="270586"/>
            <a:chExt cx="531845" cy="6260803"/>
          </a:xfrm>
        </p:grpSpPr>
        <p:sp>
          <p:nvSpPr>
            <p:cNvPr id="10" name="양쪽 모서리가 둥근 사각형 9"/>
            <p:cNvSpPr/>
            <p:nvPr/>
          </p:nvSpPr>
          <p:spPr>
            <a:xfrm rot="16200000">
              <a:off x="-2565900" y="3135065"/>
              <a:ext cx="6260803" cy="531845"/>
            </a:xfrm>
            <a:prstGeom prst="round2SameRect">
              <a:avLst>
                <a:gd name="adj1" fmla="val 25263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92100" dist="38100" algn="l" rotWithShape="0">
                <a:srgbClr val="FFCCCC">
                  <a:alpha val="1686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자유형 13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47433"/>
              </p:ext>
            </p:extLst>
          </p:nvPr>
        </p:nvGraphicFramePr>
        <p:xfrm>
          <a:off x="448574" y="1126186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>
                        <a:alpha val="1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54748"/>
              </p:ext>
            </p:extLst>
          </p:nvPr>
        </p:nvGraphicFramePr>
        <p:xfrm>
          <a:off x="1013143" y="1129241"/>
          <a:ext cx="996810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u="sng" dirty="0" err="1" smtClean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기획배경</a:t>
                      </a:r>
                      <a:endParaRPr lang="ko-KR" altLang="en-US" sz="1100" b="1" u="sng" dirty="0">
                        <a:solidFill>
                          <a:schemeClr val="tx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서비스</a:t>
                      </a:r>
                      <a:endParaRPr lang="ko-KR" alt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부연설명</a:t>
                      </a:r>
                      <a:endParaRPr lang="ko-KR" alt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역할분담</a:t>
                      </a:r>
                      <a:endParaRPr lang="ko-KR" alt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466104" y="1142231"/>
            <a:ext cx="496784" cy="485775"/>
          </a:xfrm>
          <a:prstGeom prst="rect">
            <a:avLst/>
          </a:prstGeom>
          <a:solidFill>
            <a:srgbClr val="FE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48900" y="1863752"/>
            <a:ext cx="331190" cy="400110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5" y="1204843"/>
            <a:ext cx="360000" cy="360000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548900" y="2550010"/>
            <a:ext cx="328954" cy="359251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5" y="1948466"/>
            <a:ext cx="360000" cy="353815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548900" y="3216797"/>
            <a:ext cx="328954" cy="379843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48900" y="3832860"/>
            <a:ext cx="345595" cy="347179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90" y="502338"/>
            <a:ext cx="674700" cy="38644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90579">
            <a:off x="2599009" y="1695420"/>
            <a:ext cx="2390844" cy="32347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35240">
            <a:off x="4736918" y="1628093"/>
            <a:ext cx="2390846" cy="32347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/>
          <a:srcRect l="9255" t="3936" r="7944" b="4977"/>
          <a:stretch/>
        </p:blipFill>
        <p:spPr>
          <a:xfrm>
            <a:off x="6870523" y="1793631"/>
            <a:ext cx="4453969" cy="29366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5" y="2532669"/>
            <a:ext cx="360000" cy="360000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6" y="3134468"/>
            <a:ext cx="450701" cy="5445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6260" y="1380229"/>
            <a:ext cx="3456737" cy="4644729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7878709" y="3480355"/>
            <a:ext cx="2146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#</a:t>
            </a:r>
            <a:r>
              <a:rPr lang="ko-KR" altLang="en-US" sz="32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일정조율</a:t>
            </a:r>
            <a:endParaRPr lang="en-US" altLang="ko-KR" sz="32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878709" y="4874225"/>
            <a:ext cx="218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#</a:t>
            </a:r>
            <a:r>
              <a:rPr lang="ko-KR" altLang="en-US" sz="32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모임관리</a:t>
            </a:r>
            <a:endParaRPr lang="ko-KR" altLang="en-US" sz="3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878709" y="2103235"/>
            <a:ext cx="2167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#</a:t>
            </a:r>
            <a:r>
              <a:rPr lang="ko-KR" altLang="en-US" sz="32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장소선정</a:t>
            </a:r>
            <a:endParaRPr lang="ko-KR" altLang="en-US" sz="3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4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3" grpId="0"/>
      <p:bldP spid="1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6200000">
            <a:off x="-1901136" y="2644986"/>
            <a:ext cx="6260802" cy="1561379"/>
          </a:xfrm>
          <a:prstGeom prst="round2SameRect">
            <a:avLst>
              <a:gd name="adj1" fmla="val 7482"/>
              <a:gd name="adj2" fmla="val 0"/>
            </a:avLst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779357" y="-1474130"/>
            <a:ext cx="6260802" cy="9799610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48575" y="295273"/>
            <a:ext cx="531845" cy="6260803"/>
            <a:chOff x="298579" y="270586"/>
            <a:chExt cx="531845" cy="6260803"/>
          </a:xfrm>
        </p:grpSpPr>
        <p:sp>
          <p:nvSpPr>
            <p:cNvPr id="10" name="양쪽 모서리가 둥근 사각형 9"/>
            <p:cNvSpPr/>
            <p:nvPr/>
          </p:nvSpPr>
          <p:spPr>
            <a:xfrm rot="16200000">
              <a:off x="-2565900" y="3135065"/>
              <a:ext cx="6260803" cy="531845"/>
            </a:xfrm>
            <a:prstGeom prst="round2SameRect">
              <a:avLst>
                <a:gd name="adj1" fmla="val 25263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92100" dist="38100" algn="l" rotWithShape="0">
                <a:srgbClr val="FFCCCC">
                  <a:alpha val="1686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자유형 13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548900" y="1855558"/>
            <a:ext cx="331190" cy="400110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20992"/>
              </p:ext>
            </p:extLst>
          </p:nvPr>
        </p:nvGraphicFramePr>
        <p:xfrm>
          <a:off x="464935" y="1849351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>
                        <a:alpha val="1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641272"/>
              </p:ext>
            </p:extLst>
          </p:nvPr>
        </p:nvGraphicFramePr>
        <p:xfrm>
          <a:off x="1013143" y="1129241"/>
          <a:ext cx="996810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u="none" dirty="0" err="1" smtClean="0">
                          <a:solidFill>
                            <a:srgbClr val="D9D9D9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기획배경</a:t>
                      </a:r>
                      <a:endParaRPr lang="ko-KR" altLang="en-US" sz="1100" b="0" u="none" dirty="0">
                        <a:solidFill>
                          <a:srgbClr val="D9D9D9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u="sng" dirty="0" smtClean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서비스</a:t>
                      </a:r>
                      <a:endParaRPr lang="ko-KR" altLang="en-US" sz="1100" b="1" u="sng" dirty="0">
                        <a:solidFill>
                          <a:schemeClr val="tx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부연설명</a:t>
                      </a:r>
                      <a:endParaRPr lang="ko-KR" alt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역할분담</a:t>
                      </a:r>
                      <a:endParaRPr lang="ko-KR" alt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48900" y="2550010"/>
            <a:ext cx="328954" cy="359251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48900" y="3216797"/>
            <a:ext cx="328954" cy="379843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48900" y="3832860"/>
            <a:ext cx="345595" cy="347179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90" y="502338"/>
            <a:ext cx="674700" cy="38644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5" y="2532669"/>
            <a:ext cx="360000" cy="360000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6" y="3134468"/>
            <a:ext cx="450701" cy="5445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5" y="1945504"/>
            <a:ext cx="360000" cy="35381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50367" y="1227748"/>
            <a:ext cx="331190" cy="400110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06" y="1196748"/>
            <a:ext cx="360000" cy="360000"/>
          </a:xfrm>
          <a:prstGeom prst="rect">
            <a:avLst/>
          </a:prstGeom>
        </p:spPr>
      </p:pic>
      <p:pic>
        <p:nvPicPr>
          <p:cNvPr id="2" name="그림 1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9344" y="1363511"/>
            <a:ext cx="66008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8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6200000">
            <a:off x="-1901136" y="2644986"/>
            <a:ext cx="6260802" cy="1561379"/>
          </a:xfrm>
          <a:prstGeom prst="round2SameRect">
            <a:avLst>
              <a:gd name="adj1" fmla="val 7482"/>
              <a:gd name="adj2" fmla="val 0"/>
            </a:avLst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48575" y="295273"/>
            <a:ext cx="531845" cy="6260803"/>
            <a:chOff x="298579" y="270586"/>
            <a:chExt cx="531845" cy="6260803"/>
          </a:xfrm>
        </p:grpSpPr>
        <p:sp>
          <p:nvSpPr>
            <p:cNvPr id="10" name="양쪽 모서리가 둥근 사각형 9"/>
            <p:cNvSpPr/>
            <p:nvPr/>
          </p:nvSpPr>
          <p:spPr>
            <a:xfrm rot="16200000">
              <a:off x="-2565900" y="3135065"/>
              <a:ext cx="6260803" cy="531845"/>
            </a:xfrm>
            <a:prstGeom prst="round2SameRect">
              <a:avLst>
                <a:gd name="adj1" fmla="val 25263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92100" dist="38100" algn="l" rotWithShape="0">
                <a:srgbClr val="FFCCCC">
                  <a:alpha val="1686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자유형 13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548900" y="1855558"/>
            <a:ext cx="331190" cy="400110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48900" y="2550010"/>
            <a:ext cx="328954" cy="359251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74485"/>
              </p:ext>
            </p:extLst>
          </p:nvPr>
        </p:nvGraphicFramePr>
        <p:xfrm>
          <a:off x="455773" y="2450116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>
                        <a:alpha val="1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21746"/>
              </p:ext>
            </p:extLst>
          </p:nvPr>
        </p:nvGraphicFramePr>
        <p:xfrm>
          <a:off x="1013143" y="1129241"/>
          <a:ext cx="996810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u="none" dirty="0" err="1" smtClean="0">
                          <a:solidFill>
                            <a:srgbClr val="D9D9D9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기획배경</a:t>
                      </a:r>
                      <a:endParaRPr lang="ko-KR" altLang="en-US" sz="1100" b="0" u="none" dirty="0">
                        <a:solidFill>
                          <a:srgbClr val="D9D9D9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u="none" dirty="0" smtClean="0">
                          <a:solidFill>
                            <a:srgbClr val="D6D6D6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서비스</a:t>
                      </a:r>
                      <a:endParaRPr lang="ko-KR" altLang="en-US" sz="1100" b="0" u="none" dirty="0">
                        <a:solidFill>
                          <a:srgbClr val="D6D6D6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u="sng" dirty="0" smtClean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부연설명</a:t>
                      </a:r>
                      <a:endParaRPr lang="ko-KR" altLang="en-US" sz="1100" b="1" u="sng" dirty="0">
                        <a:solidFill>
                          <a:schemeClr val="tx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역할분담</a:t>
                      </a:r>
                      <a:endParaRPr lang="ko-KR" alt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548900" y="3216797"/>
            <a:ext cx="328954" cy="379843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48900" y="3832860"/>
            <a:ext cx="345595" cy="347179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90" y="502338"/>
            <a:ext cx="674700" cy="38644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6" y="3134468"/>
            <a:ext cx="450701" cy="5445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5" y="1945504"/>
            <a:ext cx="360000" cy="35381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50367" y="1227748"/>
            <a:ext cx="331190" cy="400110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06" y="1196748"/>
            <a:ext cx="360000" cy="36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5" y="2532669"/>
            <a:ext cx="360000" cy="360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23160" y="464726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</a:t>
            </a:r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특징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818488" y="1535560"/>
            <a:ext cx="2363739" cy="4231733"/>
            <a:chOff x="8818488" y="1535560"/>
            <a:chExt cx="2363739" cy="4231733"/>
          </a:xfrm>
        </p:grpSpPr>
        <p:sp>
          <p:nvSpPr>
            <p:cNvPr id="57" name="직사각형 56"/>
            <p:cNvSpPr/>
            <p:nvPr/>
          </p:nvSpPr>
          <p:spPr>
            <a:xfrm>
              <a:off x="8818488" y="4671059"/>
              <a:ext cx="2363739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공공데이터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API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를 활용하면서 </a:t>
              </a:r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크롤링을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 통해 더 많은 데이터를 넣고 가공하여 활용하고자 하였습니다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.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9410146" y="4235967"/>
              <a:ext cx="1180422" cy="276093"/>
            </a:xfrm>
            <a:prstGeom prst="roundRect">
              <a:avLst>
                <a:gd name="adj" fmla="val 50000"/>
              </a:avLst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 smtClean="0">
                  <a:solidFill>
                    <a:prstClr val="white"/>
                  </a:solidFill>
                </a:rPr>
                <a:t>Data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61" name="원호 60"/>
            <p:cNvSpPr/>
            <p:nvPr/>
          </p:nvSpPr>
          <p:spPr>
            <a:xfrm>
              <a:off x="8898363" y="1815114"/>
              <a:ext cx="2121500" cy="2121500"/>
            </a:xfrm>
            <a:prstGeom prst="arc">
              <a:avLst>
                <a:gd name="adj1" fmla="val 17189196"/>
                <a:gd name="adj2" fmla="val 15211210"/>
              </a:avLst>
            </a:prstGeom>
            <a:ln w="19050" cap="rnd"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9583350" y="1535560"/>
              <a:ext cx="7515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FF9999"/>
                  </a:solidFill>
                </a:rPr>
                <a:t>Data</a:t>
              </a:r>
              <a:endParaRPr lang="en-US" altLang="ko-KR" sz="1200" dirty="0">
                <a:solidFill>
                  <a:srgbClr val="FF9999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8995871" y="1915364"/>
              <a:ext cx="1926484" cy="192648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96905" y="1895956"/>
              <a:ext cx="1925450" cy="194589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8" name="그룹 7"/>
          <p:cNvGrpSpPr/>
          <p:nvPr/>
        </p:nvGrpSpPr>
        <p:grpSpPr>
          <a:xfrm>
            <a:off x="2637291" y="1571325"/>
            <a:ext cx="2363739" cy="4195968"/>
            <a:chOff x="2637291" y="1571325"/>
            <a:chExt cx="2363739" cy="4195968"/>
          </a:xfrm>
        </p:grpSpPr>
        <p:sp>
          <p:nvSpPr>
            <p:cNvPr id="52" name="직사각형 51"/>
            <p:cNvSpPr/>
            <p:nvPr/>
          </p:nvSpPr>
          <p:spPr>
            <a:xfrm>
              <a:off x="2637291" y="4671059"/>
              <a:ext cx="2363739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1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차 공통 프로젝트에서 트랙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2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를 선정함으로써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, 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모바일 </a:t>
              </a:r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웹앱을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 구현하고자 하였습니다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..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228949" y="4235967"/>
              <a:ext cx="1180422" cy="276093"/>
            </a:xfrm>
            <a:prstGeom prst="roundRect">
              <a:avLst>
                <a:gd name="adj" fmla="val 50000"/>
              </a:avLst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 smtClean="0">
                  <a:solidFill>
                    <a:prstClr val="white"/>
                  </a:solidFill>
                </a:rPr>
                <a:t>Web App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59" name="원호 58"/>
            <p:cNvSpPr/>
            <p:nvPr/>
          </p:nvSpPr>
          <p:spPr>
            <a:xfrm>
              <a:off x="2758410" y="1815114"/>
              <a:ext cx="2121500" cy="2121500"/>
            </a:xfrm>
            <a:prstGeom prst="arc">
              <a:avLst>
                <a:gd name="adj1" fmla="val 17727969"/>
                <a:gd name="adj2" fmla="val 14624811"/>
              </a:avLst>
            </a:prstGeom>
            <a:ln w="19050" cap="rnd"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284673" y="1571325"/>
              <a:ext cx="10689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FF9999"/>
                  </a:solidFill>
                </a:rPr>
                <a:t>Web App</a:t>
              </a:r>
              <a:endParaRPr lang="en-US" altLang="ko-KR" sz="1600" dirty="0">
                <a:solidFill>
                  <a:srgbClr val="FF9999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2856488" y="1912622"/>
              <a:ext cx="1926484" cy="192648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web app 이미지 검색결과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411"/>
            <a:stretch/>
          </p:blipFill>
          <p:spPr bwMode="auto">
            <a:xfrm>
              <a:off x="2856364" y="1895957"/>
              <a:ext cx="1926608" cy="194589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5741073" y="1557836"/>
            <a:ext cx="2363739" cy="4209457"/>
            <a:chOff x="5741073" y="1557836"/>
            <a:chExt cx="2363739" cy="4209457"/>
          </a:xfrm>
        </p:grpSpPr>
        <p:sp>
          <p:nvSpPr>
            <p:cNvPr id="55" name="직사각형 54"/>
            <p:cNvSpPr/>
            <p:nvPr/>
          </p:nvSpPr>
          <p:spPr>
            <a:xfrm>
              <a:off x="5741073" y="4671059"/>
              <a:ext cx="2363739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여러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API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들을 다루고자 </a:t>
              </a:r>
              <a:r>
                <a:rPr lang="en-US" altLang="ko-KR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Kakao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 Map API, 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형태소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API 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등을 활용하여 개발하였습니다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.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332731" y="4235967"/>
              <a:ext cx="1180422" cy="276093"/>
            </a:xfrm>
            <a:prstGeom prst="roundRect">
              <a:avLst>
                <a:gd name="adj" fmla="val 50000"/>
              </a:avLst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 smtClean="0">
                  <a:solidFill>
                    <a:prstClr val="white"/>
                  </a:solidFill>
                </a:rPr>
                <a:t>API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60" name="원호 59"/>
            <p:cNvSpPr/>
            <p:nvPr/>
          </p:nvSpPr>
          <p:spPr>
            <a:xfrm>
              <a:off x="5876508" y="1815114"/>
              <a:ext cx="2121500" cy="2121500"/>
            </a:xfrm>
            <a:prstGeom prst="arc">
              <a:avLst>
                <a:gd name="adj1" fmla="val 17160554"/>
                <a:gd name="adj2" fmla="val 15165870"/>
              </a:avLst>
            </a:prstGeom>
            <a:ln w="19050" cap="rnd"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606674" y="1557836"/>
              <a:ext cx="65594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FF9999"/>
                  </a:solidFill>
                </a:rPr>
                <a:t>API</a:t>
              </a:r>
              <a:endParaRPr lang="en-US" altLang="ko-KR" sz="1200" dirty="0">
                <a:solidFill>
                  <a:srgbClr val="FF9999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5974016" y="1911378"/>
              <a:ext cx="1926484" cy="192648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open api 이미지 검색결과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791" y="1916101"/>
              <a:ext cx="1931709" cy="1916759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688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6200000">
            <a:off x="-1901136" y="2644986"/>
            <a:ext cx="6260802" cy="1561379"/>
          </a:xfrm>
          <a:prstGeom prst="round2SameRect">
            <a:avLst>
              <a:gd name="adj1" fmla="val 7482"/>
              <a:gd name="adj2" fmla="val 0"/>
            </a:avLst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779357" y="-1474130"/>
            <a:ext cx="6260802" cy="9799610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48575" y="295273"/>
            <a:ext cx="531845" cy="6260803"/>
            <a:chOff x="298579" y="270586"/>
            <a:chExt cx="531845" cy="6260803"/>
          </a:xfrm>
        </p:grpSpPr>
        <p:sp>
          <p:nvSpPr>
            <p:cNvPr id="10" name="양쪽 모서리가 둥근 사각형 9"/>
            <p:cNvSpPr/>
            <p:nvPr/>
          </p:nvSpPr>
          <p:spPr>
            <a:xfrm rot="16200000">
              <a:off x="-2565900" y="3135065"/>
              <a:ext cx="6260803" cy="531845"/>
            </a:xfrm>
            <a:prstGeom prst="round2SameRect">
              <a:avLst>
                <a:gd name="adj1" fmla="val 25263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92100" dist="38100" algn="l" rotWithShape="0">
                <a:srgbClr val="FFCCCC">
                  <a:alpha val="1686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자유형 13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548900" y="1855558"/>
            <a:ext cx="331190" cy="400110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48900" y="2550010"/>
            <a:ext cx="328954" cy="359251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74485"/>
              </p:ext>
            </p:extLst>
          </p:nvPr>
        </p:nvGraphicFramePr>
        <p:xfrm>
          <a:off x="455773" y="2450116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>
                        <a:alpha val="1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21746"/>
              </p:ext>
            </p:extLst>
          </p:nvPr>
        </p:nvGraphicFramePr>
        <p:xfrm>
          <a:off x="1013143" y="1129241"/>
          <a:ext cx="996810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u="none" dirty="0" err="1" smtClean="0">
                          <a:solidFill>
                            <a:srgbClr val="D9D9D9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기획배경</a:t>
                      </a:r>
                      <a:endParaRPr lang="ko-KR" altLang="en-US" sz="1100" b="0" u="none" dirty="0">
                        <a:solidFill>
                          <a:srgbClr val="D9D9D9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u="none" dirty="0" smtClean="0">
                          <a:solidFill>
                            <a:srgbClr val="D6D6D6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서비스</a:t>
                      </a:r>
                      <a:endParaRPr lang="ko-KR" altLang="en-US" sz="1100" b="0" u="none" dirty="0">
                        <a:solidFill>
                          <a:srgbClr val="D6D6D6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u="sng" dirty="0" smtClean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부연설명</a:t>
                      </a:r>
                      <a:endParaRPr lang="ko-KR" altLang="en-US" sz="1100" b="1" u="sng" dirty="0">
                        <a:solidFill>
                          <a:schemeClr val="tx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역할분담</a:t>
                      </a:r>
                      <a:endParaRPr lang="ko-KR" alt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548900" y="3216797"/>
            <a:ext cx="328954" cy="379843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48900" y="3832860"/>
            <a:ext cx="345595" cy="347179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90" y="502338"/>
            <a:ext cx="674700" cy="38644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6" y="3134468"/>
            <a:ext cx="450701" cy="5445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5" y="1945504"/>
            <a:ext cx="360000" cy="35381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50367" y="1227748"/>
            <a:ext cx="331190" cy="400110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06" y="1196748"/>
            <a:ext cx="360000" cy="36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5" y="2532669"/>
            <a:ext cx="360000" cy="360000"/>
          </a:xfrm>
          <a:prstGeom prst="rect">
            <a:avLst/>
          </a:prstGeom>
        </p:spPr>
      </p:pic>
      <p:grpSp>
        <p:nvGrpSpPr>
          <p:cNvPr id="109" name="그룹 108"/>
          <p:cNvGrpSpPr/>
          <p:nvPr/>
        </p:nvGrpSpPr>
        <p:grpSpPr>
          <a:xfrm>
            <a:off x="8804603" y="2308509"/>
            <a:ext cx="2248247" cy="1246677"/>
            <a:chOff x="8988035" y="657403"/>
            <a:chExt cx="2248247" cy="124667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8988035" y="966193"/>
              <a:ext cx="2248247" cy="937887"/>
              <a:chOff x="2465709" y="782830"/>
              <a:chExt cx="2162526" cy="708584"/>
            </a:xfrm>
          </p:grpSpPr>
          <p:sp>
            <p:nvSpPr>
              <p:cNvPr id="112" name="모서리가 둥근 직사각형 111"/>
              <p:cNvSpPr/>
              <p:nvPr/>
            </p:nvSpPr>
            <p:spPr>
              <a:xfrm>
                <a:off x="2465709" y="782830"/>
                <a:ext cx="2162526" cy="708584"/>
              </a:xfrm>
              <a:prstGeom prst="roundRect">
                <a:avLst/>
              </a:prstGeom>
              <a:noFill/>
              <a:ln w="28575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3" name="Picture 20" descr="웹소켓 스톰프 이미지 검색결과"/>
              <p:cNvPicPr>
                <a:picLocks noChangeAspect="1" noChangeArrowheads="1"/>
              </p:cNvPicPr>
              <p:nvPr/>
            </p:nvPicPr>
            <p:blipFill rotWithShape="1"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634" t="10287" r="3866" b="8207"/>
              <a:stretch/>
            </p:blipFill>
            <p:spPr bwMode="auto">
              <a:xfrm>
                <a:off x="3996241" y="878307"/>
                <a:ext cx="585616" cy="4787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22" descr="소켓js 이미지 검색결과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5674" y="788406"/>
                <a:ext cx="1464189" cy="675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1" name="TextBox 110"/>
            <p:cNvSpPr txBox="1"/>
            <p:nvPr/>
          </p:nvSpPr>
          <p:spPr>
            <a:xfrm>
              <a:off x="9527718" y="657403"/>
              <a:ext cx="1168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Chatting</a:t>
              </a:r>
              <a:endPara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6273304" y="2311618"/>
            <a:ext cx="2315734" cy="1254024"/>
            <a:chOff x="5392311" y="707347"/>
            <a:chExt cx="2315734" cy="1254024"/>
          </a:xfrm>
        </p:grpSpPr>
        <p:grpSp>
          <p:nvGrpSpPr>
            <p:cNvPr id="116" name="그룹 115"/>
            <p:cNvGrpSpPr/>
            <p:nvPr/>
          </p:nvGrpSpPr>
          <p:grpSpPr>
            <a:xfrm>
              <a:off x="5392311" y="1007651"/>
              <a:ext cx="2315734" cy="953720"/>
              <a:chOff x="2879132" y="5349048"/>
              <a:chExt cx="1701710" cy="708584"/>
            </a:xfrm>
          </p:grpSpPr>
          <p:pic>
            <p:nvPicPr>
              <p:cNvPr id="118" name="Picture 4" descr="카카오맵api 이미지 검색결과"/>
              <p:cNvPicPr>
                <a:picLocks noChangeAspect="1" noChangeArrowheads="1"/>
              </p:cNvPicPr>
              <p:nvPr/>
            </p:nvPicPr>
            <p:blipFill rotWithShape="1">
              <a:blip r:embed="rId9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93" t="24730" r="11722" b="30370"/>
              <a:stretch/>
            </p:blipFill>
            <p:spPr bwMode="auto">
              <a:xfrm>
                <a:off x="3048926" y="5476837"/>
                <a:ext cx="1387230" cy="453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9" name="모서리가 둥근 직사각형 118"/>
              <p:cNvSpPr/>
              <p:nvPr/>
            </p:nvSpPr>
            <p:spPr>
              <a:xfrm>
                <a:off x="2879132" y="5349048"/>
                <a:ext cx="1701710" cy="708584"/>
              </a:xfrm>
              <a:prstGeom prst="roundRect">
                <a:avLst/>
              </a:prstGeom>
              <a:noFill/>
              <a:ln w="28575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5558941" y="707347"/>
              <a:ext cx="1982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Location Service</a:t>
              </a:r>
              <a:endPara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2493203" y="3894834"/>
            <a:ext cx="2771337" cy="1529519"/>
            <a:chOff x="2613446" y="2900091"/>
            <a:chExt cx="2771337" cy="1529519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613446" y="3229524"/>
              <a:ext cx="2771337" cy="1200086"/>
              <a:chOff x="7385545" y="1097793"/>
              <a:chExt cx="3599311" cy="872530"/>
            </a:xfrm>
          </p:grpSpPr>
          <p:pic>
            <p:nvPicPr>
              <p:cNvPr id="123" name="Picture 6" descr="spring boot 이미지 검색결과"/>
              <p:cNvPicPr>
                <a:picLocks noChangeAspect="1" noChangeArrowheads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5545" y="1188869"/>
                <a:ext cx="1705346" cy="7046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4" name="그림 123"/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88413" y="1198438"/>
                <a:ext cx="898920" cy="317212"/>
              </a:xfrm>
              <a:prstGeom prst="rect">
                <a:avLst/>
              </a:prstGeom>
            </p:spPr>
          </p:pic>
          <p:pic>
            <p:nvPicPr>
              <p:cNvPr id="125" name="Picture 10" descr="rest api 이미지 검색결과"/>
              <p:cNvPicPr>
                <a:picLocks noChangeAspect="1" noChangeArrowheads="1"/>
              </p:cNvPicPr>
              <p:nvPr/>
            </p:nvPicPr>
            <p:blipFill rotWithShape="1">
              <a:blip r:embed="rId1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6" t="21881" r="-886" b="25062"/>
              <a:stretch/>
            </p:blipFill>
            <p:spPr bwMode="auto">
              <a:xfrm>
                <a:off x="9262405" y="1562012"/>
                <a:ext cx="1625843" cy="3619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6" name="모서리가 둥근 직사각형 125"/>
              <p:cNvSpPr/>
              <p:nvPr/>
            </p:nvSpPr>
            <p:spPr>
              <a:xfrm>
                <a:off x="7385546" y="1097793"/>
                <a:ext cx="3599310" cy="872530"/>
              </a:xfrm>
              <a:prstGeom prst="roundRect">
                <a:avLst/>
              </a:prstGeom>
              <a:noFill/>
              <a:ln w="28575"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3386577" y="2900091"/>
              <a:ext cx="1419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BackEnd</a:t>
              </a:r>
              <a:endPara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2489732" y="1945504"/>
            <a:ext cx="2771337" cy="1425452"/>
            <a:chOff x="2296641" y="1542671"/>
            <a:chExt cx="2771337" cy="1425452"/>
          </a:xfrm>
        </p:grpSpPr>
        <p:grpSp>
          <p:nvGrpSpPr>
            <p:cNvPr id="128" name="그룹 127"/>
            <p:cNvGrpSpPr/>
            <p:nvPr/>
          </p:nvGrpSpPr>
          <p:grpSpPr>
            <a:xfrm>
              <a:off x="2296641" y="1874369"/>
              <a:ext cx="2771337" cy="1093754"/>
              <a:chOff x="2715063" y="2696695"/>
              <a:chExt cx="2771337" cy="1093754"/>
            </a:xfrm>
          </p:grpSpPr>
          <p:sp>
            <p:nvSpPr>
              <p:cNvPr id="130" name="모서리가 둥근 직사각형 129"/>
              <p:cNvSpPr/>
              <p:nvPr/>
            </p:nvSpPr>
            <p:spPr>
              <a:xfrm>
                <a:off x="2715063" y="2696695"/>
                <a:ext cx="2771337" cy="1093754"/>
              </a:xfrm>
              <a:prstGeom prst="roundRect">
                <a:avLst/>
              </a:prstGeom>
              <a:noFill/>
              <a:ln w="28575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1" name="Picture 30" descr="vuex 이미지 검색결과"/>
              <p:cNvPicPr>
                <a:picLocks noChangeAspect="1" noChangeArrowheads="1"/>
              </p:cNvPicPr>
              <p:nvPr/>
            </p:nvPicPr>
            <p:blipFill rotWithShape="1">
              <a:blip r:embed="rId1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14" t="13516" r="10039" b="14082"/>
              <a:stretch/>
            </p:blipFill>
            <p:spPr bwMode="auto">
              <a:xfrm>
                <a:off x="2963706" y="2794203"/>
                <a:ext cx="2300235" cy="898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9" name="TextBox 128"/>
            <p:cNvSpPr txBox="1"/>
            <p:nvPr/>
          </p:nvSpPr>
          <p:spPr>
            <a:xfrm>
              <a:off x="2985788" y="1542671"/>
              <a:ext cx="1419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FrontEnd</a:t>
              </a:r>
              <a:endPara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6271849" y="3820129"/>
            <a:ext cx="2309077" cy="1274953"/>
            <a:chOff x="8528124" y="4940774"/>
            <a:chExt cx="2309077" cy="1274953"/>
          </a:xfrm>
        </p:grpSpPr>
        <p:grpSp>
          <p:nvGrpSpPr>
            <p:cNvPr id="133" name="그룹 132"/>
            <p:cNvGrpSpPr/>
            <p:nvPr/>
          </p:nvGrpSpPr>
          <p:grpSpPr>
            <a:xfrm>
              <a:off x="8528124" y="5271056"/>
              <a:ext cx="2309077" cy="944671"/>
              <a:chOff x="6941097" y="3521201"/>
              <a:chExt cx="3679278" cy="872530"/>
            </a:xfrm>
          </p:grpSpPr>
          <p:pic>
            <p:nvPicPr>
              <p:cNvPr id="135" name="그림 134"/>
              <p:cNvPicPr>
                <a:picLocks noChangeAspect="1"/>
              </p:cNvPicPr>
              <p:nvPr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7145" y="3573451"/>
                <a:ext cx="1722996" cy="753441"/>
              </a:xfrm>
              <a:prstGeom prst="rect">
                <a:avLst/>
              </a:prstGeom>
            </p:spPr>
          </p:pic>
          <p:pic>
            <p:nvPicPr>
              <p:cNvPr id="136" name="Picture 2" descr="공공데이터 이미지 검색결과"/>
              <p:cNvPicPr>
                <a:picLocks noChangeAspect="1" noChangeArrowheads="1"/>
              </p:cNvPicPr>
              <p:nvPr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20476" y="3591595"/>
                <a:ext cx="1154845" cy="7317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7" name="모서리가 둥근 직사각형 136"/>
              <p:cNvSpPr/>
              <p:nvPr/>
            </p:nvSpPr>
            <p:spPr>
              <a:xfrm>
                <a:off x="6941097" y="3521201"/>
                <a:ext cx="3679278" cy="872530"/>
              </a:xfrm>
              <a:prstGeom prst="roundRect">
                <a:avLst/>
              </a:prstGeom>
              <a:noFill/>
              <a:ln w="28575"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8556943" y="4940774"/>
              <a:ext cx="2249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Data Processing</a:t>
              </a:r>
              <a:endPara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8804603" y="3823572"/>
            <a:ext cx="2306858" cy="1271510"/>
            <a:chOff x="5273690" y="4040778"/>
            <a:chExt cx="2306858" cy="1271510"/>
          </a:xfrm>
        </p:grpSpPr>
        <p:grpSp>
          <p:nvGrpSpPr>
            <p:cNvPr id="140" name="그룹 139"/>
            <p:cNvGrpSpPr/>
            <p:nvPr/>
          </p:nvGrpSpPr>
          <p:grpSpPr>
            <a:xfrm>
              <a:off x="5273690" y="4359261"/>
              <a:ext cx="2306858" cy="953027"/>
              <a:chOff x="7513926" y="3495682"/>
              <a:chExt cx="3463998" cy="1362921"/>
            </a:xfrm>
          </p:grpSpPr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1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55" r="27680"/>
              <a:stretch/>
            </p:blipFill>
            <p:spPr>
              <a:xfrm>
                <a:off x="9884471" y="3553088"/>
                <a:ext cx="1052733" cy="1258380"/>
              </a:xfrm>
              <a:prstGeom prst="rect">
                <a:avLst/>
              </a:prstGeom>
            </p:spPr>
          </p:pic>
          <p:pic>
            <p:nvPicPr>
              <p:cNvPr id="143" name="Picture 28" descr="웹크롤링 이미지 검색결과"/>
              <p:cNvPicPr>
                <a:picLocks noChangeAspect="1" noChangeArrowheads="1"/>
              </p:cNvPicPr>
              <p:nvPr/>
            </p:nvPicPr>
            <p:blipFill rotWithShape="1">
              <a:blip r:embed="rId1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23" t="2940" r="22718" b="3459"/>
              <a:stretch/>
            </p:blipFill>
            <p:spPr bwMode="auto">
              <a:xfrm>
                <a:off x="7780600" y="3509786"/>
                <a:ext cx="2127073" cy="1289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모서리가 둥근 직사각형 143"/>
              <p:cNvSpPr/>
              <p:nvPr/>
            </p:nvSpPr>
            <p:spPr>
              <a:xfrm>
                <a:off x="7513926" y="3495682"/>
                <a:ext cx="3463998" cy="1362921"/>
              </a:xfrm>
              <a:prstGeom prst="roundRect">
                <a:avLst/>
              </a:prstGeom>
              <a:noFill/>
              <a:ln w="28575"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5678845" y="4040778"/>
              <a:ext cx="16750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Web Crawling</a:t>
              </a:r>
              <a:endPara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23160" y="464726"/>
            <a:ext cx="1927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</a:t>
            </a:r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 스택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4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6200000">
            <a:off x="-1901136" y="2644986"/>
            <a:ext cx="6260802" cy="1561379"/>
          </a:xfrm>
          <a:prstGeom prst="round2SameRect">
            <a:avLst>
              <a:gd name="adj1" fmla="val 7482"/>
              <a:gd name="adj2" fmla="val 0"/>
            </a:avLst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726613" y="-1467924"/>
            <a:ext cx="6260802" cy="9799610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48575" y="295273"/>
            <a:ext cx="531845" cy="6260803"/>
            <a:chOff x="298579" y="270586"/>
            <a:chExt cx="531845" cy="6260803"/>
          </a:xfrm>
        </p:grpSpPr>
        <p:sp>
          <p:nvSpPr>
            <p:cNvPr id="10" name="양쪽 모서리가 둥근 사각형 9"/>
            <p:cNvSpPr/>
            <p:nvPr/>
          </p:nvSpPr>
          <p:spPr>
            <a:xfrm rot="16200000">
              <a:off x="-2565900" y="3135065"/>
              <a:ext cx="6260803" cy="531845"/>
            </a:xfrm>
            <a:prstGeom prst="round2SameRect">
              <a:avLst>
                <a:gd name="adj1" fmla="val 25263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92100" dist="38100" algn="l" rotWithShape="0">
                <a:srgbClr val="FFCCCC">
                  <a:alpha val="1686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자유형 13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548900" y="1855558"/>
            <a:ext cx="331190" cy="400110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48900" y="2550010"/>
            <a:ext cx="328954" cy="359251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48900" y="3216797"/>
            <a:ext cx="328954" cy="379843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288612"/>
              </p:ext>
            </p:extLst>
          </p:nvPr>
        </p:nvGraphicFramePr>
        <p:xfrm>
          <a:off x="455773" y="3134467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>
                        <a:alpha val="1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2324"/>
              </p:ext>
            </p:extLst>
          </p:nvPr>
        </p:nvGraphicFramePr>
        <p:xfrm>
          <a:off x="1013143" y="1129241"/>
          <a:ext cx="996810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u="none" dirty="0" err="1" smtClean="0">
                          <a:solidFill>
                            <a:srgbClr val="D9D9D9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기획배경</a:t>
                      </a:r>
                      <a:endParaRPr lang="ko-KR" altLang="en-US" sz="1100" b="0" u="none" dirty="0">
                        <a:solidFill>
                          <a:srgbClr val="D9D9D9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u="none" dirty="0" smtClean="0">
                          <a:solidFill>
                            <a:srgbClr val="D6D6D6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서비스</a:t>
                      </a:r>
                      <a:endParaRPr lang="ko-KR" altLang="en-US" sz="1100" b="0" u="none" dirty="0">
                        <a:solidFill>
                          <a:srgbClr val="D6D6D6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u="none" dirty="0" smtClean="0">
                          <a:solidFill>
                            <a:srgbClr val="DEDDDE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부연설명</a:t>
                      </a:r>
                      <a:endParaRPr lang="ko-KR" altLang="en-US" sz="1100" b="0" u="none" dirty="0">
                        <a:solidFill>
                          <a:srgbClr val="DEDDDE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u="sng" dirty="0" smtClean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역할분담</a:t>
                      </a:r>
                      <a:endParaRPr lang="ko-KR" altLang="en-US" sz="1100" b="1" u="sng" dirty="0">
                        <a:solidFill>
                          <a:schemeClr val="tx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548900" y="3832860"/>
            <a:ext cx="345595" cy="347179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90" y="502338"/>
            <a:ext cx="674700" cy="38644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5" y="1945504"/>
            <a:ext cx="360000" cy="35381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50367" y="1227748"/>
            <a:ext cx="331190" cy="400110"/>
          </a:xfrm>
          <a:prstGeom prst="rect">
            <a:avLst/>
          </a:prstGeom>
          <a:solidFill>
            <a:srgbClr val="FE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06" y="1196748"/>
            <a:ext cx="360000" cy="36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5" y="2532669"/>
            <a:ext cx="360000" cy="36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6" y="3134468"/>
            <a:ext cx="450701" cy="5445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129863" y="398683"/>
            <a:ext cx="5218646" cy="1455004"/>
            <a:chOff x="2129863" y="398683"/>
            <a:chExt cx="5218646" cy="1455004"/>
          </a:xfrm>
        </p:grpSpPr>
        <p:grpSp>
          <p:nvGrpSpPr>
            <p:cNvPr id="108" name="그룹 107"/>
            <p:cNvGrpSpPr/>
            <p:nvPr/>
          </p:nvGrpSpPr>
          <p:grpSpPr>
            <a:xfrm>
              <a:off x="2129863" y="398683"/>
              <a:ext cx="4866540" cy="1455004"/>
              <a:chOff x="2116596" y="557562"/>
              <a:chExt cx="4866540" cy="1455004"/>
            </a:xfrm>
          </p:grpSpPr>
          <p:sp>
            <p:nvSpPr>
              <p:cNvPr id="109" name="세로로 말린 두루마리 모양 108"/>
              <p:cNvSpPr/>
              <p:nvPr/>
            </p:nvSpPr>
            <p:spPr>
              <a:xfrm>
                <a:off x="6175040" y="888781"/>
                <a:ext cx="368300" cy="446541"/>
              </a:xfrm>
              <a:prstGeom prst="verticalScroll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0" name="그룹 109"/>
              <p:cNvGrpSpPr/>
              <p:nvPr/>
            </p:nvGrpSpPr>
            <p:grpSpPr>
              <a:xfrm>
                <a:off x="2116596" y="557562"/>
                <a:ext cx="4866540" cy="1455004"/>
                <a:chOff x="2123202" y="436895"/>
                <a:chExt cx="4866540" cy="1455004"/>
              </a:xfrm>
            </p:grpSpPr>
            <p:sp>
              <p:nvSpPr>
                <p:cNvPr id="111" name="양쪽 모서리가 둥근 사각형 110"/>
                <p:cNvSpPr/>
                <p:nvPr/>
              </p:nvSpPr>
              <p:spPr>
                <a:xfrm rot="16200000" flipH="1">
                  <a:off x="2491640" y="667305"/>
                  <a:ext cx="1058538" cy="1390650"/>
                </a:xfrm>
                <a:prstGeom prst="round2SameRect">
                  <a:avLst>
                    <a:gd name="adj1" fmla="val 17199"/>
                    <a:gd name="adj2" fmla="val 0"/>
                  </a:avLst>
                </a:prstGeom>
                <a:solidFill>
                  <a:srgbClr val="8CD3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2325584" y="825814"/>
                  <a:ext cx="4355191" cy="1066085"/>
                </a:xfrm>
                <a:prstGeom prst="roundRect">
                  <a:avLst/>
                </a:prstGeom>
                <a:noFill/>
                <a:ln w="28575">
                  <a:solidFill>
                    <a:srgbClr val="8A6E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3">
                    <a:lnSpc>
                      <a:spcPct val="150000"/>
                    </a:lnSpc>
                  </a:pPr>
                  <a:endPara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2572440" y="1048147"/>
                  <a:ext cx="954107" cy="475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lnSpc>
                      <a:spcPct val="150000"/>
                    </a:lnSpc>
                  </a:pPr>
                  <a:r>
                    <a:rPr lang="ko-KR" altLang="en-US" sz="2000" b="1" dirty="0" smtClean="0">
                      <a:solidFill>
                        <a:schemeClr val="bg1"/>
                      </a:solidFill>
                      <a:latin typeface="여기어때 잘난체" panose="020B0600000101010101" pitchFamily="50" charset="-127"/>
                      <a:ea typeface="여기어때 잘난체" panose="020B0600000101010101" pitchFamily="50" charset="-127"/>
                    </a:rPr>
                    <a:t>김지</a:t>
                  </a:r>
                  <a:r>
                    <a:rPr lang="ko-KR" altLang="en-US" sz="2000" b="1" dirty="0">
                      <a:solidFill>
                        <a:schemeClr val="bg1"/>
                      </a:solidFill>
                      <a:latin typeface="여기어때 잘난체" panose="020B0600000101010101" pitchFamily="50" charset="-127"/>
                      <a:ea typeface="여기어때 잘난체" panose="020B0600000101010101" pitchFamily="50" charset="-127"/>
                    </a:rPr>
                    <a:t>현</a:t>
                  </a:r>
                  <a:endParaRPr lang="en-US" altLang="ko-KR" sz="2000" b="1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endParaRPr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6191163" y="790864"/>
                  <a:ext cx="378697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100" dirty="0">
                      <a:solidFill>
                        <a:schemeClr val="bg1"/>
                      </a:solidFill>
                    </a:rPr>
                    <a:t>팀장</a:t>
                  </a:r>
                </a:p>
              </p:txBody>
            </p:sp>
            <p:pic>
              <p:nvPicPr>
                <p:cNvPr id="115" name="그림 114"/>
                <p:cNvPicPr>
                  <a:picLocks noChangeAspect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3202" y="436895"/>
                  <a:ext cx="714522" cy="718531"/>
                </a:xfrm>
                <a:prstGeom prst="ellipse">
                  <a:avLst/>
                </a:prstGeom>
                <a:ln w="28575" cap="rnd">
                  <a:solidFill>
                    <a:srgbClr val="5B9BD5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116" name="TextBox 115"/>
                <p:cNvSpPr txBox="1"/>
                <p:nvPr/>
              </p:nvSpPr>
              <p:spPr>
                <a:xfrm>
                  <a:off x="3650459" y="809135"/>
                  <a:ext cx="33392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- REST API </a:t>
                  </a:r>
                  <a:r>
                    <a:rPr lang="ko-KR" altLang="en-US" sz="1200" dirty="0" smtClean="0"/>
                    <a:t>기반 전체적 </a:t>
                  </a:r>
                  <a:r>
                    <a:rPr lang="en-US" altLang="ko-KR" sz="1200" dirty="0" smtClean="0"/>
                    <a:t>CRUD</a:t>
                  </a:r>
                </a:p>
                <a:p>
                  <a:r>
                    <a:rPr lang="en-US" altLang="ko-KR" sz="1200" dirty="0" smtClean="0"/>
                    <a:t>- </a:t>
                  </a:r>
                  <a:r>
                    <a:rPr lang="ko-KR" altLang="en-US" sz="1200" dirty="0" smtClean="0"/>
                    <a:t>보안</a:t>
                  </a:r>
                  <a:r>
                    <a:rPr lang="en-US" altLang="ko-KR" sz="1200" dirty="0" smtClean="0"/>
                    <a:t> </a:t>
                  </a:r>
                  <a:r>
                    <a:rPr lang="ko-KR" altLang="en-US" sz="1200" dirty="0" smtClean="0"/>
                    <a:t>관련 작업</a:t>
                  </a:r>
                  <a:endParaRPr lang="en-US" altLang="ko-KR" sz="1200" dirty="0" smtClean="0"/>
                </a:p>
              </p:txBody>
            </p:sp>
          </p:grpSp>
        </p:grpSp>
        <p:sp>
          <p:nvSpPr>
            <p:cNvPr id="142" name="TextBox 141"/>
            <p:cNvSpPr txBox="1"/>
            <p:nvPr/>
          </p:nvSpPr>
          <p:spPr>
            <a:xfrm>
              <a:off x="3727418" y="1528502"/>
              <a:ext cx="3621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+mn-ea"/>
                </a:rPr>
                <a:t>“</a:t>
              </a:r>
              <a:r>
                <a:rPr lang="ko-KR" altLang="en-US" sz="1400" dirty="0" err="1" smtClean="0">
                  <a:latin typeface="+mn-ea"/>
                </a:rPr>
                <a:t>간다간다뿅간다아진짜뿅간다</a:t>
              </a:r>
              <a:r>
                <a:rPr lang="en-US" altLang="ko-KR" sz="1400" dirty="0" smtClean="0">
                  <a:latin typeface="+mn-ea"/>
                </a:rPr>
                <a:t>＂</a:t>
              </a:r>
              <a:endParaRPr lang="ko-KR" altLang="en-US" sz="1400" dirty="0">
                <a:latin typeface="+mn-ea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129863" y="4544813"/>
            <a:ext cx="5158665" cy="1383890"/>
            <a:chOff x="2129863" y="4544813"/>
            <a:chExt cx="5158665" cy="1383890"/>
          </a:xfrm>
        </p:grpSpPr>
        <p:grpSp>
          <p:nvGrpSpPr>
            <p:cNvPr id="123" name="그룹 122"/>
            <p:cNvGrpSpPr/>
            <p:nvPr/>
          </p:nvGrpSpPr>
          <p:grpSpPr>
            <a:xfrm>
              <a:off x="2129863" y="4544813"/>
              <a:ext cx="4866540" cy="1383890"/>
              <a:chOff x="2129863" y="4544813"/>
              <a:chExt cx="4866540" cy="1383890"/>
            </a:xfrm>
          </p:grpSpPr>
          <p:sp>
            <p:nvSpPr>
              <p:cNvPr id="124" name="양쪽 모서리가 둥근 사각형 123"/>
              <p:cNvSpPr/>
              <p:nvPr/>
            </p:nvSpPr>
            <p:spPr>
              <a:xfrm rot="16200000" flipH="1">
                <a:off x="2491640" y="4704109"/>
                <a:ext cx="1058538" cy="1390650"/>
              </a:xfrm>
              <a:prstGeom prst="round2SameRect">
                <a:avLst>
                  <a:gd name="adj1" fmla="val 17199"/>
                  <a:gd name="adj2" fmla="val 0"/>
                </a:avLst>
              </a:prstGeom>
              <a:solidFill>
                <a:srgbClr val="8C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2325584" y="4862618"/>
                <a:ext cx="4355191" cy="1066085"/>
              </a:xfrm>
              <a:prstGeom prst="roundRect">
                <a:avLst/>
              </a:prstGeom>
              <a:noFill/>
              <a:ln w="28575">
                <a:solidFill>
                  <a:srgbClr val="8A6E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3">
                  <a:lnSpc>
                    <a:spcPct val="150000"/>
                  </a:lnSpc>
                </a:pPr>
                <a:endPara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2577654" y="5157902"/>
                <a:ext cx="954107" cy="475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ko-KR" altLang="en-US" sz="20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김동빈</a:t>
                </a:r>
                <a:endParaRPr lang="en-US" altLang="ko-KR" sz="20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9863" y="4544813"/>
                <a:ext cx="721486" cy="721486"/>
              </a:xfrm>
              <a:prstGeom prst="ellipse">
                <a:avLst/>
              </a:prstGeom>
              <a:ln w="28575" cap="rnd">
                <a:solidFill>
                  <a:srgbClr val="5B9BD5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3657120" y="4861020"/>
                <a:ext cx="3339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-  </a:t>
                </a:r>
                <a:r>
                  <a:rPr lang="ko-KR" altLang="en-US" sz="1200" dirty="0" smtClean="0"/>
                  <a:t>서버 관리</a:t>
                </a:r>
                <a:endParaRPr lang="en-US" altLang="ko-KR" sz="1200" dirty="0" smtClean="0"/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dirty="0" smtClean="0"/>
                  <a:t>이미지 처리 및 </a:t>
                </a:r>
                <a:r>
                  <a:rPr lang="en-US" altLang="ko-KR" sz="1200" dirty="0" smtClean="0"/>
                  <a:t>SNS </a:t>
                </a:r>
                <a:r>
                  <a:rPr lang="ko-KR" altLang="en-US" sz="1200" dirty="0" smtClean="0"/>
                  <a:t>연동</a:t>
                </a:r>
                <a:endParaRPr lang="en-US" altLang="ko-KR" sz="1200" dirty="0" smtClean="0"/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3667437" y="5600593"/>
              <a:ext cx="3621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+mn-ea"/>
                </a:rPr>
                <a:t>“</a:t>
              </a:r>
              <a:r>
                <a:rPr lang="ko-KR" altLang="en-US" sz="1400" dirty="0" smtClean="0">
                  <a:latin typeface="+mn-ea"/>
                </a:rPr>
                <a:t>서버 배포가 이렇게나 어렵다니</a:t>
              </a:r>
              <a:r>
                <a:rPr lang="en-US" altLang="ko-KR" sz="1400" dirty="0" smtClean="0">
                  <a:latin typeface="+mn-ea"/>
                </a:rPr>
                <a:t>＂</a:t>
              </a:r>
              <a:endParaRPr lang="ko-KR" altLang="en-US" sz="1400" dirty="0">
                <a:latin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48170" y="2420098"/>
            <a:ext cx="5149654" cy="1425657"/>
            <a:chOff x="2148170" y="2420098"/>
            <a:chExt cx="5149654" cy="1425657"/>
          </a:xfrm>
        </p:grpSpPr>
        <p:grpSp>
          <p:nvGrpSpPr>
            <p:cNvPr id="117" name="그룹 116"/>
            <p:cNvGrpSpPr/>
            <p:nvPr/>
          </p:nvGrpSpPr>
          <p:grpSpPr>
            <a:xfrm>
              <a:off x="2148170" y="2420098"/>
              <a:ext cx="4848233" cy="1425657"/>
              <a:chOff x="2148170" y="2420098"/>
              <a:chExt cx="4848233" cy="1425657"/>
            </a:xfrm>
          </p:grpSpPr>
          <p:sp>
            <p:nvSpPr>
              <p:cNvPr id="118" name="양쪽 모서리가 둥근 사각형 117"/>
              <p:cNvSpPr/>
              <p:nvPr/>
            </p:nvSpPr>
            <p:spPr>
              <a:xfrm rot="16200000" flipH="1">
                <a:off x="2491640" y="2621161"/>
                <a:ext cx="1058538" cy="1390650"/>
              </a:xfrm>
              <a:prstGeom prst="round2SameRect">
                <a:avLst>
                  <a:gd name="adj1" fmla="val 17199"/>
                  <a:gd name="adj2" fmla="val 0"/>
                </a:avLst>
              </a:prstGeom>
              <a:solidFill>
                <a:srgbClr val="8C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2325584" y="2779670"/>
                <a:ext cx="4355191" cy="1066085"/>
              </a:xfrm>
              <a:prstGeom prst="roundRect">
                <a:avLst/>
              </a:prstGeom>
              <a:noFill/>
              <a:ln w="28575">
                <a:solidFill>
                  <a:srgbClr val="8A6E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3">
                  <a:lnSpc>
                    <a:spcPct val="150000"/>
                  </a:lnSpc>
                </a:pPr>
                <a:endPara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2616899" y="3072651"/>
                <a:ext cx="954107" cy="475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ko-KR" altLang="en-US" sz="2000" b="1" dirty="0" err="1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임호빈</a:t>
                </a:r>
                <a:endParaRPr lang="en-US" altLang="ko-KR" sz="20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pic>
            <p:nvPicPr>
              <p:cNvPr id="121" name="그림 120"/>
              <p:cNvPicPr>
                <a:picLocks noChangeAspect="1"/>
              </p:cNvPicPr>
              <p:nvPr/>
            </p:nvPicPr>
            <p:blipFill rotWithShape="1">
              <a:blip r:embed="rId9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" r="42471"/>
              <a:stretch/>
            </p:blipFill>
            <p:spPr>
              <a:xfrm>
                <a:off x="2148170" y="2420098"/>
                <a:ext cx="736412" cy="766631"/>
              </a:xfrm>
              <a:prstGeom prst="ellipse">
                <a:avLst/>
              </a:prstGeom>
              <a:ln w="28575" cap="rnd">
                <a:solidFill>
                  <a:srgbClr val="5B9BD5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22" name="TextBox 121"/>
              <p:cNvSpPr txBox="1"/>
              <p:nvPr/>
            </p:nvSpPr>
            <p:spPr>
              <a:xfrm>
                <a:off x="3657120" y="2768375"/>
                <a:ext cx="33392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- </a:t>
                </a:r>
                <a:r>
                  <a:rPr lang="ko-KR" altLang="en-US" sz="1200" dirty="0" smtClean="0"/>
                  <a:t>데이터 작업</a:t>
                </a:r>
                <a:endParaRPr lang="en-US" altLang="ko-KR" sz="1200" dirty="0" smtClean="0"/>
              </a:p>
              <a:p>
                <a:r>
                  <a:rPr lang="en-US" altLang="ko-KR" sz="1200" dirty="0" smtClean="0"/>
                  <a:t>- </a:t>
                </a:r>
                <a:r>
                  <a:rPr lang="en-US" altLang="ko-KR" sz="1200" dirty="0" err="1" smtClean="0"/>
                  <a:t>Kakao</a:t>
                </a:r>
                <a:r>
                  <a:rPr lang="en-US" altLang="ko-KR" sz="1200" dirty="0" smtClean="0"/>
                  <a:t> Map, Socket </a:t>
                </a:r>
                <a:r>
                  <a:rPr lang="ko-KR" altLang="en-US" sz="1200" dirty="0" smtClean="0"/>
                  <a:t>활용</a:t>
                </a:r>
                <a:endParaRPr lang="en-US" altLang="ko-KR" sz="1200" dirty="0"/>
              </a:p>
              <a:p>
                <a:r>
                  <a:rPr lang="en-US" altLang="ko-KR" sz="1200" dirty="0" smtClean="0"/>
                  <a:t>- </a:t>
                </a:r>
                <a:r>
                  <a:rPr lang="ko-KR" altLang="en-US" sz="1200" dirty="0" err="1" smtClean="0"/>
                  <a:t>테스팅</a:t>
                </a:r>
                <a:r>
                  <a:rPr lang="ko-KR" altLang="en-US" sz="1200" dirty="0" smtClean="0"/>
                  <a:t> 및 검수</a:t>
                </a:r>
                <a:endParaRPr lang="en-US" altLang="ko-KR" sz="1200" dirty="0" smtClean="0"/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3676733" y="3510842"/>
              <a:ext cx="3621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+mn-ea"/>
                </a:rPr>
                <a:t>“</a:t>
              </a:r>
              <a:r>
                <a:rPr lang="ko-KR" altLang="en-US" sz="1400" dirty="0" smtClean="0">
                  <a:latin typeface="+mn-ea"/>
                </a:rPr>
                <a:t>에러 흠</a:t>
              </a:r>
              <a:r>
                <a:rPr lang="en-US" altLang="ko-KR" sz="1400" dirty="0" smtClean="0">
                  <a:latin typeface="+mn-ea"/>
                </a:rPr>
                <a:t>….＂</a:t>
              </a:r>
              <a:endParaRPr lang="ko-KR" altLang="en-US" sz="1400" dirty="0">
                <a:latin typeface="+mn-ea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903187" y="1264549"/>
            <a:ext cx="5201759" cy="1422011"/>
            <a:chOff x="6903187" y="1264549"/>
            <a:chExt cx="5201759" cy="1422011"/>
          </a:xfrm>
        </p:grpSpPr>
        <p:grpSp>
          <p:nvGrpSpPr>
            <p:cNvPr id="129" name="그룹 128"/>
            <p:cNvGrpSpPr/>
            <p:nvPr/>
          </p:nvGrpSpPr>
          <p:grpSpPr>
            <a:xfrm>
              <a:off x="6903187" y="1264549"/>
              <a:ext cx="4866950" cy="1422011"/>
              <a:chOff x="6903187" y="1264549"/>
              <a:chExt cx="4866950" cy="1422011"/>
            </a:xfrm>
          </p:grpSpPr>
          <p:sp>
            <p:nvSpPr>
              <p:cNvPr id="130" name="양쪽 모서리가 둥근 사각형 129"/>
              <p:cNvSpPr/>
              <p:nvPr/>
            </p:nvSpPr>
            <p:spPr>
              <a:xfrm rot="16200000" flipH="1">
                <a:off x="7262495" y="1461966"/>
                <a:ext cx="1058538" cy="1390650"/>
              </a:xfrm>
              <a:prstGeom prst="round2SameRect">
                <a:avLst>
                  <a:gd name="adj1" fmla="val 17199"/>
                  <a:gd name="adj2" fmla="val 0"/>
                </a:avLst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>
                <a:off x="7096439" y="1620475"/>
                <a:ext cx="4355191" cy="1066085"/>
              </a:xfrm>
              <a:prstGeom prst="roundRect">
                <a:avLst/>
              </a:prstGeom>
              <a:noFill/>
              <a:ln w="28575">
                <a:solidFill>
                  <a:srgbClr val="8A6E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3">
                  <a:lnSpc>
                    <a:spcPct val="150000"/>
                  </a:lnSpc>
                </a:pPr>
                <a:endPara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7348509" y="1862652"/>
                <a:ext cx="954107" cy="475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ko-KR" altLang="en-US" sz="20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이성헌</a:t>
                </a:r>
                <a:endParaRPr lang="en-US" altLang="ko-KR" sz="20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pic>
            <p:nvPicPr>
              <p:cNvPr id="133" name="그림 13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03187" y="1264549"/>
                <a:ext cx="734190" cy="711381"/>
              </a:xfrm>
              <a:prstGeom prst="ellipse">
                <a:avLst/>
              </a:prstGeom>
              <a:ln w="28575" cap="rnd">
                <a:solidFill>
                  <a:srgbClr val="5B9BD5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34" name="TextBox 133"/>
              <p:cNvSpPr txBox="1"/>
              <p:nvPr/>
            </p:nvSpPr>
            <p:spPr>
              <a:xfrm>
                <a:off x="8430854" y="1603028"/>
                <a:ext cx="33392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- </a:t>
                </a:r>
                <a:r>
                  <a:rPr lang="en-US" altLang="ko-KR" sz="1200" dirty="0" err="1" smtClean="0"/>
                  <a:t>Kakao</a:t>
                </a:r>
                <a:r>
                  <a:rPr lang="en-US" altLang="ko-KR" sz="1200" dirty="0" smtClean="0"/>
                  <a:t> Map</a:t>
                </a:r>
              </a:p>
              <a:p>
                <a:r>
                  <a:rPr lang="en-US" altLang="ko-KR" sz="1200" dirty="0" smtClean="0"/>
                  <a:t>- </a:t>
                </a:r>
                <a:r>
                  <a:rPr lang="ko-KR" altLang="en-US" sz="1200" dirty="0" err="1" smtClean="0"/>
                  <a:t>약속방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err="1" smtClean="0"/>
                  <a:t>알람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smtClean="0"/>
                  <a:t>캘린더 관련 작업</a:t>
                </a:r>
                <a:endParaRPr lang="en-US" altLang="ko-KR" sz="1200" dirty="0" smtClean="0"/>
              </a:p>
              <a:p>
                <a:r>
                  <a:rPr lang="en-US" altLang="ko-KR" sz="1200" dirty="0" smtClean="0"/>
                  <a:t>- </a:t>
                </a:r>
                <a:r>
                  <a:rPr lang="ko-KR" altLang="en-US" sz="1200" dirty="0" err="1" smtClean="0"/>
                  <a:t>테스팅</a:t>
                </a:r>
                <a:r>
                  <a:rPr lang="ko-KR" altLang="en-US" sz="1200" dirty="0" smtClean="0"/>
                  <a:t> 및 검수</a:t>
                </a:r>
                <a:endParaRPr lang="en-US" altLang="ko-KR" sz="1200" dirty="0" smtClean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8483855" y="2354051"/>
              <a:ext cx="3621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+mn-ea"/>
                </a:rPr>
                <a:t>“</a:t>
              </a:r>
              <a:r>
                <a:rPr lang="ko-KR" altLang="en-US" sz="1400" dirty="0" err="1" smtClean="0">
                  <a:latin typeface="+mn-ea"/>
                </a:rPr>
                <a:t>안잔다</a:t>
              </a:r>
              <a:r>
                <a:rPr lang="ko-KR" altLang="en-US" sz="1400" dirty="0" smtClean="0">
                  <a:latin typeface="+mn-ea"/>
                </a:rPr>
                <a:t> 봉인해제</a:t>
              </a:r>
              <a:r>
                <a:rPr lang="en-US" altLang="ko-KR" sz="1400" dirty="0" smtClean="0">
                  <a:latin typeface="+mn-ea"/>
                </a:rPr>
                <a:t>. </a:t>
              </a:r>
              <a:r>
                <a:rPr lang="ko-KR" altLang="en-US" sz="1400" dirty="0" smtClean="0">
                  <a:latin typeface="+mn-ea"/>
                </a:rPr>
                <a:t>이제 잔다</a:t>
              </a:r>
              <a:r>
                <a:rPr lang="en-US" altLang="ko-KR" sz="1400" dirty="0" smtClean="0">
                  <a:latin typeface="+mn-ea"/>
                </a:rPr>
                <a:t>.＂</a:t>
              </a:r>
              <a:endParaRPr lang="ko-KR" altLang="en-US" sz="1400" dirty="0">
                <a:latin typeface="+mn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932845" y="3728961"/>
            <a:ext cx="5156161" cy="1416677"/>
            <a:chOff x="6932845" y="3728961"/>
            <a:chExt cx="5156161" cy="1416677"/>
          </a:xfrm>
        </p:grpSpPr>
        <p:grpSp>
          <p:nvGrpSpPr>
            <p:cNvPr id="135" name="그룹 134"/>
            <p:cNvGrpSpPr/>
            <p:nvPr/>
          </p:nvGrpSpPr>
          <p:grpSpPr>
            <a:xfrm>
              <a:off x="6932845" y="3728961"/>
              <a:ext cx="4837292" cy="1416677"/>
              <a:chOff x="6932845" y="3728961"/>
              <a:chExt cx="4837292" cy="1416677"/>
            </a:xfrm>
          </p:grpSpPr>
          <p:sp>
            <p:nvSpPr>
              <p:cNvPr id="136" name="양쪽 모서리가 둥근 사각형 135"/>
              <p:cNvSpPr/>
              <p:nvPr/>
            </p:nvSpPr>
            <p:spPr>
              <a:xfrm rot="16200000" flipH="1">
                <a:off x="7268614" y="3921044"/>
                <a:ext cx="1058538" cy="1390650"/>
              </a:xfrm>
              <a:prstGeom prst="round2SameRect">
                <a:avLst>
                  <a:gd name="adj1" fmla="val 17199"/>
                  <a:gd name="adj2" fmla="val 0"/>
                </a:avLst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모서리가 둥근 직사각형 136"/>
              <p:cNvSpPr/>
              <p:nvPr/>
            </p:nvSpPr>
            <p:spPr>
              <a:xfrm>
                <a:off x="7102558" y="4079553"/>
                <a:ext cx="4355191" cy="1066085"/>
              </a:xfrm>
              <a:prstGeom prst="roundRect">
                <a:avLst/>
              </a:prstGeom>
              <a:noFill/>
              <a:ln w="28575">
                <a:solidFill>
                  <a:srgbClr val="8A6E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3">
                  <a:lnSpc>
                    <a:spcPct val="150000"/>
                  </a:lnSpc>
                </a:pPr>
                <a:endPara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7354628" y="4321730"/>
                <a:ext cx="954107" cy="475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ko-KR" altLang="en-US" sz="20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이주이</a:t>
                </a:r>
                <a:endParaRPr lang="en-US" altLang="ko-KR" sz="20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pic>
            <p:nvPicPr>
              <p:cNvPr id="140" name="그림 139"/>
              <p:cNvPicPr>
                <a:picLocks noChangeAspect="1"/>
              </p:cNvPicPr>
              <p:nvPr/>
            </p:nvPicPr>
            <p:blipFill rotWithShape="1">
              <a:blip r:embed="rId11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74"/>
              <a:stretch/>
            </p:blipFill>
            <p:spPr>
              <a:xfrm>
                <a:off x="6932845" y="3728961"/>
                <a:ext cx="686781" cy="705932"/>
              </a:xfrm>
              <a:prstGeom prst="ellipse">
                <a:avLst/>
              </a:prstGeom>
              <a:ln w="28575" cap="rnd">
                <a:solidFill>
                  <a:srgbClr val="5B9BD5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41" name="TextBox 140"/>
              <p:cNvSpPr txBox="1"/>
              <p:nvPr/>
            </p:nvSpPr>
            <p:spPr>
              <a:xfrm>
                <a:off x="8430854" y="4079552"/>
                <a:ext cx="33392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- </a:t>
                </a:r>
                <a:r>
                  <a:rPr lang="ko-KR" altLang="en-US" sz="1200" dirty="0" smtClean="0"/>
                  <a:t>유저 관련 작업</a:t>
                </a:r>
                <a:endParaRPr lang="en-US" altLang="ko-KR" sz="1200" dirty="0" smtClean="0"/>
              </a:p>
              <a:p>
                <a:r>
                  <a:rPr lang="en-US" altLang="ko-KR" sz="1200" dirty="0" smtClean="0"/>
                  <a:t>- </a:t>
                </a:r>
                <a:r>
                  <a:rPr lang="ko-KR" altLang="en-US" sz="1200" dirty="0" smtClean="0"/>
                  <a:t>친구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smtClean="0"/>
                  <a:t>찜 관련 작업</a:t>
                </a:r>
                <a:endParaRPr lang="en-US" altLang="ko-KR" sz="1200" dirty="0" smtClean="0"/>
              </a:p>
              <a:p>
                <a:r>
                  <a:rPr lang="en-US" altLang="ko-KR" sz="1200" dirty="0" smtClean="0"/>
                  <a:t>- </a:t>
                </a:r>
                <a:r>
                  <a:rPr lang="ko-KR" altLang="en-US" sz="1200" dirty="0" smtClean="0"/>
                  <a:t>형태소 </a:t>
                </a:r>
                <a:r>
                  <a:rPr lang="en-US" altLang="ko-KR" sz="1200" dirty="0" smtClean="0"/>
                  <a:t>API </a:t>
                </a:r>
                <a:r>
                  <a:rPr lang="ko-KR" altLang="en-US" sz="1200" dirty="0" smtClean="0"/>
                  <a:t>처리</a:t>
                </a:r>
                <a:endParaRPr lang="en-US" altLang="ko-KR" sz="1200" dirty="0" smtClean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8467915" y="4832928"/>
              <a:ext cx="3621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+mn-ea"/>
                </a:rPr>
                <a:t>“</a:t>
              </a:r>
              <a:r>
                <a:rPr lang="ko-KR" altLang="en-US" sz="1400" dirty="0" smtClean="0">
                  <a:latin typeface="+mn-ea"/>
                </a:rPr>
                <a:t>이제 자러 가도 되나요</a:t>
              </a:r>
              <a:r>
                <a:rPr lang="en-US" altLang="ko-KR" sz="1400" dirty="0" smtClean="0">
                  <a:latin typeface="+mn-ea"/>
                </a:rPr>
                <a:t>?＂</a:t>
              </a:r>
              <a:endParaRPr lang="ko-KR" altLang="en-US" sz="14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75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251</Words>
  <Application>Microsoft Office PowerPoint</Application>
  <PresentationFormat>와이드스크린</PresentationFormat>
  <Paragraphs>87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Aharoni</vt:lpstr>
      <vt:lpstr>HY견고딕</vt:lpstr>
      <vt:lpstr>HY중고딕</vt:lpstr>
      <vt:lpstr>맑은 고딕</vt:lpstr>
      <vt:lpstr>여기어때 잘난체</vt:lpstr>
      <vt:lpstr>휴먼편지체</vt:lpstr>
      <vt:lpstr>Arial</vt:lpstr>
      <vt:lpstr>12_Office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multicampus</cp:lastModifiedBy>
  <cp:revision>90</cp:revision>
  <dcterms:created xsi:type="dcterms:W3CDTF">2020-04-02T04:07:25Z</dcterms:created>
  <dcterms:modified xsi:type="dcterms:W3CDTF">2021-02-19T03:42:16Z</dcterms:modified>
</cp:coreProperties>
</file>