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91" r:id="rId33"/>
    <p:sldId id="285" r:id="rId34"/>
    <p:sldId id="286" r:id="rId35"/>
    <p:sldId id="287" r:id="rId36"/>
    <p:sldId id="288" r:id="rId37"/>
    <p:sldId id="289" r:id="rId38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MX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 Network Management Protocol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(SNMP)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5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Arquitectura de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n 3"/>
          <p:cNvPicPr/>
          <p:nvPr/>
        </p:nvPicPr>
        <p:blipFill>
          <a:blip r:embed="rId2"/>
          <a:stretch/>
        </p:blipFill>
        <p:spPr>
          <a:xfrm>
            <a:off x="1179360" y="1159200"/>
            <a:ext cx="9832680" cy="46688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22080" y="6465240"/>
            <a:ext cx="439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http://www.dpstelecom.com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3"/>
          <p:cNvPicPr/>
          <p:nvPr/>
        </p:nvPicPr>
        <p:blipFill>
          <a:blip r:embed="rId2"/>
          <a:stretch/>
        </p:blipFill>
        <p:spPr>
          <a:xfrm>
            <a:off x="2138040" y="270360"/>
            <a:ext cx="8125920" cy="648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Componentes de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Administrador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Dispositivos administrados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Agente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Information Base (MIB)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6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Administrador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administrador o sistema de administración SNMP es responsable de comunicarse con el agente SNMP implementado en los dispositivos administrados. Sus principales funciones son: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Consultar a los agentes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Obtener respuestas de los agentes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Establecer variables en los agentes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Acusar eventos asíncronos de los agentes (traps)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Management Information Base (MIB)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 archivo de texto que describe los elementos de red SNMP como una lista de objetos de datos.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Contiene información jerárquica, estructurada en forma de árbol con variables individuales (estado, descripción) de los dispositivos gestionados  en una red.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 principal función es traducir cadenas numéricas en texto entendible a los humanos.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parte de la gestión de red definida en el modelo OSI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número entero largo es usado como ID de Objeto (OID) para distinguir cada variable de forma única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OID(Object Identier)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una dirección utilizada para identificar dispositivos y su estado.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Ancho de banda utilizado por un dispositivo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Cantidad de memoria disponible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Dirección IP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Tiene una estructura de árbol donde cada número define un nivel de direccionamiento distinto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6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Estructura del árbol OID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Imagen 3"/>
          <p:cNvPicPr/>
          <p:nvPr/>
        </p:nvPicPr>
        <p:blipFill>
          <a:blip r:embed="rId2"/>
          <a:stretch/>
        </p:blipFill>
        <p:spPr>
          <a:xfrm>
            <a:off x="1850400" y="1173240"/>
            <a:ext cx="8145720" cy="46627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21640" y="5992200"/>
            <a:ext cx="585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http://rcp100.sourceforge.net/snmp.html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(público)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5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1.3.6.1.2.1.1.4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078920" y="2509920"/>
          <a:ext cx="10274400" cy="409104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 es el grupo que estableció el estándar OID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org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 organización será especificada a continuación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Departamento de Defensa de los Estados Unidos de Norteamérica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Comunicación será vía Internet/Red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.2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mgmt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Este es un dispositivo de gestión definido por el IETF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MIB-2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OID está definido en la versión 2 de la especificación de MIB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un parámetro de sistema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sysContact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parámetro es la información de contacto para el administrador de un sistema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(privado)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78920" y="1851480"/>
            <a:ext cx="7236000" cy="5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1 . 3 . 6 . 1 . 4 . 1 . 2682 . 1 . 4 . 5 . 1 . 1. 99 . 1 . 1 . 6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1078920" y="2509920"/>
          <a:ext cx="10274400" cy="309708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 es el grupo que estableció el estándar OID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org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 organización será especificada a continuación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Departamento de Defensa de los Estados Unidos de Norteamérica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Comunicación será vía Internet/Red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private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Este es un dispositivo manufacturado por una entidad privada (no gubernamental)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enterprise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fabricante está catalogado como una empresa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(privado)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78920" y="1228320"/>
            <a:ext cx="7995960" cy="5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1 . 3 . 6 . 1 . 4 . 1 . 2682 . 1 . 4 . 5 . 1 . 1. 99 . 1 . 1 . 6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078920" y="2138040"/>
          <a:ext cx="10274400" cy="45597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.2682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dpsInc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fabricante es DPS Telecom Inc.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dpsAlarmControl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una alarma y dispositivo de control fabricado por DPS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dpsRTU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una Unidad Terminal Remota (RTU)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.5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AlarmGrid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 trata de un punto de alarma discreta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AlarmEntry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 punto de alarma será especificado a continuación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puerto para este punto de alarma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.99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Address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la dirección de éste punto de alarma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Display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display para este punto de alarma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número de punto de alarma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dpsRTUAState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estado del punto de alarma(set, clear, etc.)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Organismos de estandarización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ISOC (Internet Society)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promover el desarrollo, evolución y uso abierto de Internet en todo el mundo.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También facilita el desarrollo abierto de estándares y protocolos para la infraestructura técnica de Internet, incluida la supervisión del Internet Architecture Board (IAB)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1439640" y="421920"/>
          <a:ext cx="9172080" cy="6096240"/>
        </p:xfrm>
        <a:graphic>
          <a:graphicData uri="http://schemas.openxmlformats.org/drawingml/2006/table">
            <a:tbl>
              <a:tblPr/>
              <a:tblGrid>
                <a:gridCol w="22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Subtree Name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OID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 information.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interfaces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1.3.6.1.2.1.2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RFC2863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information.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Translation MIB, deprecated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ip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1.3.6.1.2.1.4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RFC4292, RFC4293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Protocol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icmp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1.3.6.1.2.1.5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RFC1213, RFC4293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Control Message Protocol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tcp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1.3.6.1.2.1.6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RFC4022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Transmission Control Protocol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udp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1.3.6.1.2.1.7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RFC4113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Datagram Protocol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snmp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1.3.6.1.2.1.11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 Network Management Protocol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host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1.3.6.1.2.1.25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RFC2790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Host Resources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event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1.3.6.1.2.1.88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RFC2981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DISMAN Event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notification log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1.3.6.1.2.1.99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RFC3014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Notification log</a:t>
                      </a:r>
                      <a:endParaRPr lang="es-MX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9" name="CustomShape 2"/>
          <p:cNvSpPr/>
          <p:nvPr/>
        </p:nvSpPr>
        <p:spPr>
          <a:xfrm>
            <a:off x="8189640" y="1521000"/>
            <a:ext cx="183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21640" y="5992200"/>
            <a:ext cx="585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http://rcp100.sourceforge.net/snmp.html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Mensajes SNMP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diferentes tipos de mensajes: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consultar una MIB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</a:t>
            </a: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leer secuencialmente a través de la MIB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GetResponse</a:t>
            </a: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agente SNMP para responder una petición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fijar un valor en la MIB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Trap</a:t>
            </a: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agente SNMP para reportar eventos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n 3"/>
          <p:cNvPicPr/>
          <p:nvPr/>
        </p:nvPicPr>
        <p:blipFill>
          <a:blip r:embed="rId2"/>
          <a:stretch/>
        </p:blipFill>
        <p:spPr>
          <a:xfrm>
            <a:off x="1684080" y="2112120"/>
            <a:ext cx="7957080" cy="424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Formato de mensaje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n 3"/>
          <p:cNvPicPr/>
          <p:nvPr/>
        </p:nvPicPr>
        <p:blipFill>
          <a:blip r:embed="rId2"/>
          <a:stretch/>
        </p:blipFill>
        <p:spPr>
          <a:xfrm>
            <a:off x="553680" y="1133280"/>
            <a:ext cx="10608120" cy="22694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926640" y="4581360"/>
            <a:ext cx="5558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PDU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88400" y="4212000"/>
            <a:ext cx="1362960" cy="15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0=Get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1=GetNext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2=Response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3=Set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4=Trap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456560" y="4177800"/>
            <a:ext cx="231120" cy="15447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645120" y="3525120"/>
            <a:ext cx="9216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596960" y="3471840"/>
            <a:ext cx="118260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0=versión 1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1=versión 2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501200" y="3525120"/>
            <a:ext cx="95040" cy="4593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7234200" y="4460040"/>
            <a:ext cx="727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8022600" y="4090680"/>
            <a:ext cx="247320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0=No error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1=Too big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2=No such name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3=Bad value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4=Read only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5=General error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7791120" y="4056480"/>
            <a:ext cx="231120" cy="15447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641880" y="5992200"/>
            <a:ext cx="400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*Tamaño máximo del PDU = MTU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Implementaciones de SNMP (linux)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880" cy="31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snmpd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agente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gestor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apt-get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apt-get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apt-get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snmpd</a:t>
            </a:r>
            <a:endParaRPr lang="es-MX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apt-get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snmp-mibs-downloader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38080" y="5530320"/>
            <a:ext cx="10514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https://www.digitalocean.com/community/tutorials/how-to-install-and-configure-an-snmp-daemon-and-client-on-ubuntu-14-04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/etc/snmp/snmp.conf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04680" y="2613960"/>
            <a:ext cx="641304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E9484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r>
              <a:rPr lang="es-MX" sz="28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mibs :</a:t>
            </a: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/etc/snmp/snmpd.conf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8120" y="1582200"/>
            <a:ext cx="1073484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##############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AGENT BEHAVIOUR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Listen for connections from the local system only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agentAddress  udp:127.0.0.1:161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Listen for connections on all interfaces (both IPv4 *and* IPv6)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#agentAddress udp:161,udp6:[::1]:161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/etc/snmp/snmpd.conf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18120" y="1582200"/>
            <a:ext cx="1073484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###############################################################################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 ACCESS CONTROL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#  system + hrSystem groups only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#view   systemonly  included   .1.3.6.1.2.1.1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#view   systemonly  included   .1.3.6.1.2.1.25.1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#  Full access from the local host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rwcommunity public  localhost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4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Verificación del servidor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service snmpd stop/start/restart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service snmpd status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netstat –nao –udp  //n=numeric, a=todo pts abiertos y cerrados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  //o=info relacionada a timers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155960"/>
            <a:ext cx="10514880" cy="527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:lee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secuencialmente a través de la MIB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obtiene una entrada de la MIB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localhost 1.3.6.1.2.1.1.4.0	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snmpset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modifica una entada de la MIB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snmpset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 1.3.6.1.2.1.1.4.0 s Escuela</a:t>
            </a:r>
          </a:p>
          <a:p>
            <a:pPr>
              <a:lnSpc>
                <a:spcPct val="100000"/>
              </a:lnSpc>
            </a:pPr>
            <a:endParaRPr lang="es-MX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s-MX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nmptable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snmpgetnext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consultar información sobre una entidad de red</a:t>
            </a:r>
          </a:p>
          <a:p>
            <a:pPr>
              <a:lnSpc>
                <a:spcPct val="100000"/>
              </a:lnSpc>
            </a:pP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snmptable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–v 1 –c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localhost IF-MIB::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ifTable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IAB (Internet Architecture Board, Comité de Arquitectura de Internet)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la administración y el desarrollo general de los estándares de Internet.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También supervisa la arquitectura para los protocolos y los procedimientos que utiliza Internet.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IAB consta de 13 miembros, entre los cuales se encuentra el presidente del IETF (Internet Engineering Task Force).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66120" y="1042560"/>
            <a:ext cx="10514880" cy="527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:lee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secuencialmente a través de la MIB</a:t>
            </a:r>
            <a:endParaRPr lang="es-MX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1.3.6.1.2.1.2.2.1.10  (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fInOctets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endParaRPr lang="es-MX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1.3.6.1.2.1.2.2.1.16  (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ifOutOctets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endParaRPr lang="es-MX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1.3.6.1.2.1.2.2.1.14  (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fInErrors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endParaRPr lang="es-MX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1.3.6.1.2.1.2.2.1.20  (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ifOutErrors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endParaRPr lang="es-MX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127.0.0.1 1.3.6.1.2.1.2.2.1.5 (</a:t>
            </a:r>
            <a:r>
              <a:rPr lang="es-MX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ifSpeed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endParaRPr lang="es-MX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obtiene una entrada de la MIB</a:t>
            </a:r>
            <a:endParaRPr lang="es-MX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localhost </a:t>
            </a:r>
            <a:r>
              <a:rPr lang="es-MX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127.0.0.1 1.3.6.1.2.1.2.2.1.16.</a:t>
            </a:r>
            <a:r>
              <a:rPr lang="es-MX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s-MX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//interfaz 1</a:t>
            </a:r>
            <a:endParaRPr lang="es-MX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754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66120" y="1042559"/>
            <a:ext cx="10514880" cy="5606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Bandwidth</a:t>
            </a: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1.3.6.1.2.1.2.2.1.16  (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ifOutOctets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127.0.0.1 1.3.6.1.2.1.2.2.1.10  (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s-MX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fInOctets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-v 1 -c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127.0.0.1 1.3.6.1.2.1.2.2.1.5 (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ifSpeed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Δ = 10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s-MX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Δ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ifInOctets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ifInOctets</a:t>
            </a:r>
            <a:r>
              <a:rPr lang="es-MX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–ifInOctets</a:t>
            </a:r>
            <a:r>
              <a:rPr lang="es-MX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s-MX" sz="2800" b="0" strike="noStrike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Δ </a:t>
            </a:r>
            <a:r>
              <a:rPr lang="es-MX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ifOutOctets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ifOutOctets</a:t>
            </a:r>
            <a:r>
              <a:rPr lang="es-MX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s-MX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–ifOutOctets</a:t>
            </a:r>
            <a:r>
              <a:rPr lang="es-MX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s-MX" sz="2800" b="0" strike="noStrike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s-MX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s-MX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60BB6B-4E72-9B6B-83E3-F082E62F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30" y="1042560"/>
            <a:ext cx="5476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8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24000" y="72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224000" y="1728000"/>
            <a:ext cx="631188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Statistics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-Load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1 minute Load: .1.3.6.1.4.1.2021.10.1.3.1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5 minute Load: .1.3.6.1.4.1.2021.10.1.3.2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15 minute Load: .1.3.6.1.4.1.2021.10.1.3.3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-CPU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percentage of user CPU time: .1.3.6.1.4.1.2021.11.9.0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raw user cpu time: .1.3.6.1.4.1.2021.11.50.0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percentages of system CPU time: .1.3.6.1.4.1.2021.11.10.0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raw system cpu time: .1.3.6.1.4.1.2021.11.52.0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percentages of idle CPU time: .1.3.6.1.4.1.2021.11.11.0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raw idle cpu time: .1.3.6.1.4.1.2021.11.53.0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raw nice cpu time: .1.3.6.1.4.1.2021.11.51.0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24000" y="72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477360" y="1728000"/>
            <a:ext cx="506664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-Memory Statistics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Swap Size: .1.3.6.1.4.1.2021.4.3.0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Available Swap Space: .1.3.6.1.4.1.2021.4.4.0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RAM in machine: .1.3.6.1.4.1.2021.4.5.0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RAM used: .1.3.6.1.4.1.2021.4.6.0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RAM Free: .1.3.6.1.4.1.2021.4.11.0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RAM Shared: .1.3.6.1.4.1.2021.4.13.0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RAM Buffered: .1.3.6.1.4.1.2021.4.14.0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Total Cached Memory: .1.3.6.1.4.1.2021.4.15.0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-System uptime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System Uptime: .1.3.6.1.2.1.1.3.0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48000" y="36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333360" y="814680"/>
            <a:ext cx="10394640" cy="552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-Disk Statistics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snmpd.conf needs to be edited. Add the following (assuming a machine with a single ‘/' partition):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/ 100000 (or)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includeAllDisks 10% for all partitions and disks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OIDs are as follows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where the disk is mounted: .1.3.6.1.4.1.2021.9.1.2.1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of the device for the partition: .1.3.6.1.4.1.2021.9.1.3.1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size of the disk/partion (kBytes): .1.3.6.1.4.1.2021.9.1.6.1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space on the disk: .1.3.6.1.4.1.2021.9.1.7.1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space on the disk: .1.3.6.1.4.1.2021.9.1.8.1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space used on disk: .1.3.6.1.4.1.2021.9.1.9.1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inodes used on disk: .1.3.6.1.4.1.2021.9.1.10.1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8000" y="36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333360" y="814680"/>
            <a:ext cx="10394640" cy="552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-Disk Statistics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where the disk is mounted: .1.3.6.1.4.1.2021.9.1.2.1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of the device for the partition: .1.3.6.1.4.1.2021.9.1.3.1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size of the disk/partion (kBytes): .1.3.6.1.4.1.2021.9.1.6.1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space on the disk: .1.3.6.1.4.1.2021.9.1.7.1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space on the disk: .1.3.6.1.4.1.2021.9.1.8.1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space used on disk: .1.3.6.1.4.1.2021.9.1.9.1</a:t>
            </a: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inodes used on disk: .1.3.6.1.4.1.2021.9.1.10.1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available disk space for / on the target host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#snmpget -v 1 -c "community" target_name_or_ip .1.3.6.1.4.1.2021.9.1.7.1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return available disk space for the first entry in the ‘disk' section of snmpd.conf; replace 1 with n for the nth entry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the 1-minute system load on the target host</a:t>
            </a: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API SNMP4J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IETF (Internet Engineering Task Force)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encarga de desarrollar, actualizar y mantener Internet y las tecnologías TCP/IP. (corto plazo)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de sus principales responsabilidades es producir documentos RFC (Request For Comments) que contienen especificaciones de protocolos, procesos y tecnologías para Internet.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 de Grupos de Trabajo (WG) encargados de desarrollar las especificaciones.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IESG (Internet Engineering Steering Group, Comité Directivo de Ingeniería de Internet)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la administración técnica del IETF y el proceso de los estándares de Internet.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IRTF (Internet Research Task Force)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centra en la investigación a largo plazo relacionada con los protocolos, aplicaciones, arquitecturas y tecnologías de TCP/IP y de Internet.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3"/>
          <p:cNvPicPr/>
          <p:nvPr/>
        </p:nvPicPr>
        <p:blipFill>
          <a:blip r:embed="rId2"/>
          <a:stretch/>
        </p:blipFill>
        <p:spPr>
          <a:xfrm>
            <a:off x="2585880" y="376920"/>
            <a:ext cx="7019280" cy="57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 Network Management Protocol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 es un protocolo implementado sobre la capa de aplicación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por la Internet Arhitecture Board(IAB) en el RFC 1157 en 1988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Creado para intercambiar información de gestión y monitoreo entre dispositivos de red.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n 3"/>
          <p:cNvPicPr/>
          <p:nvPr/>
        </p:nvPicPr>
        <p:blipFill>
          <a:blip r:embed="rId2"/>
          <a:stretch/>
        </p:blipFill>
        <p:spPr>
          <a:xfrm>
            <a:off x="2022120" y="1101240"/>
            <a:ext cx="7399800" cy="560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2116</Words>
  <Application>Microsoft Office PowerPoint</Application>
  <PresentationFormat>Panorámica</PresentationFormat>
  <Paragraphs>380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Axel</dc:creator>
  <dc:description/>
  <cp:lastModifiedBy>Axel Moreno</cp:lastModifiedBy>
  <cp:revision>9</cp:revision>
  <dcterms:modified xsi:type="dcterms:W3CDTF">2022-06-10T00:26:20Z</dcterms:modified>
  <dc:language>es-MX</dc:language>
</cp:coreProperties>
</file>