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2" r:id="rId2"/>
  </p:sldMasterIdLst>
  <p:notesMasterIdLst>
    <p:notesMasterId r:id="rId21"/>
  </p:notesMasterIdLst>
  <p:sldIdLst>
    <p:sldId id="259" r:id="rId3"/>
    <p:sldId id="260" r:id="rId4"/>
    <p:sldId id="261" r:id="rId5"/>
    <p:sldId id="284" r:id="rId6"/>
    <p:sldId id="330" r:id="rId7"/>
    <p:sldId id="341" r:id="rId8"/>
    <p:sldId id="331" r:id="rId9"/>
    <p:sldId id="304" r:id="rId10"/>
    <p:sldId id="339" r:id="rId11"/>
    <p:sldId id="333" r:id="rId12"/>
    <p:sldId id="306" r:id="rId13"/>
    <p:sldId id="342" r:id="rId14"/>
    <p:sldId id="343" r:id="rId15"/>
    <p:sldId id="344" r:id="rId16"/>
    <p:sldId id="345" r:id="rId17"/>
    <p:sldId id="346" r:id="rId18"/>
    <p:sldId id="340" r:id="rId19"/>
    <p:sldId id="282" r:id="rId20"/>
  </p:sldIdLst>
  <p:sldSz cx="12192000" cy="6858000"/>
  <p:notesSz cx="6858000" cy="9144000"/>
  <p:custDataLst>
    <p:tags r:id="rId2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468"/>
    <a:srgbClr val="345692"/>
    <a:srgbClr val="17C0D4"/>
    <a:srgbClr val="FFFFFF"/>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p:scale>
          <a:sx n="66" d="100"/>
          <a:sy n="66" d="100"/>
        </p:scale>
        <p:origin x="-900" y="-38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E71205-8ED0-4448-89C4-E364DBCD202B}" type="datetimeFigureOut">
              <a:rPr lang="zh-CN" altLang="en-US" smtClean="0"/>
              <a:t>2021/5/28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B12155-F510-438E-A92C-53674F21657A}" type="slidenum">
              <a:rPr lang="zh-CN" altLang="en-US" smtClean="0"/>
              <a:t>‹#›</a:t>
            </a:fld>
            <a:endParaRPr lang="zh-CN" altLang="en-US"/>
          </a:p>
        </p:txBody>
      </p:sp>
    </p:spTree>
    <p:extLst>
      <p:ext uri="{BB962C8B-B14F-4D97-AF65-F5344CB8AC3E}">
        <p14:creationId xmlns:p14="http://schemas.microsoft.com/office/powerpoint/2010/main" val="1534470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B12155-F510-438E-A92C-53674F21657A}" type="slidenum">
              <a:rPr lang="zh-CN" altLang="en-US" smtClean="0"/>
              <a:t>1</a:t>
            </a:fld>
            <a:endParaRPr lang="zh-CN" altLang="en-US"/>
          </a:p>
        </p:txBody>
      </p:sp>
    </p:spTree>
    <p:extLst>
      <p:ext uri="{BB962C8B-B14F-4D97-AF65-F5344CB8AC3E}">
        <p14:creationId xmlns:p14="http://schemas.microsoft.com/office/powerpoint/2010/main" val="1518847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B12155-F510-438E-A92C-53674F21657A}" type="slidenum">
              <a:rPr lang="zh-CN" altLang="en-US" smtClean="0">
                <a:solidFill>
                  <a:prstClr val="black"/>
                </a:solidFill>
                <a:latin typeface="Calibri"/>
                <a:ea typeface="宋体"/>
              </a:rPr>
              <a:pPr/>
              <a:t>10</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2672482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B12155-F510-438E-A92C-53674F21657A}" type="slidenum">
              <a:rPr lang="zh-CN" altLang="en-US" smtClean="0"/>
              <a:t>11</a:t>
            </a:fld>
            <a:endParaRPr lang="zh-CN" altLang="en-US"/>
          </a:p>
        </p:txBody>
      </p:sp>
    </p:spTree>
    <p:extLst>
      <p:ext uri="{BB962C8B-B14F-4D97-AF65-F5344CB8AC3E}">
        <p14:creationId xmlns:p14="http://schemas.microsoft.com/office/powerpoint/2010/main" val="3812502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B12155-F510-438E-A92C-53674F21657A}" type="slidenum">
              <a:rPr lang="zh-CN" altLang="en-US" smtClean="0"/>
              <a:t>12</a:t>
            </a:fld>
            <a:endParaRPr lang="zh-CN" altLang="en-US"/>
          </a:p>
        </p:txBody>
      </p:sp>
    </p:spTree>
    <p:extLst>
      <p:ext uri="{BB962C8B-B14F-4D97-AF65-F5344CB8AC3E}">
        <p14:creationId xmlns:p14="http://schemas.microsoft.com/office/powerpoint/2010/main" val="3812502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B12155-F510-438E-A92C-53674F21657A}" type="slidenum">
              <a:rPr lang="zh-CN" altLang="en-US" smtClean="0"/>
              <a:t>13</a:t>
            </a:fld>
            <a:endParaRPr lang="zh-CN" altLang="en-US"/>
          </a:p>
        </p:txBody>
      </p:sp>
    </p:spTree>
    <p:extLst>
      <p:ext uri="{BB962C8B-B14F-4D97-AF65-F5344CB8AC3E}">
        <p14:creationId xmlns:p14="http://schemas.microsoft.com/office/powerpoint/2010/main" val="3812502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B12155-F510-438E-A92C-53674F21657A}" type="slidenum">
              <a:rPr lang="zh-CN" altLang="en-US" smtClean="0"/>
              <a:t>14</a:t>
            </a:fld>
            <a:endParaRPr lang="zh-CN" altLang="en-US"/>
          </a:p>
        </p:txBody>
      </p:sp>
    </p:spTree>
    <p:extLst>
      <p:ext uri="{BB962C8B-B14F-4D97-AF65-F5344CB8AC3E}">
        <p14:creationId xmlns:p14="http://schemas.microsoft.com/office/powerpoint/2010/main" val="3812502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B12155-F510-438E-A92C-53674F21657A}" type="slidenum">
              <a:rPr lang="zh-CN" altLang="en-US" smtClean="0"/>
              <a:t>15</a:t>
            </a:fld>
            <a:endParaRPr lang="zh-CN" altLang="en-US"/>
          </a:p>
        </p:txBody>
      </p:sp>
    </p:spTree>
    <p:extLst>
      <p:ext uri="{BB962C8B-B14F-4D97-AF65-F5344CB8AC3E}">
        <p14:creationId xmlns:p14="http://schemas.microsoft.com/office/powerpoint/2010/main" val="3812502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B12155-F510-438E-A92C-53674F21657A}" type="slidenum">
              <a:rPr lang="zh-CN" altLang="en-US" smtClean="0"/>
              <a:t>16</a:t>
            </a:fld>
            <a:endParaRPr lang="zh-CN" altLang="en-US"/>
          </a:p>
        </p:txBody>
      </p:sp>
    </p:spTree>
    <p:extLst>
      <p:ext uri="{BB962C8B-B14F-4D97-AF65-F5344CB8AC3E}">
        <p14:creationId xmlns:p14="http://schemas.microsoft.com/office/powerpoint/2010/main" val="3812502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B12155-F510-438E-A92C-53674F21657A}" type="slidenum">
              <a:rPr lang="zh-CN" altLang="en-US" smtClean="0"/>
              <a:t>18</a:t>
            </a:fld>
            <a:endParaRPr lang="zh-CN" altLang="en-US"/>
          </a:p>
        </p:txBody>
      </p:sp>
    </p:spTree>
    <p:extLst>
      <p:ext uri="{BB962C8B-B14F-4D97-AF65-F5344CB8AC3E}">
        <p14:creationId xmlns:p14="http://schemas.microsoft.com/office/powerpoint/2010/main" val="4130085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B12155-F510-438E-A92C-53674F21657A}" type="slidenum">
              <a:rPr lang="zh-CN" altLang="en-US" smtClean="0"/>
              <a:t>2</a:t>
            </a:fld>
            <a:endParaRPr lang="zh-CN" altLang="en-US"/>
          </a:p>
        </p:txBody>
      </p:sp>
    </p:spTree>
    <p:extLst>
      <p:ext uri="{BB962C8B-B14F-4D97-AF65-F5344CB8AC3E}">
        <p14:creationId xmlns:p14="http://schemas.microsoft.com/office/powerpoint/2010/main" val="4108070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B12155-F510-438E-A92C-53674F21657A}" type="slidenum">
              <a:rPr lang="zh-CN" altLang="en-US" smtClean="0"/>
              <a:t>3</a:t>
            </a:fld>
            <a:endParaRPr lang="zh-CN" altLang="en-US"/>
          </a:p>
        </p:txBody>
      </p:sp>
    </p:spTree>
    <p:extLst>
      <p:ext uri="{BB962C8B-B14F-4D97-AF65-F5344CB8AC3E}">
        <p14:creationId xmlns:p14="http://schemas.microsoft.com/office/powerpoint/2010/main" val="2672482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B12155-F510-438E-A92C-53674F21657A}" type="slidenum">
              <a:rPr lang="zh-CN" altLang="en-US" smtClean="0"/>
              <a:t>4</a:t>
            </a:fld>
            <a:endParaRPr lang="zh-CN" altLang="en-US"/>
          </a:p>
        </p:txBody>
      </p:sp>
    </p:spTree>
    <p:extLst>
      <p:ext uri="{BB962C8B-B14F-4D97-AF65-F5344CB8AC3E}">
        <p14:creationId xmlns:p14="http://schemas.microsoft.com/office/powerpoint/2010/main" val="3812502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B12155-F510-438E-A92C-53674F21657A}" type="slidenum">
              <a:rPr lang="zh-CN" altLang="en-US" smtClean="0">
                <a:solidFill>
                  <a:prstClr val="black"/>
                </a:solidFill>
                <a:latin typeface="Calibri"/>
                <a:ea typeface="宋体"/>
              </a:rPr>
              <a:pPr/>
              <a:t>5</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2672482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B12155-F510-438E-A92C-53674F21657A}" type="slidenum">
              <a:rPr lang="zh-CN" altLang="en-US" smtClean="0"/>
              <a:t>6</a:t>
            </a:fld>
            <a:endParaRPr lang="zh-CN" altLang="en-US"/>
          </a:p>
        </p:txBody>
      </p:sp>
    </p:spTree>
    <p:extLst>
      <p:ext uri="{BB962C8B-B14F-4D97-AF65-F5344CB8AC3E}">
        <p14:creationId xmlns:p14="http://schemas.microsoft.com/office/powerpoint/2010/main" val="3812502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B12155-F510-438E-A92C-53674F21657A}" type="slidenum">
              <a:rPr lang="zh-CN" altLang="en-US" smtClean="0">
                <a:solidFill>
                  <a:prstClr val="black"/>
                </a:solidFill>
                <a:latin typeface="Calibri"/>
                <a:ea typeface="宋体"/>
              </a:rPr>
              <a:pPr/>
              <a:t>7</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2672482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B12155-F510-438E-A92C-53674F21657A}" type="slidenum">
              <a:rPr lang="zh-CN" altLang="en-US" smtClean="0"/>
              <a:t>8</a:t>
            </a:fld>
            <a:endParaRPr lang="zh-CN" altLang="en-US"/>
          </a:p>
        </p:txBody>
      </p:sp>
    </p:spTree>
    <p:extLst>
      <p:ext uri="{BB962C8B-B14F-4D97-AF65-F5344CB8AC3E}">
        <p14:creationId xmlns:p14="http://schemas.microsoft.com/office/powerpoint/2010/main" val="3812502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B12155-F510-438E-A92C-53674F21657A}" type="slidenum">
              <a:rPr lang="zh-CN" altLang="en-US" smtClean="0"/>
              <a:t>9</a:t>
            </a:fld>
            <a:endParaRPr lang="zh-CN" altLang="en-US"/>
          </a:p>
        </p:txBody>
      </p:sp>
    </p:spTree>
    <p:extLst>
      <p:ext uri="{BB962C8B-B14F-4D97-AF65-F5344CB8AC3E}">
        <p14:creationId xmlns:p14="http://schemas.microsoft.com/office/powerpoint/2010/main" val="3812502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1">
    <p:bg>
      <p:bgRef idx="1001">
        <a:schemeClr val="bg1"/>
      </p:bgRef>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lide 2">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3" y="0"/>
            <a:ext cx="12191354" cy="6857637"/>
          </a:xfrm>
          <a:prstGeom prst="rect">
            <a:avLst/>
          </a:prstGeom>
        </p:spPr>
      </p:pic>
    </p:spTree>
    <p:extLst>
      <p:ext uri="{BB962C8B-B14F-4D97-AF65-F5344CB8AC3E}">
        <p14:creationId xmlns:p14="http://schemas.microsoft.com/office/powerpoint/2010/main" val="9233698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Slide 3">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3" y="0"/>
            <a:ext cx="12191354" cy="6857637"/>
          </a:xfrm>
          <a:prstGeom prst="rect">
            <a:avLst/>
          </a:prstGeom>
        </p:spPr>
      </p:pic>
    </p:spTree>
    <p:extLst>
      <p:ext uri="{BB962C8B-B14F-4D97-AF65-F5344CB8AC3E}">
        <p14:creationId xmlns:p14="http://schemas.microsoft.com/office/powerpoint/2010/main" val="18009334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lide 5">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1909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Slide 6">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3" y="0"/>
            <a:ext cx="12191354" cy="6857637"/>
          </a:xfrm>
          <a:prstGeom prst="rect">
            <a:avLst/>
          </a:prstGeom>
        </p:spPr>
      </p:pic>
    </p:spTree>
    <p:extLst>
      <p:ext uri="{BB962C8B-B14F-4D97-AF65-F5344CB8AC3E}">
        <p14:creationId xmlns:p14="http://schemas.microsoft.com/office/powerpoint/2010/main" val="24310796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Slide 7">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3" y="0"/>
            <a:ext cx="12191354" cy="6857637"/>
          </a:xfrm>
          <a:prstGeom prst="rect">
            <a:avLst/>
          </a:prstGeom>
        </p:spPr>
      </p:pic>
    </p:spTree>
    <p:extLst>
      <p:ext uri="{BB962C8B-B14F-4D97-AF65-F5344CB8AC3E}">
        <p14:creationId xmlns:p14="http://schemas.microsoft.com/office/powerpoint/2010/main" val="37136512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9813289"/>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64072" y="2298425"/>
            <a:ext cx="10503646" cy="1107996"/>
          </a:xfrm>
          <a:prstGeom prst="rect">
            <a:avLst/>
          </a:prstGeom>
          <a:noFill/>
        </p:spPr>
        <p:txBody>
          <a:bodyPr wrap="none" rtlCol="0">
            <a:spAutoFit/>
          </a:bodyPr>
          <a:lstStyle/>
          <a:p>
            <a:pPr algn="ctr"/>
            <a:r>
              <a:rPr lang="en-US" altLang="zh-CN" sz="6600" b="1" spc="600" smtClean="0">
                <a:effectLst>
                  <a:outerShdw blurRad="38100" dist="38100" dir="2700000" algn="tl">
                    <a:srgbClr val="000000">
                      <a:alpha val="43137"/>
                    </a:srgbClr>
                  </a:outerShdw>
                </a:effectLst>
                <a:cs typeface="+mn-ea"/>
                <a:sym typeface="+mn-lt"/>
              </a:rPr>
              <a:t>TRUNG TÂM NGOẠI NGỮ</a:t>
            </a:r>
            <a:endParaRPr lang="zh-CN" altLang="en-US" sz="6600" b="1" spc="600" dirty="0">
              <a:effectLst>
                <a:outerShdw blurRad="38100" dist="38100" dir="2700000" algn="tl">
                  <a:srgbClr val="000000">
                    <a:alpha val="43137"/>
                  </a:srgbClr>
                </a:outerShdw>
              </a:effectLst>
              <a:cs typeface="+mn-ea"/>
              <a:sym typeface="+mn-lt"/>
            </a:endParaRPr>
          </a:p>
        </p:txBody>
      </p:sp>
      <p:sp>
        <p:nvSpPr>
          <p:cNvPr id="4" name="文本框 3"/>
          <p:cNvSpPr txBox="1"/>
          <p:nvPr/>
        </p:nvSpPr>
        <p:spPr>
          <a:xfrm>
            <a:off x="3936321" y="3323275"/>
            <a:ext cx="4359143" cy="1569660"/>
          </a:xfrm>
          <a:prstGeom prst="rect">
            <a:avLst/>
          </a:prstGeom>
          <a:noFill/>
        </p:spPr>
        <p:txBody>
          <a:bodyPr wrap="none" rtlCol="0">
            <a:spAutoFit/>
          </a:bodyPr>
          <a:lstStyle/>
          <a:p>
            <a:pPr algn="ctr"/>
            <a:r>
              <a:rPr lang="en-US" altLang="zh-CN" sz="2400" smtClean="0">
                <a:cs typeface="+mn-ea"/>
                <a:sym typeface="+mn-lt"/>
              </a:rPr>
              <a:t>Sinh viên thực hiện: </a:t>
            </a:r>
          </a:p>
          <a:p>
            <a:pPr algn="ctr"/>
            <a:r>
              <a:rPr lang="en-US" altLang="zh-CN" sz="2400" smtClean="0">
                <a:cs typeface="+mn-ea"/>
                <a:sym typeface="+mn-lt"/>
              </a:rPr>
              <a:t>Hoàng Thị Thùy Trang - 51900249</a:t>
            </a:r>
          </a:p>
          <a:p>
            <a:pPr algn="ctr"/>
            <a:r>
              <a:rPr lang="en-US" altLang="zh-CN" sz="2400" smtClean="0">
                <a:cs typeface="+mn-ea"/>
                <a:sym typeface="+mn-lt"/>
              </a:rPr>
              <a:t>Lưu Quang Thắng - 51800932</a:t>
            </a:r>
          </a:p>
          <a:p>
            <a:pPr algn="ctr"/>
            <a:r>
              <a:rPr lang="en-US" altLang="zh-CN" sz="2400" smtClean="0">
                <a:cs typeface="+mn-ea"/>
                <a:sym typeface="+mn-lt"/>
              </a:rPr>
              <a:t>Nguyễn Quốc Thái - 51800930</a:t>
            </a:r>
            <a:endParaRPr lang="zh-CN" altLang="en-US" sz="4800" dirty="0">
              <a:cs typeface="+mn-ea"/>
              <a:sym typeface="+mn-lt"/>
            </a:endParaRPr>
          </a:p>
        </p:txBody>
      </p:sp>
      <p:sp>
        <p:nvSpPr>
          <p:cNvPr id="5" name="文本框 4"/>
          <p:cNvSpPr txBox="1"/>
          <p:nvPr/>
        </p:nvSpPr>
        <p:spPr>
          <a:xfrm>
            <a:off x="0" y="5441129"/>
            <a:ext cx="12192000" cy="400110"/>
          </a:xfrm>
          <a:prstGeom prst="rect">
            <a:avLst/>
          </a:prstGeom>
          <a:noFill/>
        </p:spPr>
        <p:txBody>
          <a:bodyPr wrap="square" rtlCol="0">
            <a:spAutoFit/>
          </a:bodyPr>
          <a:lstStyle/>
          <a:p>
            <a:pPr algn="ctr"/>
            <a:r>
              <a:rPr lang="en-US" altLang="zh-CN" sz="2000">
                <a:latin typeface="+mj-lt"/>
                <a:cs typeface="+mn-ea"/>
                <a:sym typeface="+mn-lt"/>
              </a:rPr>
              <a:t>CÔNG NGHỆ PHẦN MỀM </a:t>
            </a:r>
            <a:r>
              <a:rPr lang="en-US" altLang="zh-CN" sz="2000" smtClean="0">
                <a:latin typeface="+mj-lt"/>
                <a:cs typeface="+mn-ea"/>
                <a:sym typeface="+mn-lt"/>
              </a:rPr>
              <a:t>| SOFTWARE </a:t>
            </a:r>
            <a:r>
              <a:rPr lang="en-US" altLang="zh-CN" sz="2000" smtClean="0">
                <a:latin typeface="+mj-lt"/>
                <a:cs typeface="+mn-ea"/>
                <a:sym typeface="+mn-lt"/>
              </a:rPr>
              <a:t>TECHNOLOGY</a:t>
            </a:r>
            <a:endParaRPr lang="zh-CN" altLang="en-US" sz="2000" dirty="0">
              <a:latin typeface="+mj-lt"/>
              <a:cs typeface="+mn-ea"/>
              <a:sym typeface="+mn-lt"/>
            </a:endParaRPr>
          </a:p>
        </p:txBody>
      </p:sp>
    </p:spTree>
    <p:extLst>
      <p:ext uri="{BB962C8B-B14F-4D97-AF65-F5344CB8AC3E}">
        <p14:creationId xmlns:p14="http://schemas.microsoft.com/office/powerpoint/2010/main" val="13432986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ppt_y</p:attrName>
                                        </p:attrNameLst>
                                      </p:cBhvr>
                                      <p:tavLst>
                                        <p:tav tm="0">
                                          <p:val>
                                            <p:strVal val="#ppt_y+#ppt_h*1.125000"/>
                                          </p:val>
                                        </p:tav>
                                        <p:tav tm="100000">
                                          <p:val>
                                            <p:strVal val="#ppt_y"/>
                                          </p:val>
                                        </p:tav>
                                      </p:tavLst>
                                    </p:anim>
                                    <p:animEffect transition="in" filter="wipe(up)">
                                      <p:cBhvr>
                                        <p:cTn id="14" dur="500"/>
                                        <p:tgtEl>
                                          <p:spTgt spid="4"/>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p:tgtEl>
                                          <p:spTgt spid="5"/>
                                        </p:tgtEl>
                                        <p:attrNameLst>
                                          <p:attrName>ppt_y</p:attrName>
                                        </p:attrNameLst>
                                      </p:cBhvr>
                                      <p:tavLst>
                                        <p:tav tm="0">
                                          <p:val>
                                            <p:strVal val="#ppt_y+#ppt_h*1.125000"/>
                                          </p:val>
                                        </p:tav>
                                        <p:tav tm="100000">
                                          <p:val>
                                            <p:strVal val="#ppt_y"/>
                                          </p:val>
                                        </p:tav>
                                      </p:tavLst>
                                    </p:anim>
                                    <p:animEffect transition="in" filter="wipe(up)">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p:nvPr/>
        </p:nvSpPr>
        <p:spPr>
          <a:xfrm>
            <a:off x="1" y="2527356"/>
            <a:ext cx="12192000" cy="1015663"/>
          </a:xfrm>
          <a:prstGeom prst="rect">
            <a:avLst/>
          </a:prstGeom>
          <a:noFill/>
        </p:spPr>
        <p:txBody>
          <a:bodyPr wrap="square" rtlCol="0">
            <a:spAutoFit/>
          </a:bodyPr>
          <a:lstStyle/>
          <a:p>
            <a:pPr algn="ctr"/>
            <a:r>
              <a:rPr lang="en-US" altLang="zh-CN" sz="6000" b="1" smtClean="0">
                <a:effectLst>
                  <a:outerShdw blurRad="38100" dist="38100" dir="2700000" algn="tl">
                    <a:srgbClr val="000000">
                      <a:alpha val="43137"/>
                    </a:srgbClr>
                  </a:outerShdw>
                </a:effectLst>
                <a:cs typeface="+mn-ea"/>
                <a:sym typeface="+mn-lt"/>
              </a:rPr>
              <a:t>4.</a:t>
            </a:r>
            <a:r>
              <a:rPr lang="tr-TR" altLang="zh-CN" sz="6000" b="1" smtClean="0">
                <a:effectLst>
                  <a:outerShdw blurRad="38100" dist="38100" dir="2700000" algn="tl">
                    <a:srgbClr val="000000">
                      <a:alpha val="43137"/>
                    </a:srgbClr>
                  </a:outerShdw>
                </a:effectLst>
                <a:cs typeface="+mn-ea"/>
                <a:sym typeface="+mn-lt"/>
              </a:rPr>
              <a:t> </a:t>
            </a:r>
            <a:r>
              <a:rPr lang="en-US" altLang="zh-CN" sz="6000" b="1" smtClean="0">
                <a:effectLst>
                  <a:outerShdw blurRad="38100" dist="38100" dir="2700000" algn="tl">
                    <a:srgbClr val="000000">
                      <a:alpha val="43137"/>
                    </a:srgbClr>
                  </a:outerShdw>
                </a:effectLst>
                <a:cs typeface="+mn-ea"/>
                <a:sym typeface="+mn-lt"/>
              </a:rPr>
              <a:t>HIỆN THỰC</a:t>
            </a:r>
            <a:endParaRPr lang="tr-TR" altLang="zh-CN" sz="6000" b="1" dirty="0">
              <a:effectLst>
                <a:outerShdw blurRad="38100" dist="38100" dir="2700000" algn="tl">
                  <a:srgbClr val="000000">
                    <a:alpha val="43137"/>
                  </a:srgbClr>
                </a:outerShdw>
              </a:effectLst>
              <a:cs typeface="+mn-ea"/>
              <a:sym typeface="+mn-lt"/>
            </a:endParaRPr>
          </a:p>
        </p:txBody>
      </p:sp>
    </p:spTree>
    <p:extLst>
      <p:ext uri="{BB962C8B-B14F-4D97-AF65-F5344CB8AC3E}">
        <p14:creationId xmlns:p14="http://schemas.microsoft.com/office/powerpoint/2010/main" val="384154072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4"/>
          <p:cNvCxnSpPr/>
          <p:nvPr/>
        </p:nvCxnSpPr>
        <p:spPr>
          <a:xfrm>
            <a:off x="1135696" y="686619"/>
            <a:ext cx="937188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
          <p:cNvSpPr txBox="1"/>
          <p:nvPr/>
        </p:nvSpPr>
        <p:spPr>
          <a:xfrm>
            <a:off x="1566078" y="136296"/>
            <a:ext cx="2320892" cy="523220"/>
          </a:xfrm>
          <a:prstGeom prst="rect">
            <a:avLst/>
          </a:prstGeom>
          <a:noFill/>
        </p:spPr>
        <p:txBody>
          <a:bodyPr wrap="none" rtlCol="0">
            <a:spAutoFit/>
          </a:bodyPr>
          <a:lstStyle/>
          <a:p>
            <a:r>
              <a:rPr lang="en-US" altLang="zh-CN" sz="2800" b="1" smtClean="0">
                <a:effectLst>
                  <a:outerShdw blurRad="38100" dist="38100" dir="2700000" algn="tl">
                    <a:srgbClr val="000000">
                      <a:alpha val="43137"/>
                    </a:srgbClr>
                  </a:outerShdw>
                </a:effectLst>
                <a:cs typeface="+mn-ea"/>
                <a:sym typeface="+mn-lt"/>
              </a:rPr>
              <a:t>4. HIỆN THỰC:</a:t>
            </a:r>
            <a:endParaRPr lang="zh-CN" altLang="en-US" sz="2800" b="1" dirty="0">
              <a:effectLst>
                <a:outerShdw blurRad="38100" dist="38100" dir="2700000" algn="tl">
                  <a:srgbClr val="000000">
                    <a:alpha val="43137"/>
                  </a:srgbClr>
                </a:outerShdw>
              </a:effectLst>
              <a:cs typeface="+mn-ea"/>
              <a:sym typeface="+mn-l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542" y="833097"/>
            <a:ext cx="10432190" cy="5865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023416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4"/>
          <p:cNvCxnSpPr/>
          <p:nvPr/>
        </p:nvCxnSpPr>
        <p:spPr>
          <a:xfrm>
            <a:off x="1135696" y="686619"/>
            <a:ext cx="937188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
          <p:cNvSpPr txBox="1"/>
          <p:nvPr/>
        </p:nvSpPr>
        <p:spPr>
          <a:xfrm>
            <a:off x="1566078" y="136296"/>
            <a:ext cx="2320892" cy="523220"/>
          </a:xfrm>
          <a:prstGeom prst="rect">
            <a:avLst/>
          </a:prstGeom>
          <a:noFill/>
        </p:spPr>
        <p:txBody>
          <a:bodyPr wrap="none" rtlCol="0">
            <a:spAutoFit/>
          </a:bodyPr>
          <a:lstStyle/>
          <a:p>
            <a:r>
              <a:rPr lang="en-US" altLang="zh-CN" sz="2800" b="1" smtClean="0">
                <a:effectLst>
                  <a:outerShdw blurRad="38100" dist="38100" dir="2700000" algn="tl">
                    <a:srgbClr val="000000">
                      <a:alpha val="43137"/>
                    </a:srgbClr>
                  </a:outerShdw>
                </a:effectLst>
                <a:cs typeface="+mn-ea"/>
                <a:sym typeface="+mn-lt"/>
              </a:rPr>
              <a:t>4. HIỆN THỰC:</a:t>
            </a:r>
            <a:endParaRPr lang="zh-CN" altLang="en-US" sz="2800" b="1" dirty="0">
              <a:effectLst>
                <a:outerShdw blurRad="38100" dist="38100" dir="2700000" algn="tl">
                  <a:srgbClr val="000000">
                    <a:alpha val="43137"/>
                  </a:srgbClr>
                </a:outerShdw>
              </a:effectLst>
              <a:cs typeface="+mn-ea"/>
              <a:sym typeface="+mn-lt"/>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48" y="851062"/>
            <a:ext cx="10296978" cy="5789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532139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4"/>
          <p:cNvCxnSpPr/>
          <p:nvPr/>
        </p:nvCxnSpPr>
        <p:spPr>
          <a:xfrm>
            <a:off x="1135696" y="686619"/>
            <a:ext cx="937188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
          <p:cNvSpPr txBox="1"/>
          <p:nvPr/>
        </p:nvSpPr>
        <p:spPr>
          <a:xfrm>
            <a:off x="1566078" y="136296"/>
            <a:ext cx="2320892" cy="523220"/>
          </a:xfrm>
          <a:prstGeom prst="rect">
            <a:avLst/>
          </a:prstGeom>
          <a:noFill/>
        </p:spPr>
        <p:txBody>
          <a:bodyPr wrap="none" rtlCol="0">
            <a:spAutoFit/>
          </a:bodyPr>
          <a:lstStyle/>
          <a:p>
            <a:r>
              <a:rPr lang="en-US" altLang="zh-CN" sz="2800" b="1" smtClean="0">
                <a:effectLst>
                  <a:outerShdw blurRad="38100" dist="38100" dir="2700000" algn="tl">
                    <a:srgbClr val="000000">
                      <a:alpha val="43137"/>
                    </a:srgbClr>
                  </a:outerShdw>
                </a:effectLst>
                <a:cs typeface="+mn-ea"/>
                <a:sym typeface="+mn-lt"/>
              </a:rPr>
              <a:t>4. HIỆN THỰC:</a:t>
            </a:r>
            <a:endParaRPr lang="zh-CN" altLang="en-US" sz="2800" b="1" dirty="0">
              <a:effectLst>
                <a:outerShdw blurRad="38100" dist="38100" dir="2700000" algn="tl">
                  <a:srgbClr val="000000">
                    <a:alpha val="43137"/>
                  </a:srgbClr>
                </a:outerShdw>
              </a:effectLst>
              <a:cs typeface="+mn-ea"/>
              <a:sym typeface="+mn-l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853" y="863602"/>
            <a:ext cx="10429568" cy="5863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196505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4"/>
          <p:cNvCxnSpPr/>
          <p:nvPr/>
        </p:nvCxnSpPr>
        <p:spPr>
          <a:xfrm>
            <a:off x="1135696" y="686619"/>
            <a:ext cx="937188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
          <p:cNvSpPr txBox="1"/>
          <p:nvPr/>
        </p:nvSpPr>
        <p:spPr>
          <a:xfrm>
            <a:off x="1566078" y="136296"/>
            <a:ext cx="2320892" cy="523220"/>
          </a:xfrm>
          <a:prstGeom prst="rect">
            <a:avLst/>
          </a:prstGeom>
          <a:noFill/>
        </p:spPr>
        <p:txBody>
          <a:bodyPr wrap="none" rtlCol="0">
            <a:spAutoFit/>
          </a:bodyPr>
          <a:lstStyle/>
          <a:p>
            <a:r>
              <a:rPr lang="en-US" altLang="zh-CN" sz="2800" b="1" smtClean="0">
                <a:effectLst>
                  <a:outerShdw blurRad="38100" dist="38100" dir="2700000" algn="tl">
                    <a:srgbClr val="000000">
                      <a:alpha val="43137"/>
                    </a:srgbClr>
                  </a:outerShdw>
                </a:effectLst>
                <a:cs typeface="+mn-ea"/>
                <a:sym typeface="+mn-lt"/>
              </a:rPr>
              <a:t>4. HIỆN THỰC:</a:t>
            </a:r>
            <a:endParaRPr lang="zh-CN" altLang="en-US" sz="2800" b="1" dirty="0">
              <a:effectLst>
                <a:outerShdw blurRad="38100" dist="38100" dir="2700000" algn="tl">
                  <a:srgbClr val="000000">
                    <a:alpha val="43137"/>
                  </a:srgbClr>
                </a:outerShdw>
              </a:effectLst>
              <a:cs typeface="+mn-ea"/>
              <a:sym typeface="+mn-lt"/>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805" y="918138"/>
            <a:ext cx="9977664" cy="5609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596674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4"/>
          <p:cNvCxnSpPr/>
          <p:nvPr/>
        </p:nvCxnSpPr>
        <p:spPr>
          <a:xfrm>
            <a:off x="1135696" y="686619"/>
            <a:ext cx="937188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
          <p:cNvSpPr txBox="1"/>
          <p:nvPr/>
        </p:nvSpPr>
        <p:spPr>
          <a:xfrm>
            <a:off x="1566078" y="136296"/>
            <a:ext cx="2320892" cy="523220"/>
          </a:xfrm>
          <a:prstGeom prst="rect">
            <a:avLst/>
          </a:prstGeom>
          <a:noFill/>
        </p:spPr>
        <p:txBody>
          <a:bodyPr wrap="none" rtlCol="0">
            <a:spAutoFit/>
          </a:bodyPr>
          <a:lstStyle/>
          <a:p>
            <a:r>
              <a:rPr lang="en-US" altLang="zh-CN" sz="2800" b="1" smtClean="0">
                <a:effectLst>
                  <a:outerShdw blurRad="38100" dist="38100" dir="2700000" algn="tl">
                    <a:srgbClr val="000000">
                      <a:alpha val="43137"/>
                    </a:srgbClr>
                  </a:outerShdw>
                </a:effectLst>
                <a:cs typeface="+mn-ea"/>
                <a:sym typeface="+mn-lt"/>
              </a:rPr>
              <a:t>4. HIỆN THỰC:</a:t>
            </a:r>
            <a:endParaRPr lang="zh-CN" altLang="en-US" sz="2800" b="1" dirty="0">
              <a:effectLst>
                <a:outerShdw blurRad="38100" dist="38100" dir="2700000" algn="tl">
                  <a:srgbClr val="000000">
                    <a:alpha val="43137"/>
                  </a:srgbClr>
                </a:outerShdw>
              </a:effectLst>
              <a:cs typeface="+mn-ea"/>
              <a:sym typeface="+mn-lt"/>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575" y="820058"/>
            <a:ext cx="10352124" cy="5820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455842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4"/>
          <p:cNvCxnSpPr/>
          <p:nvPr/>
        </p:nvCxnSpPr>
        <p:spPr>
          <a:xfrm>
            <a:off x="1135696" y="686619"/>
            <a:ext cx="937188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
          <p:cNvSpPr txBox="1"/>
          <p:nvPr/>
        </p:nvSpPr>
        <p:spPr>
          <a:xfrm>
            <a:off x="1566078" y="136296"/>
            <a:ext cx="2320892" cy="523220"/>
          </a:xfrm>
          <a:prstGeom prst="rect">
            <a:avLst/>
          </a:prstGeom>
          <a:noFill/>
        </p:spPr>
        <p:txBody>
          <a:bodyPr wrap="none" rtlCol="0">
            <a:spAutoFit/>
          </a:bodyPr>
          <a:lstStyle/>
          <a:p>
            <a:r>
              <a:rPr lang="en-US" altLang="zh-CN" sz="2800" b="1" smtClean="0">
                <a:effectLst>
                  <a:outerShdw blurRad="38100" dist="38100" dir="2700000" algn="tl">
                    <a:srgbClr val="000000">
                      <a:alpha val="43137"/>
                    </a:srgbClr>
                  </a:outerShdw>
                </a:effectLst>
                <a:cs typeface="+mn-ea"/>
                <a:sym typeface="+mn-lt"/>
              </a:rPr>
              <a:t>4. HIỆN THỰC:</a:t>
            </a:r>
            <a:endParaRPr lang="zh-CN" altLang="en-US" sz="2800" b="1" dirty="0">
              <a:effectLst>
                <a:outerShdw blurRad="38100" dist="38100" dir="2700000" algn="tl">
                  <a:srgbClr val="000000">
                    <a:alpha val="43137"/>
                  </a:srgbClr>
                </a:outerShdw>
              </a:effectLst>
              <a:cs typeface="+mn-ea"/>
              <a:sym typeface="+mn-lt"/>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745" y="856342"/>
            <a:ext cx="10119784"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203697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567457391"/>
              </p:ext>
            </p:extLst>
          </p:nvPr>
        </p:nvGraphicFramePr>
        <p:xfrm>
          <a:off x="130628" y="1016000"/>
          <a:ext cx="11872686" cy="5699760"/>
        </p:xfrm>
        <a:graphic>
          <a:graphicData uri="http://schemas.openxmlformats.org/drawingml/2006/table">
            <a:tbl>
              <a:tblPr firstRow="1" bandRow="1">
                <a:tableStyleId>{073A0DAA-6AF3-43AB-8588-CEC1D06C72B9}</a:tableStyleId>
              </a:tblPr>
              <a:tblGrid>
                <a:gridCol w="1074058"/>
                <a:gridCol w="3497943"/>
                <a:gridCol w="7300685"/>
              </a:tblGrid>
              <a:tr h="149665">
                <a:tc>
                  <a:txBody>
                    <a:bodyPr/>
                    <a:lstStyle/>
                    <a:p>
                      <a:pPr algn="ctr">
                        <a:spcAft>
                          <a:spcPts val="0"/>
                        </a:spcAft>
                      </a:pPr>
                      <a:r>
                        <a:rPr lang="en-US" sz="2000">
                          <a:effectLst/>
                          <a:latin typeface="Times New Roman"/>
                          <a:ea typeface="Times New Roman"/>
                          <a:cs typeface="Times New Roman"/>
                        </a:rPr>
                        <a:t>STT</a:t>
                      </a:r>
                      <a:endParaRPr lang="en-US" sz="1800">
                        <a:effectLst/>
                        <a:latin typeface="Times New Roman"/>
                        <a:ea typeface="Times New Roman"/>
                        <a:cs typeface="Times New Roman"/>
                      </a:endParaRPr>
                    </a:p>
                  </a:txBody>
                  <a:tcPr marL="68580" marR="68580" marT="0" marB="0"/>
                </a:tc>
                <a:tc>
                  <a:txBody>
                    <a:bodyPr/>
                    <a:lstStyle/>
                    <a:p>
                      <a:pPr algn="ctr">
                        <a:spcAft>
                          <a:spcPts val="0"/>
                        </a:spcAft>
                      </a:pPr>
                      <a:r>
                        <a:rPr lang="en-US" sz="2000">
                          <a:effectLst/>
                          <a:latin typeface="Times New Roman"/>
                          <a:ea typeface="Times New Roman"/>
                          <a:cs typeface="Times New Roman"/>
                        </a:rPr>
                        <a:t>Họ và tên</a:t>
                      </a:r>
                      <a:endParaRPr lang="en-US" sz="1800">
                        <a:effectLst/>
                        <a:latin typeface="Times New Roman"/>
                        <a:ea typeface="Times New Roman"/>
                        <a:cs typeface="Times New Roman"/>
                      </a:endParaRPr>
                    </a:p>
                  </a:txBody>
                  <a:tcPr marL="68580" marR="68580" marT="0" marB="0"/>
                </a:tc>
                <a:tc>
                  <a:txBody>
                    <a:bodyPr/>
                    <a:lstStyle/>
                    <a:p>
                      <a:pPr algn="ctr">
                        <a:spcAft>
                          <a:spcPts val="0"/>
                        </a:spcAft>
                      </a:pPr>
                      <a:r>
                        <a:rPr lang="en-US" sz="2000">
                          <a:effectLst/>
                          <a:latin typeface="Times New Roman"/>
                          <a:ea typeface="Times New Roman"/>
                          <a:cs typeface="Times New Roman"/>
                        </a:rPr>
                        <a:t>Mô tả công việc</a:t>
                      </a:r>
                      <a:endParaRPr lang="en-US" sz="1800">
                        <a:effectLst/>
                        <a:latin typeface="Times New Roman"/>
                        <a:ea typeface="Times New Roman"/>
                        <a:cs typeface="Times New Roman"/>
                      </a:endParaRPr>
                    </a:p>
                  </a:txBody>
                  <a:tcPr marL="68580" marR="68580" marT="0" marB="0"/>
                </a:tc>
              </a:tr>
              <a:tr h="1149992">
                <a:tc>
                  <a:txBody>
                    <a:bodyPr/>
                    <a:lstStyle/>
                    <a:p>
                      <a:pPr algn="ctr"/>
                      <a:r>
                        <a:rPr lang="en-US" sz="2800" smtClean="0">
                          <a:latin typeface="+mn-lt"/>
                        </a:rPr>
                        <a:t>1</a:t>
                      </a:r>
                      <a:endParaRPr lang="en-US" sz="2800">
                        <a:latin typeface="+mn-lt"/>
                      </a:endParaRPr>
                    </a:p>
                  </a:txBody>
                  <a:tcPr/>
                </a:tc>
                <a:tc>
                  <a:txBody>
                    <a:bodyPr/>
                    <a:lstStyle/>
                    <a:p>
                      <a:pPr algn="ctr"/>
                      <a:r>
                        <a:rPr lang="en-US" sz="2800" smtClean="0">
                          <a:latin typeface="+mn-lt"/>
                        </a:rPr>
                        <a:t>Hoàng Thị Thùy Trang</a:t>
                      </a:r>
                      <a:endParaRPr lang="en-US" sz="2800">
                        <a:latin typeface="+mn-lt"/>
                      </a:endParaRPr>
                    </a:p>
                  </a:txBody>
                  <a:tcPr/>
                </a:tc>
                <a:tc>
                  <a:txBody>
                    <a:bodyPr/>
                    <a:lstStyle/>
                    <a:p>
                      <a:pPr algn="ctr"/>
                      <a:r>
                        <a:rPr lang="en-US" sz="2800" smtClean="0">
                          <a:latin typeface="+mn-lt"/>
                        </a:rPr>
                        <a:t>_P</a:t>
                      </a:r>
                      <a:r>
                        <a:rPr lang="vi-VN" sz="2800" smtClean="0">
                          <a:latin typeface="+mn-lt"/>
                        </a:rPr>
                        <a:t>hỏng vấn, viết đặc tả, tất cả sơ đồ use case và đặc tả use case, vẽ 8 sơ đồ trình tự</a:t>
                      </a:r>
                      <a:r>
                        <a:rPr lang="en-US" sz="2800" smtClean="0">
                          <a:latin typeface="+mn-lt"/>
                        </a:rPr>
                        <a:t>.</a:t>
                      </a:r>
                    </a:p>
                    <a:p>
                      <a:pPr algn="ctr"/>
                      <a:r>
                        <a:rPr lang="vi-VN" sz="2800" smtClean="0">
                          <a:latin typeface="+mn-lt"/>
                        </a:rPr>
                        <a:t>_</a:t>
                      </a:r>
                      <a:r>
                        <a:rPr lang="en-US" sz="2800" smtClean="0">
                          <a:latin typeface="+mn-lt"/>
                        </a:rPr>
                        <a:t>Hoàn</a:t>
                      </a:r>
                      <a:r>
                        <a:rPr lang="en-US" sz="2800" baseline="0" smtClean="0">
                          <a:latin typeface="+mn-lt"/>
                        </a:rPr>
                        <a:t> thiện các chức năng của trang học viên</a:t>
                      </a:r>
                      <a:r>
                        <a:rPr lang="en-US" sz="2800" baseline="0" smtClean="0">
                          <a:latin typeface="+mn-lt"/>
                        </a:rPr>
                        <a:t>.</a:t>
                      </a:r>
                    </a:p>
                    <a:p>
                      <a:pPr algn="ctr"/>
                      <a:r>
                        <a:rPr lang="en-US" sz="2800" baseline="0" smtClean="0">
                          <a:latin typeface="+mn-lt"/>
                        </a:rPr>
                        <a:t>_Tỉ lệ đóng góp 35%.</a:t>
                      </a:r>
                      <a:endParaRPr lang="en-US" sz="2800" baseline="0" smtClean="0">
                        <a:latin typeface="+mn-lt"/>
                      </a:endParaRPr>
                    </a:p>
                  </a:txBody>
                  <a:tcPr/>
                </a:tc>
              </a:tr>
              <a:tr h="1122729">
                <a:tc>
                  <a:txBody>
                    <a:bodyPr/>
                    <a:lstStyle/>
                    <a:p>
                      <a:pPr algn="ctr"/>
                      <a:r>
                        <a:rPr lang="en-US" sz="2800" smtClean="0">
                          <a:latin typeface="+mn-lt"/>
                        </a:rPr>
                        <a:t>2</a:t>
                      </a:r>
                      <a:endParaRPr lang="en-US" sz="2800">
                        <a:latin typeface="+mn-lt"/>
                      </a:endParaRPr>
                    </a:p>
                  </a:txBody>
                  <a:tcPr/>
                </a:tc>
                <a:tc>
                  <a:txBody>
                    <a:bodyPr/>
                    <a:lstStyle/>
                    <a:p>
                      <a:pPr algn="ctr"/>
                      <a:r>
                        <a:rPr lang="vi-VN" sz="2800" smtClean="0">
                          <a:latin typeface="+mn-lt"/>
                        </a:rPr>
                        <a:t>Lưu Quang Thắng</a:t>
                      </a:r>
                      <a:endParaRPr lang="en-US" sz="2800">
                        <a:latin typeface="+mn-lt"/>
                      </a:endParaRPr>
                    </a:p>
                  </a:txBody>
                  <a:tcPr/>
                </a:tc>
                <a:tc>
                  <a:txBody>
                    <a:bodyPr/>
                    <a:lstStyle/>
                    <a:p>
                      <a:pPr algn="ctr"/>
                      <a:r>
                        <a:rPr lang="vi-VN" sz="2800" smtClean="0">
                          <a:latin typeface="+mn-lt"/>
                        </a:rPr>
                        <a:t>_Thêm 13 sơ đồ tuần tự còn lại, vẽ thêm sơ đồ lớp.</a:t>
                      </a:r>
                      <a:endParaRPr lang="en-US" sz="2800" smtClean="0">
                        <a:latin typeface="+mn-lt"/>
                      </a:endParaRPr>
                    </a:p>
                    <a:p>
                      <a:pPr algn="ctr"/>
                      <a:r>
                        <a:rPr lang="en-US" sz="2800" smtClean="0">
                          <a:latin typeface="+mn-lt"/>
                        </a:rPr>
                        <a:t>_Hoàn</a:t>
                      </a:r>
                      <a:r>
                        <a:rPr lang="en-US" sz="2800" baseline="0" smtClean="0">
                          <a:latin typeface="+mn-lt"/>
                        </a:rPr>
                        <a:t> thiện chức năng của trang admin</a:t>
                      </a:r>
                      <a:r>
                        <a:rPr lang="en-US" sz="2800" baseline="0" smtClean="0">
                          <a:latin typeface="+mn-lt"/>
                        </a:rPr>
                        <a:t>.</a:t>
                      </a:r>
                    </a:p>
                    <a:p>
                      <a:pPr algn="ctr"/>
                      <a:r>
                        <a:rPr lang="en-US" sz="2800" baseline="0" smtClean="0">
                          <a:latin typeface="+mn-lt"/>
                        </a:rPr>
                        <a:t>_Tỉ lệ đóng góp 35%</a:t>
                      </a:r>
                      <a:endParaRPr lang="en-US" sz="2800">
                        <a:latin typeface="+mn-lt"/>
                      </a:endParaRPr>
                    </a:p>
                  </a:txBody>
                  <a:tcPr/>
                </a:tc>
              </a:tr>
              <a:tr h="1122729">
                <a:tc>
                  <a:txBody>
                    <a:bodyPr/>
                    <a:lstStyle/>
                    <a:p>
                      <a:pPr algn="ctr"/>
                      <a:r>
                        <a:rPr lang="en-US" sz="2800" smtClean="0">
                          <a:latin typeface="+mn-lt"/>
                        </a:rPr>
                        <a:t>3</a:t>
                      </a:r>
                      <a:endParaRPr lang="en-US" sz="2800">
                        <a:latin typeface="+mn-lt"/>
                      </a:endParaRPr>
                    </a:p>
                  </a:txBody>
                  <a:tcPr/>
                </a:tc>
                <a:tc>
                  <a:txBody>
                    <a:bodyPr/>
                    <a:lstStyle/>
                    <a:p>
                      <a:pPr algn="ctr"/>
                      <a:r>
                        <a:rPr lang="en-US" sz="2800" smtClean="0">
                          <a:latin typeface="+mn-lt"/>
                        </a:rPr>
                        <a:t>Nguyễn Quốc Thái</a:t>
                      </a:r>
                      <a:endParaRPr lang="en-US" sz="2800">
                        <a:latin typeface="+mn-lt"/>
                      </a:endParaRPr>
                    </a:p>
                  </a:txBody>
                  <a:tcPr/>
                </a:tc>
                <a:tc>
                  <a:txBody>
                    <a:bodyPr/>
                    <a:lstStyle/>
                    <a:p>
                      <a:pPr algn="ctr"/>
                      <a:r>
                        <a:rPr lang="en-US" sz="2800" smtClean="0">
                          <a:latin typeface="+mn-lt"/>
                        </a:rPr>
                        <a:t>_Hoàn thành thêm mô hình ERD và mô hình quan hệ, hoàn</a:t>
                      </a:r>
                      <a:r>
                        <a:rPr lang="en-US" sz="2800" baseline="0" smtClean="0">
                          <a:latin typeface="+mn-lt"/>
                        </a:rPr>
                        <a:t> thành powerpoint.</a:t>
                      </a:r>
                      <a:endParaRPr lang="en-US" sz="2800" smtClean="0">
                        <a:latin typeface="+mn-lt"/>
                      </a:endParaRPr>
                    </a:p>
                    <a:p>
                      <a:pPr algn="ctr"/>
                      <a:r>
                        <a:rPr lang="en-US" sz="2800" smtClean="0">
                          <a:latin typeface="+mn-lt"/>
                        </a:rPr>
                        <a:t>_Hoàn</a:t>
                      </a:r>
                      <a:r>
                        <a:rPr lang="en-US" sz="2800" baseline="0" smtClean="0">
                          <a:latin typeface="+mn-lt"/>
                        </a:rPr>
                        <a:t> </a:t>
                      </a:r>
                      <a:r>
                        <a:rPr lang="en-US" sz="2800" baseline="0" smtClean="0">
                          <a:latin typeface="+mn-lt"/>
                        </a:rPr>
                        <a:t>thiện chức năng của trang giáo </a:t>
                      </a:r>
                      <a:r>
                        <a:rPr lang="en-US" sz="2800" baseline="0" smtClean="0">
                          <a:latin typeface="+mn-lt"/>
                        </a:rPr>
                        <a:t>viên.</a:t>
                      </a:r>
                    </a:p>
                    <a:p>
                      <a:pPr algn="ctr"/>
                      <a:r>
                        <a:rPr lang="en-US" sz="2800" smtClean="0">
                          <a:latin typeface="+mn-lt"/>
                        </a:rPr>
                        <a:t>_Tỉ</a:t>
                      </a:r>
                      <a:r>
                        <a:rPr lang="en-US" sz="2800" baseline="0" smtClean="0">
                          <a:latin typeface="+mn-lt"/>
                        </a:rPr>
                        <a:t> lệ đóng góp 30%.</a:t>
                      </a:r>
                      <a:endParaRPr lang="en-US" sz="2800">
                        <a:latin typeface="+mn-lt"/>
                      </a:endParaRPr>
                    </a:p>
                  </a:txBody>
                  <a:tcPr/>
                </a:tc>
              </a:tr>
            </a:tbl>
          </a:graphicData>
        </a:graphic>
      </p:graphicFrame>
      <p:cxnSp>
        <p:nvCxnSpPr>
          <p:cNvPr id="4" name="直接连接符 4"/>
          <p:cNvCxnSpPr/>
          <p:nvPr/>
        </p:nvCxnSpPr>
        <p:spPr>
          <a:xfrm>
            <a:off x="1135696" y="686619"/>
            <a:ext cx="937188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2"/>
          <p:cNvSpPr txBox="1"/>
          <p:nvPr/>
        </p:nvSpPr>
        <p:spPr>
          <a:xfrm>
            <a:off x="1135696" y="136296"/>
            <a:ext cx="9371883" cy="523220"/>
          </a:xfrm>
          <a:prstGeom prst="rect">
            <a:avLst/>
          </a:prstGeom>
          <a:noFill/>
        </p:spPr>
        <p:txBody>
          <a:bodyPr wrap="square" rtlCol="0">
            <a:spAutoFit/>
          </a:bodyPr>
          <a:lstStyle/>
          <a:p>
            <a:pPr algn="ctr"/>
            <a:r>
              <a:rPr lang="en-US" altLang="zh-CN" sz="2800" b="1" smtClean="0">
                <a:effectLst>
                  <a:outerShdw blurRad="38100" dist="38100" dir="2700000" algn="tl">
                    <a:srgbClr val="000000">
                      <a:alpha val="43137"/>
                    </a:srgbClr>
                  </a:outerShdw>
                </a:effectLst>
                <a:cs typeface="+mn-ea"/>
                <a:sym typeface="+mn-lt"/>
              </a:rPr>
              <a:t>BẢNG PHÂN CHIA CÔNG VIỆC</a:t>
            </a:r>
            <a:endParaRPr lang="zh-CN" altLang="en-US" sz="2800" b="1" dirty="0">
              <a:effectLst>
                <a:outerShdw blurRad="38100" dist="38100" dir="2700000" algn="tl">
                  <a:srgbClr val="000000">
                    <a:alpha val="43137"/>
                  </a:srgbClr>
                </a:outerShdw>
              </a:effectLst>
              <a:cs typeface="+mn-ea"/>
              <a:sym typeface="+mn-lt"/>
            </a:endParaRPr>
          </a:p>
        </p:txBody>
      </p:sp>
    </p:spTree>
    <p:extLst>
      <p:ext uri="{BB962C8B-B14F-4D97-AF65-F5344CB8AC3E}">
        <p14:creationId xmlns:p14="http://schemas.microsoft.com/office/powerpoint/2010/main" val="64927417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2"/>
          <p:cNvSpPr txBox="1"/>
          <p:nvPr/>
        </p:nvSpPr>
        <p:spPr>
          <a:xfrm>
            <a:off x="3262253" y="2298425"/>
            <a:ext cx="5707268" cy="1107996"/>
          </a:xfrm>
          <a:prstGeom prst="rect">
            <a:avLst/>
          </a:prstGeom>
          <a:noFill/>
        </p:spPr>
        <p:txBody>
          <a:bodyPr wrap="none" rtlCol="0">
            <a:spAutoFit/>
          </a:bodyPr>
          <a:lstStyle/>
          <a:p>
            <a:pPr algn="ctr"/>
            <a:r>
              <a:rPr lang="tr-TR" altLang="zh-CN" sz="6600" b="1" spc="600" dirty="0">
                <a:effectLst>
                  <a:outerShdw blurRad="38100" dist="38100" dir="2700000" algn="tl">
                    <a:srgbClr val="000000">
                      <a:alpha val="43137"/>
                    </a:srgbClr>
                  </a:outerShdw>
                </a:effectLst>
                <a:cs typeface="+mn-ea"/>
                <a:sym typeface="+mn-lt"/>
              </a:rPr>
              <a:t>THANK YOU !</a:t>
            </a:r>
            <a:endParaRPr lang="zh-CN" altLang="en-US" sz="6600" b="1" spc="600" dirty="0">
              <a:effectLst>
                <a:outerShdw blurRad="38100" dist="38100" dir="2700000" algn="tl">
                  <a:srgbClr val="000000">
                    <a:alpha val="43137"/>
                  </a:srgbClr>
                </a:outerShdw>
              </a:effectLst>
              <a:cs typeface="+mn-ea"/>
              <a:sym typeface="+mn-lt"/>
            </a:endParaRPr>
          </a:p>
        </p:txBody>
      </p:sp>
      <p:sp>
        <p:nvSpPr>
          <p:cNvPr id="7" name="文本框 3"/>
          <p:cNvSpPr txBox="1"/>
          <p:nvPr/>
        </p:nvSpPr>
        <p:spPr>
          <a:xfrm>
            <a:off x="1814286" y="3323275"/>
            <a:ext cx="8824685" cy="1569660"/>
          </a:xfrm>
          <a:prstGeom prst="rect">
            <a:avLst/>
          </a:prstGeom>
          <a:noFill/>
        </p:spPr>
        <p:txBody>
          <a:bodyPr wrap="square" rtlCol="0">
            <a:spAutoFit/>
          </a:bodyPr>
          <a:lstStyle/>
          <a:p>
            <a:pPr algn="ctr"/>
            <a:r>
              <a:rPr lang="en-US" altLang="zh-CN" sz="4800" smtClean="0">
                <a:cs typeface="+mn-ea"/>
                <a:sym typeface="+mn-lt"/>
              </a:rPr>
              <a:t>CẢM ƠN THẦY VÀ CÁC BẠN ĐÃ LẮNG NGHE</a:t>
            </a:r>
            <a:endParaRPr lang="zh-CN" altLang="en-US" sz="4800" dirty="0">
              <a:cs typeface="+mn-ea"/>
              <a:sym typeface="+mn-lt"/>
            </a:endParaRPr>
          </a:p>
        </p:txBody>
      </p:sp>
    </p:spTree>
    <p:extLst>
      <p:ext uri="{BB962C8B-B14F-4D97-AF65-F5344CB8AC3E}">
        <p14:creationId xmlns:p14="http://schemas.microsoft.com/office/powerpoint/2010/main" val="5978874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p:tgtEl>
                                          <p:spTgt spid="7"/>
                                        </p:tgtEl>
                                        <p:attrNameLst>
                                          <p:attrName>ppt_y</p:attrName>
                                        </p:attrNameLst>
                                      </p:cBhvr>
                                      <p:tavLst>
                                        <p:tav tm="0">
                                          <p:val>
                                            <p:strVal val="#ppt_y+#ppt_h*1.125000"/>
                                          </p:val>
                                        </p:tav>
                                        <p:tav tm="100000">
                                          <p:val>
                                            <p:strVal val="#ppt_y"/>
                                          </p:val>
                                        </p:tav>
                                      </p:tavLst>
                                    </p:anim>
                                    <p:animEffect transition="in" filter="wipe(up)">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371842" y="1554594"/>
            <a:ext cx="3368999" cy="584775"/>
          </a:xfrm>
          <a:prstGeom prst="rect">
            <a:avLst/>
          </a:prstGeom>
          <a:noFill/>
        </p:spPr>
        <p:txBody>
          <a:bodyPr wrap="none" rtlCol="0">
            <a:spAutoFit/>
          </a:bodyPr>
          <a:lstStyle/>
          <a:p>
            <a:r>
              <a:rPr lang="en-US" altLang="zh-CN" sz="3200" b="1" dirty="0">
                <a:cs typeface="+mn-ea"/>
                <a:sym typeface="+mn-lt"/>
              </a:rPr>
              <a:t>1</a:t>
            </a:r>
            <a:r>
              <a:rPr lang="en-US" altLang="zh-CN" sz="3200" b="1">
                <a:cs typeface="+mn-ea"/>
                <a:sym typeface="+mn-lt"/>
              </a:rPr>
              <a:t>.</a:t>
            </a:r>
            <a:r>
              <a:rPr lang="tr-TR" altLang="zh-CN" sz="3200" b="1">
                <a:cs typeface="+mn-ea"/>
                <a:sym typeface="+mn-lt"/>
              </a:rPr>
              <a:t> </a:t>
            </a:r>
            <a:r>
              <a:rPr lang="en-US" altLang="zh-CN" sz="3200" b="1" smtClean="0">
                <a:cs typeface="+mn-ea"/>
                <a:sym typeface="+mn-lt"/>
              </a:rPr>
              <a:t>Giới thiệu đề tài</a:t>
            </a:r>
            <a:endParaRPr lang="zh-CN" altLang="en-US" sz="3200" b="1" dirty="0">
              <a:cs typeface="+mn-ea"/>
              <a:sym typeface="+mn-lt"/>
            </a:endParaRPr>
          </a:p>
        </p:txBody>
      </p:sp>
      <p:sp>
        <p:nvSpPr>
          <p:cNvPr id="3" name="文本框 2"/>
          <p:cNvSpPr txBox="1"/>
          <p:nvPr/>
        </p:nvSpPr>
        <p:spPr>
          <a:xfrm>
            <a:off x="6371842" y="2738394"/>
            <a:ext cx="3094693" cy="584775"/>
          </a:xfrm>
          <a:prstGeom prst="rect">
            <a:avLst/>
          </a:prstGeom>
          <a:noFill/>
        </p:spPr>
        <p:txBody>
          <a:bodyPr wrap="none" rtlCol="0">
            <a:spAutoFit/>
          </a:bodyPr>
          <a:lstStyle/>
          <a:p>
            <a:r>
              <a:rPr lang="en-US" altLang="zh-CN" sz="3200" b="1" dirty="0">
                <a:cs typeface="+mn-ea"/>
                <a:sym typeface="+mn-lt"/>
              </a:rPr>
              <a:t>2</a:t>
            </a:r>
            <a:r>
              <a:rPr lang="en-US" altLang="zh-CN" sz="3200" b="1">
                <a:cs typeface="+mn-ea"/>
                <a:sym typeface="+mn-lt"/>
              </a:rPr>
              <a:t>.</a:t>
            </a:r>
            <a:r>
              <a:rPr lang="tr-TR" altLang="zh-CN" sz="3200" b="1">
                <a:cs typeface="+mn-ea"/>
                <a:sym typeface="+mn-lt"/>
              </a:rPr>
              <a:t> </a:t>
            </a:r>
            <a:r>
              <a:rPr lang="en-US" altLang="zh-CN" sz="3200" b="1" smtClean="0">
                <a:cs typeface="+mn-ea"/>
                <a:sym typeface="+mn-lt"/>
              </a:rPr>
              <a:t>Cơ sở lí thuyết</a:t>
            </a:r>
            <a:endParaRPr lang="zh-CN" altLang="en-US" sz="3200" b="1" dirty="0">
              <a:cs typeface="+mn-ea"/>
              <a:sym typeface="+mn-lt"/>
            </a:endParaRPr>
          </a:p>
        </p:txBody>
      </p:sp>
      <p:sp>
        <p:nvSpPr>
          <p:cNvPr id="4" name="文本框 3"/>
          <p:cNvSpPr txBox="1"/>
          <p:nvPr/>
        </p:nvSpPr>
        <p:spPr>
          <a:xfrm>
            <a:off x="6371842" y="3919241"/>
            <a:ext cx="3570593" cy="584775"/>
          </a:xfrm>
          <a:prstGeom prst="rect">
            <a:avLst/>
          </a:prstGeom>
          <a:noFill/>
        </p:spPr>
        <p:txBody>
          <a:bodyPr wrap="none" rtlCol="0">
            <a:spAutoFit/>
          </a:bodyPr>
          <a:lstStyle/>
          <a:p>
            <a:r>
              <a:rPr lang="en-US" altLang="zh-CN" sz="3200" b="1" dirty="0">
                <a:cs typeface="+mn-ea"/>
                <a:sym typeface="+mn-lt"/>
              </a:rPr>
              <a:t>3</a:t>
            </a:r>
            <a:r>
              <a:rPr lang="en-US" altLang="zh-CN" sz="3200" b="1">
                <a:cs typeface="+mn-ea"/>
                <a:sym typeface="+mn-lt"/>
              </a:rPr>
              <a:t>.</a:t>
            </a:r>
            <a:r>
              <a:rPr lang="tr-TR" altLang="zh-CN" sz="3200" b="1">
                <a:cs typeface="+mn-ea"/>
                <a:sym typeface="+mn-lt"/>
              </a:rPr>
              <a:t> </a:t>
            </a:r>
            <a:r>
              <a:rPr lang="en-US" altLang="zh-CN" sz="3200" b="1" smtClean="0">
                <a:cs typeface="+mn-ea"/>
                <a:sym typeface="+mn-lt"/>
              </a:rPr>
              <a:t>Phân tích thiết kế</a:t>
            </a:r>
            <a:endParaRPr lang="zh-CN" altLang="en-US" sz="3200" b="1" dirty="0">
              <a:cs typeface="+mn-ea"/>
              <a:sym typeface="+mn-lt"/>
            </a:endParaRPr>
          </a:p>
        </p:txBody>
      </p:sp>
      <p:sp>
        <p:nvSpPr>
          <p:cNvPr id="9" name="文本框 8"/>
          <p:cNvSpPr txBox="1"/>
          <p:nvPr/>
        </p:nvSpPr>
        <p:spPr>
          <a:xfrm>
            <a:off x="1770576" y="2797858"/>
            <a:ext cx="2931123" cy="830997"/>
          </a:xfrm>
          <a:prstGeom prst="rect">
            <a:avLst/>
          </a:prstGeom>
          <a:noFill/>
        </p:spPr>
        <p:txBody>
          <a:bodyPr wrap="none" rtlCol="0">
            <a:spAutoFit/>
          </a:bodyPr>
          <a:lstStyle/>
          <a:p>
            <a:r>
              <a:rPr lang="en-US" altLang="zh-CN" sz="4800" b="1" dirty="0">
                <a:cs typeface="+mn-ea"/>
                <a:sym typeface="+mn-lt"/>
              </a:rPr>
              <a:t>CONTENTS</a:t>
            </a:r>
            <a:endParaRPr lang="zh-CN" altLang="en-US" sz="4800" b="1" dirty="0">
              <a:cs typeface="+mn-ea"/>
              <a:sym typeface="+mn-lt"/>
            </a:endParaRPr>
          </a:p>
        </p:txBody>
      </p:sp>
      <p:cxnSp>
        <p:nvCxnSpPr>
          <p:cNvPr id="10" name="直接连接符 14"/>
          <p:cNvCxnSpPr/>
          <p:nvPr/>
        </p:nvCxnSpPr>
        <p:spPr>
          <a:xfrm>
            <a:off x="3077862" y="3323595"/>
            <a:ext cx="0" cy="2616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a:off x="5117431" y="1267326"/>
            <a:ext cx="0" cy="47003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3"/>
          <p:cNvSpPr txBox="1"/>
          <p:nvPr/>
        </p:nvSpPr>
        <p:spPr>
          <a:xfrm>
            <a:off x="6371842" y="5008075"/>
            <a:ext cx="2274982" cy="584775"/>
          </a:xfrm>
          <a:prstGeom prst="rect">
            <a:avLst/>
          </a:prstGeom>
          <a:noFill/>
        </p:spPr>
        <p:txBody>
          <a:bodyPr wrap="none" rtlCol="0">
            <a:spAutoFit/>
          </a:bodyPr>
          <a:lstStyle/>
          <a:p>
            <a:r>
              <a:rPr lang="en-US" altLang="zh-CN" sz="3200" b="1" smtClean="0">
                <a:cs typeface="+mn-ea"/>
                <a:sym typeface="+mn-lt"/>
              </a:rPr>
              <a:t>4.</a:t>
            </a:r>
            <a:r>
              <a:rPr lang="tr-TR" altLang="zh-CN" sz="3200" b="1" smtClean="0">
                <a:cs typeface="+mn-ea"/>
                <a:sym typeface="+mn-lt"/>
              </a:rPr>
              <a:t> </a:t>
            </a:r>
            <a:r>
              <a:rPr lang="en-US" altLang="zh-CN" sz="3200" b="1" smtClean="0">
                <a:cs typeface="+mn-ea"/>
                <a:sym typeface="+mn-lt"/>
              </a:rPr>
              <a:t>Hiện thực</a:t>
            </a:r>
            <a:endParaRPr lang="zh-CN" altLang="en-US" sz="3200" b="1" dirty="0">
              <a:cs typeface="+mn-ea"/>
              <a:sym typeface="+mn-lt"/>
            </a:endParaRPr>
          </a:p>
        </p:txBody>
      </p:sp>
    </p:spTree>
    <p:extLst>
      <p:ext uri="{BB962C8B-B14F-4D97-AF65-F5344CB8AC3E}">
        <p14:creationId xmlns:p14="http://schemas.microsoft.com/office/powerpoint/2010/main" val="69711817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1+#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1+#ppt_w/2"/>
                                          </p:val>
                                        </p:tav>
                                        <p:tav tm="100000">
                                          <p:val>
                                            <p:strVal val="#ppt_x"/>
                                          </p:val>
                                        </p:tav>
                                      </p:tavLst>
                                    </p:anim>
                                    <p:anim calcmode="lin" valueType="num">
                                      <p:cBhvr additive="base">
                                        <p:cTn id="3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1+#ppt_w/2"/>
                                          </p:val>
                                        </p:tav>
                                        <p:tav tm="100000">
                                          <p:val>
                                            <p:strVal val="#ppt_x"/>
                                          </p:val>
                                        </p:tav>
                                      </p:tavLst>
                                    </p:anim>
                                    <p:anim calcmode="lin" valueType="num">
                                      <p:cBhvr additive="base">
                                        <p:cTn id="3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1+#ppt_w/2"/>
                                          </p:val>
                                        </p:tav>
                                        <p:tav tm="100000">
                                          <p:val>
                                            <p:strVal val="#ppt_x"/>
                                          </p:val>
                                        </p:tav>
                                      </p:tavLst>
                                    </p:anim>
                                    <p:anim calcmode="lin" valueType="num">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9"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2527356"/>
            <a:ext cx="12192000" cy="1015663"/>
          </a:xfrm>
          <a:prstGeom prst="rect">
            <a:avLst/>
          </a:prstGeom>
          <a:noFill/>
        </p:spPr>
        <p:txBody>
          <a:bodyPr wrap="square" rtlCol="0">
            <a:spAutoFit/>
          </a:bodyPr>
          <a:lstStyle/>
          <a:p>
            <a:pPr algn="ctr"/>
            <a:r>
              <a:rPr lang="en-US" altLang="zh-CN" sz="6000" b="1" dirty="0">
                <a:effectLst>
                  <a:outerShdw blurRad="38100" dist="38100" dir="2700000" algn="tl">
                    <a:srgbClr val="000000">
                      <a:alpha val="43137"/>
                    </a:srgbClr>
                  </a:outerShdw>
                </a:effectLst>
                <a:cs typeface="+mn-ea"/>
                <a:sym typeface="+mn-lt"/>
              </a:rPr>
              <a:t>1</a:t>
            </a:r>
            <a:r>
              <a:rPr lang="en-US" altLang="zh-CN" sz="6000" b="1">
                <a:effectLst>
                  <a:outerShdw blurRad="38100" dist="38100" dir="2700000" algn="tl">
                    <a:srgbClr val="000000">
                      <a:alpha val="43137"/>
                    </a:srgbClr>
                  </a:outerShdw>
                </a:effectLst>
                <a:cs typeface="+mn-ea"/>
                <a:sym typeface="+mn-lt"/>
              </a:rPr>
              <a:t>.</a:t>
            </a:r>
            <a:r>
              <a:rPr lang="tr-TR" altLang="zh-CN" sz="6000" b="1">
                <a:effectLst>
                  <a:outerShdw blurRad="38100" dist="38100" dir="2700000" algn="tl">
                    <a:srgbClr val="000000">
                      <a:alpha val="43137"/>
                    </a:srgbClr>
                  </a:outerShdw>
                </a:effectLst>
                <a:cs typeface="+mn-ea"/>
                <a:sym typeface="+mn-lt"/>
              </a:rPr>
              <a:t> </a:t>
            </a:r>
            <a:r>
              <a:rPr lang="en-US" altLang="zh-CN" sz="6000" b="1" smtClean="0">
                <a:effectLst>
                  <a:outerShdw blurRad="38100" dist="38100" dir="2700000" algn="tl">
                    <a:srgbClr val="000000">
                      <a:alpha val="43137"/>
                    </a:srgbClr>
                  </a:outerShdw>
                </a:effectLst>
                <a:cs typeface="+mn-ea"/>
                <a:sym typeface="+mn-lt"/>
              </a:rPr>
              <a:t>GIỚI THIỆU ĐỀ TÀI</a:t>
            </a:r>
            <a:endParaRPr lang="zh-CN" altLang="en-US" sz="6000" b="1" dirty="0">
              <a:effectLst>
                <a:outerShdw blurRad="38100" dist="38100" dir="2700000" algn="tl">
                  <a:srgbClr val="000000">
                    <a:alpha val="43137"/>
                  </a:srgbClr>
                </a:outerShdw>
              </a:effectLst>
              <a:cs typeface="+mn-ea"/>
              <a:sym typeface="+mn-lt"/>
            </a:endParaRPr>
          </a:p>
        </p:txBody>
      </p:sp>
    </p:spTree>
    <p:extLst>
      <p:ext uri="{BB962C8B-B14F-4D97-AF65-F5344CB8AC3E}">
        <p14:creationId xmlns:p14="http://schemas.microsoft.com/office/powerpoint/2010/main" val="386572501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4"/>
          <p:cNvCxnSpPr/>
          <p:nvPr/>
        </p:nvCxnSpPr>
        <p:spPr>
          <a:xfrm>
            <a:off x="1135696" y="686619"/>
            <a:ext cx="937188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566078" y="136296"/>
            <a:ext cx="3420167" cy="523220"/>
          </a:xfrm>
          <a:prstGeom prst="rect">
            <a:avLst/>
          </a:prstGeom>
          <a:noFill/>
        </p:spPr>
        <p:txBody>
          <a:bodyPr wrap="none" rtlCol="0">
            <a:spAutoFit/>
          </a:bodyPr>
          <a:lstStyle/>
          <a:p>
            <a:r>
              <a:rPr lang="en-US" altLang="zh-CN" sz="2800" b="1">
                <a:effectLst>
                  <a:outerShdw blurRad="38100" dist="38100" dir="2700000" algn="tl">
                    <a:srgbClr val="000000">
                      <a:alpha val="43137"/>
                    </a:srgbClr>
                  </a:outerShdw>
                </a:effectLst>
                <a:cs typeface="+mn-ea"/>
                <a:sym typeface="+mn-lt"/>
              </a:rPr>
              <a:t>1. GIỚI THIỆU ĐỀ </a:t>
            </a:r>
            <a:r>
              <a:rPr lang="en-US" altLang="zh-CN" sz="2800" b="1" smtClean="0">
                <a:effectLst>
                  <a:outerShdw blurRad="38100" dist="38100" dir="2700000" algn="tl">
                    <a:srgbClr val="000000">
                      <a:alpha val="43137"/>
                    </a:srgbClr>
                  </a:outerShdw>
                </a:effectLst>
                <a:cs typeface="+mn-ea"/>
                <a:sym typeface="+mn-lt"/>
              </a:rPr>
              <a:t>TÀI: </a:t>
            </a:r>
            <a:endParaRPr lang="en-US" altLang="zh-CN" sz="2800" b="1">
              <a:effectLst>
                <a:outerShdw blurRad="38100" dist="38100" dir="2700000" algn="tl">
                  <a:srgbClr val="000000">
                    <a:alpha val="43137"/>
                  </a:srgbClr>
                </a:outerShdw>
              </a:effectLst>
              <a:cs typeface="+mn-ea"/>
              <a:sym typeface="+mn-lt"/>
            </a:endParaRPr>
          </a:p>
        </p:txBody>
      </p:sp>
      <p:sp>
        <p:nvSpPr>
          <p:cNvPr id="23" name="矩形 22"/>
          <p:cNvSpPr/>
          <p:nvPr/>
        </p:nvSpPr>
        <p:spPr>
          <a:xfrm>
            <a:off x="941295" y="4404824"/>
            <a:ext cx="2980767" cy="1274195"/>
          </a:xfrm>
          <a:prstGeom prst="rect">
            <a:avLst/>
          </a:prstGeom>
        </p:spPr>
        <p:txBody>
          <a:bodyPr wrap="square">
            <a:spAutoFit/>
            <a:scene3d>
              <a:camera prst="orthographicFront"/>
              <a:lightRig rig="threePt" dir="t"/>
            </a:scene3d>
            <a:sp3d contourW="12700"/>
          </a:bodyPr>
          <a:lstStyle/>
          <a:p>
            <a:pPr algn="just" defTabSz="914400">
              <a:lnSpc>
                <a:spcPct val="120000"/>
              </a:lnSpc>
            </a:pPr>
            <a:r>
              <a:rPr lang="en-US" altLang="zh-CN" sz="1600" smtClean="0">
                <a:solidFill>
                  <a:prstClr val="white"/>
                </a:solidFill>
              </a:rPr>
              <a:t>Ngoại ngữ là xu hướng thời đại, nhân tố quan trọng nhất của cách mạng 4.0. Do đó nhu cầu học ngoại ngữ ngày càng tăng.</a:t>
            </a:r>
            <a:endParaRPr lang="zh-CN" altLang="en-US" sz="1600" dirty="0">
              <a:solidFill>
                <a:prstClr val="white"/>
              </a:solidFill>
            </a:endParaRPr>
          </a:p>
        </p:txBody>
      </p:sp>
      <p:sp>
        <p:nvSpPr>
          <p:cNvPr id="27" name="矩形 26"/>
          <p:cNvSpPr/>
          <p:nvPr/>
        </p:nvSpPr>
        <p:spPr>
          <a:xfrm>
            <a:off x="4560564" y="4404824"/>
            <a:ext cx="2980767" cy="1274195"/>
          </a:xfrm>
          <a:prstGeom prst="rect">
            <a:avLst/>
          </a:prstGeom>
        </p:spPr>
        <p:txBody>
          <a:bodyPr wrap="square">
            <a:spAutoFit/>
            <a:scene3d>
              <a:camera prst="orthographicFront"/>
              <a:lightRig rig="threePt" dir="t"/>
            </a:scene3d>
            <a:sp3d contourW="12700"/>
          </a:bodyPr>
          <a:lstStyle/>
          <a:p>
            <a:pPr algn="just" defTabSz="914400">
              <a:lnSpc>
                <a:spcPct val="120000"/>
              </a:lnSpc>
            </a:pPr>
            <a:r>
              <a:rPr lang="en-US" altLang="zh-CN" sz="1600" smtClean="0">
                <a:solidFill>
                  <a:prstClr val="white"/>
                </a:solidFill>
              </a:rPr>
              <a:t>Vì thế cho n</a:t>
            </a:r>
            <a:r>
              <a:rPr lang="vi-VN" altLang="zh-CN" sz="1600" smtClean="0">
                <a:solidFill>
                  <a:prstClr val="white"/>
                </a:solidFill>
              </a:rPr>
              <a:t>ên </a:t>
            </a:r>
            <a:r>
              <a:rPr lang="vi-VN" altLang="zh-CN" sz="1600">
                <a:solidFill>
                  <a:prstClr val="white"/>
                </a:solidFill>
              </a:rPr>
              <a:t>khối lượng công việc quản lí các học viên, giáo viên, tuyển sinh cho các khóa học cũng ngày càng </a:t>
            </a:r>
            <a:r>
              <a:rPr lang="vi-VN" altLang="zh-CN" sz="1600" smtClean="0">
                <a:solidFill>
                  <a:prstClr val="white"/>
                </a:solidFill>
              </a:rPr>
              <a:t>tăng</a:t>
            </a:r>
            <a:r>
              <a:rPr lang="en-US" altLang="zh-CN" sz="1600" smtClean="0">
                <a:solidFill>
                  <a:prstClr val="white"/>
                </a:solidFill>
              </a:rPr>
              <a:t>.</a:t>
            </a:r>
            <a:endParaRPr lang="zh-CN" altLang="en-US" sz="1600" dirty="0">
              <a:solidFill>
                <a:prstClr val="white"/>
              </a:solidFill>
            </a:endParaRPr>
          </a:p>
        </p:txBody>
      </p:sp>
      <p:sp>
        <p:nvSpPr>
          <p:cNvPr id="28" name="矩形 27"/>
          <p:cNvSpPr/>
          <p:nvPr/>
        </p:nvSpPr>
        <p:spPr>
          <a:xfrm>
            <a:off x="8248975" y="4404824"/>
            <a:ext cx="2980767" cy="1274195"/>
          </a:xfrm>
          <a:prstGeom prst="rect">
            <a:avLst/>
          </a:prstGeom>
        </p:spPr>
        <p:txBody>
          <a:bodyPr wrap="square">
            <a:spAutoFit/>
            <a:scene3d>
              <a:camera prst="orthographicFront"/>
              <a:lightRig rig="threePt" dir="t"/>
            </a:scene3d>
            <a:sp3d contourW="12700"/>
          </a:bodyPr>
          <a:lstStyle/>
          <a:p>
            <a:pPr algn="just" defTabSz="914400">
              <a:lnSpc>
                <a:spcPct val="120000"/>
              </a:lnSpc>
            </a:pPr>
            <a:r>
              <a:rPr lang="en-US" altLang="zh-CN" sz="1600" smtClean="0">
                <a:solidFill>
                  <a:prstClr val="white"/>
                </a:solidFill>
              </a:rPr>
              <a:t>Vì</a:t>
            </a:r>
            <a:r>
              <a:rPr lang="vi-VN" altLang="zh-CN" sz="1600" smtClean="0">
                <a:solidFill>
                  <a:prstClr val="white"/>
                </a:solidFill>
              </a:rPr>
              <a:t> </a:t>
            </a:r>
            <a:r>
              <a:rPr lang="vi-VN" altLang="zh-CN" sz="1600">
                <a:solidFill>
                  <a:prstClr val="white"/>
                </a:solidFill>
              </a:rPr>
              <a:t>lẽ đó nên cần phải có công nghệ hỗ </a:t>
            </a:r>
            <a:r>
              <a:rPr lang="vi-VN" altLang="zh-CN" sz="1600" smtClean="0">
                <a:solidFill>
                  <a:prstClr val="white"/>
                </a:solidFill>
              </a:rPr>
              <a:t>trợ</a:t>
            </a:r>
            <a:r>
              <a:rPr lang="en-US" altLang="zh-CN" sz="1600" smtClean="0">
                <a:solidFill>
                  <a:prstClr val="white"/>
                </a:solidFill>
              </a:rPr>
              <a:t> công</a:t>
            </a:r>
            <a:r>
              <a:rPr lang="vi-VN" altLang="zh-CN" sz="1600" smtClean="0">
                <a:solidFill>
                  <a:prstClr val="white"/>
                </a:solidFill>
              </a:rPr>
              <a:t> </a:t>
            </a:r>
            <a:r>
              <a:rPr lang="vi-VN" altLang="zh-CN" sz="1600">
                <a:solidFill>
                  <a:prstClr val="white"/>
                </a:solidFill>
              </a:rPr>
              <a:t>việc quản </a:t>
            </a:r>
            <a:r>
              <a:rPr lang="vi-VN" altLang="zh-CN" sz="1600" smtClean="0">
                <a:solidFill>
                  <a:prstClr val="white"/>
                </a:solidFill>
              </a:rPr>
              <a:t>lí,</a:t>
            </a:r>
            <a:r>
              <a:rPr lang="en-US" altLang="zh-CN" sz="1600" smtClean="0">
                <a:solidFill>
                  <a:prstClr val="white"/>
                </a:solidFill>
              </a:rPr>
              <a:t> cũng hỗ trợ</a:t>
            </a:r>
            <a:r>
              <a:rPr lang="vi-VN" altLang="zh-CN" sz="1600" smtClean="0">
                <a:solidFill>
                  <a:prstClr val="white"/>
                </a:solidFill>
              </a:rPr>
              <a:t> </a:t>
            </a:r>
            <a:r>
              <a:rPr lang="vi-VN" altLang="zh-CN" sz="1600">
                <a:solidFill>
                  <a:prstClr val="white"/>
                </a:solidFill>
              </a:rPr>
              <a:t>giáo viên và học </a:t>
            </a:r>
            <a:r>
              <a:rPr lang="vi-VN" altLang="zh-CN" sz="1600" smtClean="0">
                <a:solidFill>
                  <a:prstClr val="white"/>
                </a:solidFill>
              </a:rPr>
              <a:t>viên</a:t>
            </a:r>
            <a:r>
              <a:rPr lang="en-US" altLang="zh-CN" sz="1600">
                <a:solidFill>
                  <a:prstClr val="white"/>
                </a:solidFill>
              </a:rPr>
              <a:t>.</a:t>
            </a:r>
            <a:endParaRPr lang="zh-CN" altLang="en-US" sz="1600" dirty="0">
              <a:solidFill>
                <a:prstClr val="white"/>
              </a:solidFill>
            </a:endParaRPr>
          </a:p>
        </p:txBody>
      </p:sp>
      <p:pic>
        <p:nvPicPr>
          <p:cNvPr id="29" name="Picture 2" descr="https://cms.luatvietnam.vn/uploaded/Images/Original/2019/09/04/khong-mo-chi-nhanh-trung-tam-ngoai-ngu-tin-hoc_040915463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294" y="2028410"/>
            <a:ext cx="3168557" cy="211765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Nhiệm vụ, quyền hạn của giám đốc trung tâm ngoại ngữ, tin họ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0564" y="2028410"/>
            <a:ext cx="3179248" cy="212765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8" descr="Các trung tâm anh ngữ ở quận Tân Bình - Trung Tâm Anh Ngữ - Trung tâm tiếng  Anh Hà Nội, TPHCM, Biên Hò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8975" y="2018683"/>
            <a:ext cx="3098398" cy="2137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4284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randombar(horizontal)">
                                      <p:cBhvr>
                                        <p:cTn id="11" dur="500"/>
                                        <p:tgtEl>
                                          <p:spTgt spid="27"/>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randombar(horizontal)">
                                      <p:cBhvr>
                                        <p:cTn id="1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7"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p:nvPr/>
        </p:nvSpPr>
        <p:spPr>
          <a:xfrm>
            <a:off x="1" y="2527356"/>
            <a:ext cx="12192000" cy="1015663"/>
          </a:xfrm>
          <a:prstGeom prst="rect">
            <a:avLst/>
          </a:prstGeom>
          <a:noFill/>
        </p:spPr>
        <p:txBody>
          <a:bodyPr wrap="square" rtlCol="0">
            <a:spAutoFit/>
          </a:bodyPr>
          <a:lstStyle/>
          <a:p>
            <a:pPr algn="ctr"/>
            <a:r>
              <a:rPr lang="tr-TR" altLang="zh-CN" sz="6000" b="1" dirty="0">
                <a:effectLst>
                  <a:outerShdw blurRad="38100" dist="38100" dir="2700000" algn="tl">
                    <a:srgbClr val="000000">
                      <a:alpha val="43137"/>
                    </a:srgbClr>
                  </a:outerShdw>
                </a:effectLst>
                <a:cs typeface="+mn-ea"/>
                <a:sym typeface="+mn-lt"/>
              </a:rPr>
              <a:t>2</a:t>
            </a:r>
            <a:r>
              <a:rPr lang="en-US" altLang="zh-CN" sz="6000" b="1">
                <a:effectLst>
                  <a:outerShdw blurRad="38100" dist="38100" dir="2700000" algn="tl">
                    <a:srgbClr val="000000">
                      <a:alpha val="43137"/>
                    </a:srgbClr>
                  </a:outerShdw>
                </a:effectLst>
                <a:cs typeface="+mn-ea"/>
                <a:sym typeface="+mn-lt"/>
              </a:rPr>
              <a:t>.</a:t>
            </a:r>
            <a:r>
              <a:rPr lang="tr-TR" altLang="zh-CN" sz="6000" b="1">
                <a:effectLst>
                  <a:outerShdw blurRad="38100" dist="38100" dir="2700000" algn="tl">
                    <a:srgbClr val="000000">
                      <a:alpha val="43137"/>
                    </a:srgbClr>
                  </a:outerShdw>
                </a:effectLst>
                <a:cs typeface="+mn-ea"/>
                <a:sym typeface="+mn-lt"/>
              </a:rPr>
              <a:t> </a:t>
            </a:r>
            <a:r>
              <a:rPr lang="en-US" altLang="zh-CN" sz="6000" b="1" smtClean="0">
                <a:effectLst>
                  <a:outerShdw blurRad="38100" dist="38100" dir="2700000" algn="tl">
                    <a:srgbClr val="000000">
                      <a:alpha val="43137"/>
                    </a:srgbClr>
                  </a:outerShdw>
                </a:effectLst>
                <a:cs typeface="+mn-ea"/>
                <a:sym typeface="+mn-lt"/>
              </a:rPr>
              <a:t>CỞ SỞ LÍ THUYẾT</a:t>
            </a:r>
            <a:endParaRPr lang="zh-CN" altLang="en-US" sz="6000" b="1" dirty="0">
              <a:effectLst>
                <a:outerShdw blurRad="38100" dist="38100" dir="2700000" algn="tl">
                  <a:srgbClr val="000000">
                    <a:alpha val="43137"/>
                  </a:srgbClr>
                </a:outerShdw>
              </a:effectLst>
              <a:cs typeface="+mn-ea"/>
              <a:sym typeface="+mn-lt"/>
            </a:endParaRPr>
          </a:p>
        </p:txBody>
      </p:sp>
    </p:spTree>
    <p:extLst>
      <p:ext uri="{BB962C8B-B14F-4D97-AF65-F5344CB8AC3E}">
        <p14:creationId xmlns:p14="http://schemas.microsoft.com/office/powerpoint/2010/main" val="319298013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4"/>
          <p:cNvCxnSpPr/>
          <p:nvPr/>
        </p:nvCxnSpPr>
        <p:spPr>
          <a:xfrm>
            <a:off x="1135696" y="686619"/>
            <a:ext cx="937188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783772" y="852649"/>
            <a:ext cx="10435772" cy="5853910"/>
          </a:xfrm>
          <a:prstGeom prst="rect">
            <a:avLst/>
          </a:prstGeom>
        </p:spPr>
        <p:txBody>
          <a:bodyPr wrap="square">
            <a:spAutoFit/>
            <a:scene3d>
              <a:camera prst="orthographicFront"/>
              <a:lightRig rig="threePt" dir="t"/>
            </a:scene3d>
            <a:sp3d contourW="12700"/>
          </a:bodyPr>
          <a:lstStyle/>
          <a:p>
            <a:pPr algn="just" defTabSz="914400">
              <a:lnSpc>
                <a:spcPct val="120000"/>
              </a:lnSpc>
            </a:pPr>
            <a:r>
              <a:rPr lang="en-US" altLang="zh-CN" sz="2400" b="1" smtClean="0">
                <a:solidFill>
                  <a:prstClr val="white"/>
                </a:solidFill>
              </a:rPr>
              <a:t>Hệ thống quản lý trung tâm ngoại ngữ được thực hiện từng bước dựa trên mô hình thác </a:t>
            </a:r>
            <a:r>
              <a:rPr lang="en-US" altLang="zh-CN" sz="2400" b="1" smtClean="0">
                <a:solidFill>
                  <a:prstClr val="white"/>
                </a:solidFill>
              </a:rPr>
              <a:t>nước (</a:t>
            </a:r>
            <a:r>
              <a:rPr lang="en-US" altLang="zh-CN" sz="2400" b="1" smtClean="0">
                <a:solidFill>
                  <a:prstClr val="white"/>
                </a:solidFill>
              </a:rPr>
              <a:t>waterfall</a:t>
            </a:r>
            <a:r>
              <a:rPr lang="en-US" altLang="zh-CN" sz="2400" b="1" smtClean="0">
                <a:solidFill>
                  <a:prstClr val="white"/>
                </a:solidFill>
              </a:rPr>
              <a:t>) gồm các bước sau.</a:t>
            </a:r>
          </a:p>
          <a:p>
            <a:pPr algn="just" defTabSz="914400">
              <a:lnSpc>
                <a:spcPct val="120000"/>
              </a:lnSpc>
            </a:pPr>
            <a:endParaRPr lang="en-US" altLang="zh-CN" sz="2400" b="1" smtClean="0">
              <a:solidFill>
                <a:prstClr val="white"/>
              </a:solidFill>
            </a:endParaRPr>
          </a:p>
          <a:p>
            <a:pPr marL="342900" indent="-342900" algn="just" defTabSz="914400">
              <a:lnSpc>
                <a:spcPct val="120000"/>
              </a:lnSpc>
              <a:buFont typeface="+mj-lt"/>
              <a:buAutoNum type="arabicPeriod"/>
            </a:pPr>
            <a:r>
              <a:rPr lang="vi-VN" altLang="zh-CN" sz="1600" b="1">
                <a:solidFill>
                  <a:prstClr val="white"/>
                </a:solidFill>
              </a:rPr>
              <a:t>Phân tích các </a:t>
            </a:r>
            <a:r>
              <a:rPr lang="vi-VN" altLang="zh-CN" sz="1600" b="1">
                <a:solidFill>
                  <a:prstClr val="white"/>
                </a:solidFill>
              </a:rPr>
              <a:t>yêu </a:t>
            </a:r>
            <a:r>
              <a:rPr lang="vi-VN" altLang="zh-CN" sz="1600" b="1" smtClean="0">
                <a:solidFill>
                  <a:prstClr val="white"/>
                </a:solidFill>
              </a:rPr>
              <a:t>cầu: </a:t>
            </a:r>
            <a:r>
              <a:rPr lang="vi-VN" altLang="zh-CN" sz="1600" b="1">
                <a:solidFill>
                  <a:prstClr val="white"/>
                </a:solidFill>
              </a:rPr>
              <a:t>tiến hành đọc yêu cầu dự án, phân tích các yêu cầu mà dự án đề ra. Đây cũng còn được gọi là bước thu thập dữ liệu, viết lên tài liệu </a:t>
            </a:r>
            <a:r>
              <a:rPr lang="vi-VN" altLang="zh-CN" sz="1600" b="1">
                <a:solidFill>
                  <a:prstClr val="white"/>
                </a:solidFill>
              </a:rPr>
              <a:t>thiết </a:t>
            </a:r>
            <a:r>
              <a:rPr lang="vi-VN" altLang="zh-CN" sz="1600" b="1" smtClean="0">
                <a:solidFill>
                  <a:prstClr val="white"/>
                </a:solidFill>
              </a:rPr>
              <a:t>kế</a:t>
            </a:r>
            <a:r>
              <a:rPr lang="en-US" altLang="zh-CN" sz="1600" b="1" smtClean="0">
                <a:solidFill>
                  <a:prstClr val="white"/>
                </a:solidFill>
              </a:rPr>
              <a:t>.</a:t>
            </a:r>
          </a:p>
          <a:p>
            <a:pPr marL="342900" indent="-342900" algn="just" defTabSz="914400">
              <a:lnSpc>
                <a:spcPct val="120000"/>
              </a:lnSpc>
              <a:buFont typeface="+mj-lt"/>
              <a:buAutoNum type="arabicPeriod"/>
            </a:pPr>
            <a:endParaRPr lang="vi-VN" altLang="zh-CN" sz="1600" b="1">
              <a:solidFill>
                <a:prstClr val="white"/>
              </a:solidFill>
            </a:endParaRPr>
          </a:p>
          <a:p>
            <a:pPr marL="342900" indent="-342900" algn="just" defTabSz="914400">
              <a:lnSpc>
                <a:spcPct val="120000"/>
              </a:lnSpc>
              <a:buFont typeface="+mj-lt"/>
              <a:buAutoNum type="arabicPeriod"/>
            </a:pPr>
            <a:r>
              <a:rPr lang="vi-VN" altLang="zh-CN" sz="1600" b="1">
                <a:solidFill>
                  <a:prstClr val="white"/>
                </a:solidFill>
              </a:rPr>
              <a:t>Thiết kế phần mềm và hệ thống</a:t>
            </a:r>
            <a:r>
              <a:rPr lang="vi-VN" altLang="zh-CN" sz="1600" b="1">
                <a:solidFill>
                  <a:prstClr val="white"/>
                </a:solidFill>
              </a:rPr>
              <a:t>: </a:t>
            </a:r>
            <a:r>
              <a:rPr lang="vi-VN" altLang="zh-CN" sz="1600" b="1">
                <a:solidFill>
                  <a:prstClr val="white"/>
                </a:solidFill>
              </a:rPr>
              <a:t>Khi bước một được hoàn thành, thì bước hai là bước bắt đầu xây dựng lên tài liệu thiết kế cho dự án. Nếu step 2 gặp sự cố trong việc viết tài liệu thiết kế, thì quay trở lại bước một để thực hiện lại.</a:t>
            </a:r>
            <a:endParaRPr lang="en-US" altLang="zh-CN" sz="1600" b="1" smtClean="0">
              <a:solidFill>
                <a:prstClr val="white"/>
              </a:solidFill>
            </a:endParaRPr>
          </a:p>
          <a:p>
            <a:pPr marL="342900" indent="-342900" algn="just" defTabSz="914400">
              <a:lnSpc>
                <a:spcPct val="120000"/>
              </a:lnSpc>
              <a:buFont typeface="+mj-lt"/>
              <a:buAutoNum type="arabicPeriod"/>
            </a:pPr>
            <a:endParaRPr lang="vi-VN" altLang="zh-CN" sz="1600" b="1">
              <a:solidFill>
                <a:prstClr val="white"/>
              </a:solidFill>
            </a:endParaRPr>
          </a:p>
          <a:p>
            <a:pPr marL="342900" indent="-342900" algn="just" defTabSz="914400">
              <a:lnSpc>
                <a:spcPct val="120000"/>
              </a:lnSpc>
              <a:buFont typeface="+mj-lt"/>
              <a:buAutoNum type="arabicPeriod"/>
            </a:pPr>
            <a:r>
              <a:rPr lang="en-US" altLang="zh-CN" sz="1600" b="1" smtClean="0">
                <a:solidFill>
                  <a:prstClr val="white"/>
                </a:solidFill>
              </a:rPr>
              <a:t>Coding</a:t>
            </a:r>
            <a:r>
              <a:rPr lang="vi-VN" altLang="zh-CN" sz="1600" b="1" smtClean="0">
                <a:solidFill>
                  <a:prstClr val="white"/>
                </a:solidFill>
              </a:rPr>
              <a:t>: </a:t>
            </a:r>
            <a:r>
              <a:rPr lang="vi-VN" altLang="zh-CN" sz="1600" b="1">
                <a:solidFill>
                  <a:prstClr val="white"/>
                </a:solidFill>
              </a:rPr>
              <a:t>Step 3 được thực hiện khi step 2 được hoàn thành</a:t>
            </a:r>
            <a:r>
              <a:rPr lang="vi-VN" altLang="zh-CN" sz="1600" b="1">
                <a:solidFill>
                  <a:prstClr val="white"/>
                </a:solidFill>
              </a:rPr>
              <a:t>, </a:t>
            </a:r>
            <a:r>
              <a:rPr lang="vi-VN" altLang="zh-CN" sz="1600" b="1">
                <a:solidFill>
                  <a:prstClr val="white"/>
                </a:solidFill>
              </a:rPr>
              <a:t>sẽ thực hiện viết code để tạo ra các module, chức năng cho sản phẩm phần mềm</a:t>
            </a:r>
            <a:r>
              <a:rPr lang="vi-VN" altLang="zh-CN" sz="1600" b="1" smtClean="0">
                <a:solidFill>
                  <a:prstClr val="white"/>
                </a:solidFill>
              </a:rPr>
              <a:t> </a:t>
            </a:r>
            <a:r>
              <a:rPr lang="vi-VN" altLang="zh-CN" sz="1600" b="1">
                <a:solidFill>
                  <a:prstClr val="white"/>
                </a:solidFill>
              </a:rPr>
              <a:t>dựa trên các tài liệu </a:t>
            </a:r>
            <a:r>
              <a:rPr lang="vi-VN" altLang="zh-CN" sz="1600" b="1">
                <a:solidFill>
                  <a:prstClr val="white"/>
                </a:solidFill>
              </a:rPr>
              <a:t>thiết </a:t>
            </a:r>
            <a:r>
              <a:rPr lang="vi-VN" altLang="zh-CN" sz="1600" b="1" smtClean="0">
                <a:solidFill>
                  <a:prstClr val="white"/>
                </a:solidFill>
              </a:rPr>
              <a:t>kế</a:t>
            </a:r>
            <a:r>
              <a:rPr lang="en-US" altLang="zh-CN" sz="1600" b="1" smtClean="0">
                <a:solidFill>
                  <a:prstClr val="white"/>
                </a:solidFill>
              </a:rPr>
              <a:t>.</a:t>
            </a:r>
            <a:endParaRPr lang="en-US" altLang="zh-CN" sz="1600" b="1" smtClean="0">
              <a:solidFill>
                <a:prstClr val="white"/>
              </a:solidFill>
            </a:endParaRPr>
          </a:p>
          <a:p>
            <a:pPr marL="342900" indent="-342900" algn="just" defTabSz="914400">
              <a:lnSpc>
                <a:spcPct val="120000"/>
              </a:lnSpc>
              <a:buFont typeface="+mj-lt"/>
              <a:buAutoNum type="arabicPeriod"/>
            </a:pPr>
            <a:endParaRPr lang="vi-VN" altLang="zh-CN" sz="1600" b="1">
              <a:solidFill>
                <a:prstClr val="white"/>
              </a:solidFill>
            </a:endParaRPr>
          </a:p>
          <a:p>
            <a:pPr marL="342900" indent="-342900" algn="just" defTabSz="914400">
              <a:lnSpc>
                <a:spcPct val="120000"/>
              </a:lnSpc>
              <a:buFont typeface="+mj-lt"/>
              <a:buAutoNum type="arabicPeriod"/>
            </a:pPr>
            <a:r>
              <a:rPr lang="vi-VN" altLang="zh-CN" sz="1600" b="1">
                <a:solidFill>
                  <a:prstClr val="white"/>
                </a:solidFill>
              </a:rPr>
              <a:t>Tổng hợp và thử nghiệm toàn bộ</a:t>
            </a:r>
            <a:r>
              <a:rPr lang="vi-VN" altLang="zh-CN" sz="1600" b="1">
                <a:solidFill>
                  <a:prstClr val="white"/>
                </a:solidFill>
              </a:rPr>
              <a:t>: </a:t>
            </a:r>
            <a:r>
              <a:rPr lang="en-US" altLang="zh-CN" sz="1600" b="1" smtClean="0">
                <a:solidFill>
                  <a:prstClr val="white"/>
                </a:solidFill>
              </a:rPr>
              <a:t>L</a:t>
            </a:r>
            <a:r>
              <a:rPr lang="vi-VN" altLang="zh-CN" sz="1600" b="1" smtClean="0">
                <a:solidFill>
                  <a:prstClr val="white"/>
                </a:solidFill>
              </a:rPr>
              <a:t>à </a:t>
            </a:r>
            <a:r>
              <a:rPr lang="vi-VN" altLang="zh-CN" sz="1600" b="1">
                <a:solidFill>
                  <a:prstClr val="white"/>
                </a:solidFill>
              </a:rPr>
              <a:t>giai đoạn test sản phẩm sau khi đã coding xong ở bước </a:t>
            </a:r>
            <a:r>
              <a:rPr lang="vi-VN" altLang="zh-CN" sz="1600" b="1">
                <a:solidFill>
                  <a:prstClr val="white"/>
                </a:solidFill>
              </a:rPr>
              <a:t>3</a:t>
            </a:r>
            <a:r>
              <a:rPr lang="vi-VN" altLang="zh-CN" sz="1600" b="1" smtClean="0">
                <a:solidFill>
                  <a:prstClr val="white"/>
                </a:solidFill>
              </a:rPr>
              <a:t>.</a:t>
            </a:r>
            <a:endParaRPr lang="en-US" altLang="zh-CN" sz="1600" b="1" smtClean="0">
              <a:solidFill>
                <a:prstClr val="white"/>
              </a:solidFill>
            </a:endParaRPr>
          </a:p>
          <a:p>
            <a:pPr marL="342900" indent="-342900" algn="just" defTabSz="914400">
              <a:lnSpc>
                <a:spcPct val="120000"/>
              </a:lnSpc>
              <a:buFont typeface="+mj-lt"/>
              <a:buAutoNum type="arabicPeriod"/>
            </a:pPr>
            <a:endParaRPr lang="vi-VN" altLang="zh-CN" sz="1600" b="1">
              <a:solidFill>
                <a:prstClr val="white"/>
              </a:solidFill>
            </a:endParaRPr>
          </a:p>
          <a:p>
            <a:pPr marL="342900" indent="-342900" algn="just" defTabSz="914400">
              <a:lnSpc>
                <a:spcPct val="120000"/>
              </a:lnSpc>
              <a:buFont typeface="+mj-lt"/>
              <a:buAutoNum type="arabicPeriod"/>
            </a:pPr>
            <a:r>
              <a:rPr lang="vi-VN" altLang="zh-CN" sz="1600" b="1">
                <a:solidFill>
                  <a:prstClr val="white"/>
                </a:solidFill>
              </a:rPr>
              <a:t>Sản xuất và bảo trì</a:t>
            </a:r>
            <a:r>
              <a:rPr lang="vi-VN" altLang="zh-CN" sz="1600" b="1">
                <a:solidFill>
                  <a:prstClr val="white"/>
                </a:solidFill>
              </a:rPr>
              <a:t>: </a:t>
            </a:r>
            <a:r>
              <a:rPr lang="vi-VN" altLang="zh-CN" sz="1600" b="1">
                <a:solidFill>
                  <a:prstClr val="white"/>
                </a:solidFill>
              </a:rPr>
              <a:t>Sau khi việc test được hoàn thành, thì sản phẩm phần mềm được đưa vào triển khai, sử dụng, tại các user, và song song với quá trình theo </a:t>
            </a:r>
            <a:r>
              <a:rPr lang="vi-VN" altLang="zh-CN" sz="1600" b="1">
                <a:solidFill>
                  <a:prstClr val="white"/>
                </a:solidFill>
              </a:rPr>
              <a:t>dõi</a:t>
            </a:r>
            <a:r>
              <a:rPr lang="vi-VN" altLang="zh-CN" sz="1600" b="1" smtClean="0">
                <a:solidFill>
                  <a:prstClr val="white"/>
                </a:solidFill>
              </a:rPr>
              <a:t>.</a:t>
            </a:r>
            <a:r>
              <a:rPr lang="en-US" altLang="zh-CN" sz="1600" b="1" smtClean="0">
                <a:solidFill>
                  <a:prstClr val="white"/>
                </a:solidFill>
              </a:rPr>
              <a:t> K</a:t>
            </a:r>
            <a:r>
              <a:rPr lang="vi-VN" altLang="zh-CN" sz="1600" b="1" smtClean="0">
                <a:solidFill>
                  <a:prstClr val="white"/>
                </a:solidFill>
              </a:rPr>
              <a:t>hi </a:t>
            </a:r>
            <a:r>
              <a:rPr lang="vi-VN" altLang="zh-CN" sz="1600" b="1">
                <a:solidFill>
                  <a:prstClr val="white"/>
                </a:solidFill>
              </a:rPr>
              <a:t>nhà sản xuất phát hiện ra bug họ sẽ gửi về cho team phát triển để sửa đổi, xử lý.</a:t>
            </a:r>
            <a:endParaRPr lang="en-US" altLang="zh-CN" sz="2000" b="1" smtClean="0">
              <a:solidFill>
                <a:prstClr val="white"/>
              </a:solidFill>
            </a:endParaRPr>
          </a:p>
        </p:txBody>
      </p:sp>
      <p:sp>
        <p:nvSpPr>
          <p:cNvPr id="49" name="文本框 2"/>
          <p:cNvSpPr txBox="1"/>
          <p:nvPr/>
        </p:nvSpPr>
        <p:spPr>
          <a:xfrm>
            <a:off x="1566078" y="136296"/>
            <a:ext cx="2985946" cy="523220"/>
          </a:xfrm>
          <a:prstGeom prst="rect">
            <a:avLst/>
          </a:prstGeom>
          <a:noFill/>
        </p:spPr>
        <p:txBody>
          <a:bodyPr wrap="none" rtlCol="0">
            <a:spAutoFit/>
          </a:bodyPr>
          <a:lstStyle/>
          <a:p>
            <a:r>
              <a:rPr lang="en-US" altLang="zh-CN" sz="2800" b="1" smtClean="0">
                <a:effectLst>
                  <a:outerShdw blurRad="38100" dist="38100" dir="2700000" algn="tl">
                    <a:srgbClr val="000000">
                      <a:alpha val="43137"/>
                    </a:srgbClr>
                  </a:outerShdw>
                </a:effectLst>
                <a:cs typeface="+mn-ea"/>
                <a:sym typeface="+mn-lt"/>
              </a:rPr>
              <a:t>2.CỞ SỞ LÍ THUYẾT</a:t>
            </a:r>
            <a:endParaRPr lang="zh-CN" altLang="en-US" sz="2800" b="1" dirty="0">
              <a:effectLst>
                <a:outerShdw blurRad="38100" dist="38100" dir="2700000" algn="tl">
                  <a:srgbClr val="000000">
                    <a:alpha val="43137"/>
                  </a:srgbClr>
                </a:outerShdw>
              </a:effectLst>
              <a:cs typeface="+mn-ea"/>
              <a:sym typeface="+mn-lt"/>
            </a:endParaRPr>
          </a:p>
        </p:txBody>
      </p:sp>
    </p:spTree>
    <p:extLst>
      <p:ext uri="{BB962C8B-B14F-4D97-AF65-F5344CB8AC3E}">
        <p14:creationId xmlns:p14="http://schemas.microsoft.com/office/powerpoint/2010/main" val="352753902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p:nvPr/>
        </p:nvSpPr>
        <p:spPr>
          <a:xfrm>
            <a:off x="1" y="2527356"/>
            <a:ext cx="12192000" cy="1015663"/>
          </a:xfrm>
          <a:prstGeom prst="rect">
            <a:avLst/>
          </a:prstGeom>
          <a:noFill/>
        </p:spPr>
        <p:txBody>
          <a:bodyPr wrap="square" rtlCol="0">
            <a:spAutoFit/>
          </a:bodyPr>
          <a:lstStyle/>
          <a:p>
            <a:pPr algn="ctr"/>
            <a:r>
              <a:rPr lang="tr-TR" altLang="zh-CN" sz="6000" b="1" dirty="0">
                <a:effectLst>
                  <a:outerShdw blurRad="38100" dist="38100" dir="2700000" algn="tl">
                    <a:srgbClr val="000000">
                      <a:alpha val="43137"/>
                    </a:srgbClr>
                  </a:outerShdw>
                </a:effectLst>
                <a:cs typeface="+mn-ea"/>
                <a:sym typeface="+mn-lt"/>
              </a:rPr>
              <a:t>3</a:t>
            </a:r>
            <a:r>
              <a:rPr lang="en-US" altLang="zh-CN" sz="6000" b="1">
                <a:effectLst>
                  <a:outerShdw blurRad="38100" dist="38100" dir="2700000" algn="tl">
                    <a:srgbClr val="000000">
                      <a:alpha val="43137"/>
                    </a:srgbClr>
                  </a:outerShdw>
                </a:effectLst>
                <a:cs typeface="+mn-ea"/>
                <a:sym typeface="+mn-lt"/>
              </a:rPr>
              <a:t>.</a:t>
            </a:r>
            <a:r>
              <a:rPr lang="tr-TR" altLang="zh-CN" sz="6000" b="1">
                <a:effectLst>
                  <a:outerShdw blurRad="38100" dist="38100" dir="2700000" algn="tl">
                    <a:srgbClr val="000000">
                      <a:alpha val="43137"/>
                    </a:srgbClr>
                  </a:outerShdw>
                </a:effectLst>
                <a:cs typeface="+mn-ea"/>
                <a:sym typeface="+mn-lt"/>
              </a:rPr>
              <a:t> </a:t>
            </a:r>
            <a:r>
              <a:rPr lang="en-US" altLang="zh-CN" sz="6000" b="1" smtClean="0">
                <a:effectLst>
                  <a:outerShdw blurRad="38100" dist="38100" dir="2700000" algn="tl">
                    <a:srgbClr val="000000">
                      <a:alpha val="43137"/>
                    </a:srgbClr>
                  </a:outerShdw>
                </a:effectLst>
                <a:cs typeface="+mn-ea"/>
                <a:sym typeface="+mn-lt"/>
              </a:rPr>
              <a:t>PHÂN TÍCH THIẾT KẾ</a:t>
            </a:r>
            <a:endParaRPr lang="tr-TR" altLang="zh-CN" sz="6000" b="1" dirty="0">
              <a:effectLst>
                <a:outerShdw blurRad="38100" dist="38100" dir="2700000" algn="tl">
                  <a:srgbClr val="000000">
                    <a:alpha val="43137"/>
                  </a:srgbClr>
                </a:outerShdw>
              </a:effectLst>
              <a:cs typeface="+mn-ea"/>
              <a:sym typeface="+mn-lt"/>
            </a:endParaRPr>
          </a:p>
        </p:txBody>
      </p:sp>
    </p:spTree>
    <p:extLst>
      <p:ext uri="{BB962C8B-B14F-4D97-AF65-F5344CB8AC3E}">
        <p14:creationId xmlns:p14="http://schemas.microsoft.com/office/powerpoint/2010/main" val="100884516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4"/>
          <p:cNvCxnSpPr/>
          <p:nvPr/>
        </p:nvCxnSpPr>
        <p:spPr>
          <a:xfrm>
            <a:off x="1135696" y="686619"/>
            <a:ext cx="937188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4556170" y="2011045"/>
            <a:ext cx="2241460" cy="2849666"/>
            <a:chOff x="3911160" y="1621381"/>
            <a:chExt cx="2638695" cy="3354689"/>
          </a:xfrm>
        </p:grpSpPr>
        <p:sp>
          <p:nvSpPr>
            <p:cNvPr id="19" name="梯形 18"/>
            <p:cNvSpPr/>
            <p:nvPr/>
          </p:nvSpPr>
          <p:spPr>
            <a:xfrm rot="7137673">
              <a:off x="4777381" y="2392740"/>
              <a:ext cx="1958066" cy="415347"/>
            </a:xfrm>
            <a:prstGeom prst="trapezoid">
              <a:avLst>
                <a:gd name="adj" fmla="val 55341"/>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a typeface="微软雅黑"/>
                <a:cs typeface="+mn-cs"/>
              </a:endParaRPr>
            </a:p>
          </p:txBody>
        </p:sp>
        <p:sp>
          <p:nvSpPr>
            <p:cNvPr id="20" name="梯形 19"/>
            <p:cNvSpPr/>
            <p:nvPr/>
          </p:nvSpPr>
          <p:spPr>
            <a:xfrm>
              <a:off x="3911160" y="3581689"/>
              <a:ext cx="1958066" cy="415347"/>
            </a:xfrm>
            <a:prstGeom prst="trapezoid">
              <a:avLst>
                <a:gd name="adj" fmla="val 55341"/>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a typeface="微软雅黑"/>
                <a:cs typeface="+mn-cs"/>
              </a:endParaRPr>
            </a:p>
          </p:txBody>
        </p:sp>
        <p:sp>
          <p:nvSpPr>
            <p:cNvPr id="21" name="梯形 20"/>
            <p:cNvSpPr/>
            <p:nvPr/>
          </p:nvSpPr>
          <p:spPr>
            <a:xfrm rot="14387454">
              <a:off x="5363149" y="3789363"/>
              <a:ext cx="1958066" cy="415347"/>
            </a:xfrm>
            <a:prstGeom prst="trapezoid">
              <a:avLst>
                <a:gd name="adj" fmla="val 55341"/>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a typeface="微软雅黑"/>
                <a:cs typeface="+mn-cs"/>
              </a:endParaRPr>
            </a:p>
          </p:txBody>
        </p:sp>
      </p:grpSp>
      <p:grpSp>
        <p:nvGrpSpPr>
          <p:cNvPr id="22" name="组合 21"/>
          <p:cNvGrpSpPr/>
          <p:nvPr/>
        </p:nvGrpSpPr>
        <p:grpSpPr>
          <a:xfrm>
            <a:off x="7037368" y="2171269"/>
            <a:ext cx="3567234" cy="1278013"/>
            <a:chOff x="7483989" y="3433235"/>
            <a:chExt cx="3567234" cy="1278013"/>
          </a:xfrm>
        </p:grpSpPr>
        <p:sp>
          <p:nvSpPr>
            <p:cNvPr id="23" name="矩形 22"/>
            <p:cNvSpPr/>
            <p:nvPr/>
          </p:nvSpPr>
          <p:spPr>
            <a:xfrm>
              <a:off x="7483989" y="3732519"/>
              <a:ext cx="3567234" cy="978729"/>
            </a:xfrm>
            <a:prstGeom prst="rect">
              <a:avLst/>
            </a:prstGeom>
          </p:spPr>
          <p:txBody>
            <a:bodyPr wrap="square">
              <a:spAutoFit/>
              <a:scene3d>
                <a:camera prst="orthographicFront"/>
                <a:lightRig rig="threePt" dir="t"/>
              </a:scene3d>
              <a:sp3d contourW="12700"/>
            </a:bodyPr>
            <a:lstStyle/>
            <a:p>
              <a:pPr algn="just" defTabSz="914400">
                <a:lnSpc>
                  <a:spcPct val="120000"/>
                </a:lnSpc>
              </a:pPr>
              <a:r>
                <a:rPr lang="en-US" altLang="zh-CN" sz="1600" smtClean="0">
                  <a:solidFill>
                    <a:prstClr val="white"/>
                  </a:solidFill>
                </a:rPr>
                <a:t>Có thể tìm kiếm các khóa học, đăng kí khóa học, xem thông tin cá nhân, </a:t>
              </a:r>
              <a:r>
                <a:rPr lang="en-US" altLang="zh-CN" sz="1600" smtClean="0">
                  <a:solidFill>
                    <a:prstClr val="white"/>
                  </a:solidFill>
                </a:rPr>
                <a:t>chỉnh sửa thông tin.</a:t>
              </a:r>
              <a:endParaRPr lang="zh-CN" altLang="en-US" sz="1600" dirty="0">
                <a:solidFill>
                  <a:prstClr val="white"/>
                </a:solidFill>
              </a:endParaRPr>
            </a:p>
          </p:txBody>
        </p:sp>
        <p:sp>
          <p:nvSpPr>
            <p:cNvPr id="24" name="矩形 23"/>
            <p:cNvSpPr/>
            <p:nvPr/>
          </p:nvSpPr>
          <p:spPr>
            <a:xfrm>
              <a:off x="7483989" y="3433235"/>
              <a:ext cx="2050552" cy="437043"/>
            </a:xfrm>
            <a:prstGeom prst="rect">
              <a:avLst/>
            </a:prstGeom>
          </p:spPr>
          <p:txBody>
            <a:bodyPr wrap="square">
              <a:spAutoFit/>
              <a:scene3d>
                <a:camera prst="orthographicFront"/>
                <a:lightRig rig="threePt" dir="t"/>
              </a:scene3d>
              <a:sp3d contourW="12700"/>
            </a:bodyPr>
            <a:lstStyle/>
            <a:p>
              <a:pPr algn="just" defTabSz="914400">
                <a:lnSpc>
                  <a:spcPct val="120000"/>
                </a:lnSpc>
              </a:pPr>
              <a:r>
                <a:rPr lang="en-US" altLang="zh-CN" sz="2000" b="1" smtClean="0">
                  <a:solidFill>
                    <a:prstClr val="white"/>
                  </a:solidFill>
                </a:rPr>
                <a:t>HỌC VIÊN</a:t>
              </a:r>
              <a:endParaRPr lang="zh-CN" altLang="en-US" sz="2000" b="1" dirty="0">
                <a:solidFill>
                  <a:prstClr val="white"/>
                </a:solidFill>
              </a:endParaRPr>
            </a:p>
          </p:txBody>
        </p:sp>
      </p:grpSp>
      <p:grpSp>
        <p:nvGrpSpPr>
          <p:cNvPr id="25" name="组合 24"/>
          <p:cNvGrpSpPr/>
          <p:nvPr/>
        </p:nvGrpSpPr>
        <p:grpSpPr>
          <a:xfrm>
            <a:off x="1256329" y="2279174"/>
            <a:ext cx="3567234" cy="1573479"/>
            <a:chOff x="7483989" y="3433235"/>
            <a:chExt cx="3567234" cy="1573479"/>
          </a:xfrm>
        </p:grpSpPr>
        <p:sp>
          <p:nvSpPr>
            <p:cNvPr id="26" name="矩形 25"/>
            <p:cNvSpPr/>
            <p:nvPr/>
          </p:nvSpPr>
          <p:spPr>
            <a:xfrm>
              <a:off x="7483989" y="3732519"/>
              <a:ext cx="3567234" cy="1274195"/>
            </a:xfrm>
            <a:prstGeom prst="rect">
              <a:avLst/>
            </a:prstGeom>
          </p:spPr>
          <p:txBody>
            <a:bodyPr wrap="square">
              <a:spAutoFit/>
              <a:scene3d>
                <a:camera prst="orthographicFront"/>
                <a:lightRig rig="threePt" dir="t"/>
              </a:scene3d>
              <a:sp3d contourW="12700"/>
            </a:bodyPr>
            <a:lstStyle/>
            <a:p>
              <a:pPr algn="just" defTabSz="914400">
                <a:lnSpc>
                  <a:spcPct val="120000"/>
                </a:lnSpc>
              </a:pPr>
              <a:r>
                <a:rPr lang="en-US" altLang="zh-CN" sz="1600" smtClean="0">
                  <a:solidFill>
                    <a:prstClr val="white"/>
                  </a:solidFill>
                </a:rPr>
                <a:t>Là người có quyền hạn cao nhất có thể chỉnh sửa thông tin, xóa bỏ, thêm </a:t>
              </a:r>
              <a:r>
                <a:rPr lang="en-US" altLang="zh-CN" sz="1600" smtClean="0">
                  <a:solidFill>
                    <a:prstClr val="white"/>
                  </a:solidFill>
                </a:rPr>
                <a:t>mới đối với các đối tượng giáo viên, học viên và khóa học.</a:t>
              </a:r>
              <a:endParaRPr lang="zh-CN" altLang="en-US" sz="1600" dirty="0">
                <a:solidFill>
                  <a:prstClr val="white"/>
                </a:solidFill>
              </a:endParaRPr>
            </a:p>
          </p:txBody>
        </p:sp>
        <p:sp>
          <p:nvSpPr>
            <p:cNvPr id="27" name="矩形 26"/>
            <p:cNvSpPr/>
            <p:nvPr/>
          </p:nvSpPr>
          <p:spPr>
            <a:xfrm>
              <a:off x="7483989" y="3433235"/>
              <a:ext cx="2050552" cy="437043"/>
            </a:xfrm>
            <a:prstGeom prst="rect">
              <a:avLst/>
            </a:prstGeom>
          </p:spPr>
          <p:txBody>
            <a:bodyPr wrap="square">
              <a:spAutoFit/>
              <a:scene3d>
                <a:camera prst="orthographicFront"/>
                <a:lightRig rig="threePt" dir="t"/>
              </a:scene3d>
              <a:sp3d contourW="12700"/>
            </a:bodyPr>
            <a:lstStyle/>
            <a:p>
              <a:pPr algn="just" defTabSz="914400">
                <a:lnSpc>
                  <a:spcPct val="120000"/>
                </a:lnSpc>
              </a:pPr>
              <a:r>
                <a:rPr lang="en-US" altLang="zh-CN" sz="2000" b="1" smtClean="0">
                  <a:solidFill>
                    <a:prstClr val="white"/>
                  </a:solidFill>
                </a:rPr>
                <a:t>ADMIN</a:t>
              </a:r>
              <a:endParaRPr lang="zh-CN" altLang="en-US" sz="2000" b="1" dirty="0">
                <a:solidFill>
                  <a:prstClr val="white"/>
                </a:solidFill>
              </a:endParaRPr>
            </a:p>
          </p:txBody>
        </p:sp>
      </p:grpSp>
      <p:grpSp>
        <p:nvGrpSpPr>
          <p:cNvPr id="28" name="组合 27"/>
          <p:cNvGrpSpPr/>
          <p:nvPr/>
        </p:nvGrpSpPr>
        <p:grpSpPr>
          <a:xfrm>
            <a:off x="3922907" y="4659168"/>
            <a:ext cx="3567234" cy="1278013"/>
            <a:chOff x="7483989" y="3433235"/>
            <a:chExt cx="3567234" cy="1278013"/>
          </a:xfrm>
        </p:grpSpPr>
        <p:sp>
          <p:nvSpPr>
            <p:cNvPr id="29" name="矩形 28"/>
            <p:cNvSpPr/>
            <p:nvPr/>
          </p:nvSpPr>
          <p:spPr>
            <a:xfrm>
              <a:off x="7483989" y="3732519"/>
              <a:ext cx="3567234" cy="978729"/>
            </a:xfrm>
            <a:prstGeom prst="rect">
              <a:avLst/>
            </a:prstGeom>
          </p:spPr>
          <p:txBody>
            <a:bodyPr wrap="square">
              <a:spAutoFit/>
              <a:scene3d>
                <a:camera prst="orthographicFront"/>
                <a:lightRig rig="threePt" dir="t"/>
              </a:scene3d>
              <a:sp3d contourW="12700"/>
            </a:bodyPr>
            <a:lstStyle/>
            <a:p>
              <a:pPr algn="just" defTabSz="914400">
                <a:lnSpc>
                  <a:spcPct val="120000"/>
                </a:lnSpc>
              </a:pPr>
              <a:r>
                <a:rPr lang="en-US" altLang="zh-CN" sz="1600" smtClean="0">
                  <a:solidFill>
                    <a:prstClr val="white"/>
                  </a:solidFill>
                </a:rPr>
                <a:t>Có thể xem và chỉnh sửa thông tin cá nhân, xem lịch giảng dạy, </a:t>
              </a:r>
              <a:r>
                <a:rPr lang="en-US" altLang="zh-CN" sz="1600" smtClean="0">
                  <a:solidFill>
                    <a:prstClr val="white"/>
                  </a:solidFill>
                </a:rPr>
                <a:t>đăng ký khóa học mới.</a:t>
              </a:r>
              <a:endParaRPr lang="zh-CN" altLang="en-US" sz="1600" dirty="0">
                <a:solidFill>
                  <a:prstClr val="white"/>
                </a:solidFill>
              </a:endParaRPr>
            </a:p>
          </p:txBody>
        </p:sp>
        <p:sp>
          <p:nvSpPr>
            <p:cNvPr id="30" name="矩形 29"/>
            <p:cNvSpPr/>
            <p:nvPr/>
          </p:nvSpPr>
          <p:spPr>
            <a:xfrm>
              <a:off x="7483989" y="3433235"/>
              <a:ext cx="2050552" cy="437043"/>
            </a:xfrm>
            <a:prstGeom prst="rect">
              <a:avLst/>
            </a:prstGeom>
          </p:spPr>
          <p:txBody>
            <a:bodyPr wrap="square">
              <a:spAutoFit/>
              <a:scene3d>
                <a:camera prst="orthographicFront"/>
                <a:lightRig rig="threePt" dir="t"/>
              </a:scene3d>
              <a:sp3d contourW="12700"/>
            </a:bodyPr>
            <a:lstStyle/>
            <a:p>
              <a:pPr algn="just" defTabSz="914400">
                <a:lnSpc>
                  <a:spcPct val="120000"/>
                </a:lnSpc>
              </a:pPr>
              <a:r>
                <a:rPr lang="en-US" altLang="zh-CN" sz="2000" b="1" smtClean="0">
                  <a:solidFill>
                    <a:prstClr val="white"/>
                  </a:solidFill>
                </a:rPr>
                <a:t>GIÁO VIÊN</a:t>
              </a:r>
              <a:endParaRPr lang="zh-CN" altLang="en-US" sz="2000" b="1" dirty="0">
                <a:solidFill>
                  <a:prstClr val="white"/>
                </a:solidFill>
              </a:endParaRPr>
            </a:p>
          </p:txBody>
        </p:sp>
      </p:grpSp>
      <p:sp>
        <p:nvSpPr>
          <p:cNvPr id="31" name="文本框 2"/>
          <p:cNvSpPr txBox="1"/>
          <p:nvPr/>
        </p:nvSpPr>
        <p:spPr>
          <a:xfrm>
            <a:off x="1566078" y="136296"/>
            <a:ext cx="3578224" cy="523220"/>
          </a:xfrm>
          <a:prstGeom prst="rect">
            <a:avLst/>
          </a:prstGeom>
          <a:noFill/>
        </p:spPr>
        <p:txBody>
          <a:bodyPr wrap="none" rtlCol="0">
            <a:spAutoFit/>
          </a:bodyPr>
          <a:lstStyle/>
          <a:p>
            <a:r>
              <a:rPr lang="en-US" altLang="zh-CN" sz="2800" b="1">
                <a:effectLst>
                  <a:outerShdw blurRad="38100" dist="38100" dir="2700000" algn="tl">
                    <a:srgbClr val="000000">
                      <a:alpha val="43137"/>
                    </a:srgbClr>
                  </a:outerShdw>
                </a:effectLst>
                <a:cs typeface="+mn-ea"/>
                <a:sym typeface="+mn-lt"/>
              </a:rPr>
              <a:t>3. PHÂN TÍCH THIẾT KẾ</a:t>
            </a:r>
          </a:p>
        </p:txBody>
      </p:sp>
    </p:spTree>
    <p:extLst>
      <p:ext uri="{BB962C8B-B14F-4D97-AF65-F5344CB8AC3E}">
        <p14:creationId xmlns:p14="http://schemas.microsoft.com/office/powerpoint/2010/main" val="261023416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1000" fill="hold"/>
                                        <p:tgtEl>
                                          <p:spTgt spid="18"/>
                                        </p:tgtEl>
                                        <p:attrNameLst>
                                          <p:attrName>ppt_w</p:attrName>
                                        </p:attrNameLst>
                                      </p:cBhvr>
                                      <p:tavLst>
                                        <p:tav tm="0">
                                          <p:val>
                                            <p:fltVal val="0"/>
                                          </p:val>
                                        </p:tav>
                                        <p:tav tm="100000">
                                          <p:val>
                                            <p:strVal val="#ppt_w"/>
                                          </p:val>
                                        </p:tav>
                                      </p:tavLst>
                                    </p:anim>
                                    <p:anim calcmode="lin" valueType="num">
                                      <p:cBhvr>
                                        <p:cTn id="8" dur="1000" fill="hold"/>
                                        <p:tgtEl>
                                          <p:spTgt spid="18"/>
                                        </p:tgtEl>
                                        <p:attrNameLst>
                                          <p:attrName>ppt_h</p:attrName>
                                        </p:attrNameLst>
                                      </p:cBhvr>
                                      <p:tavLst>
                                        <p:tav tm="0">
                                          <p:val>
                                            <p:fltVal val="0"/>
                                          </p:val>
                                        </p:tav>
                                        <p:tav tm="100000">
                                          <p:val>
                                            <p:strVal val="#ppt_h"/>
                                          </p:val>
                                        </p:tav>
                                      </p:tavLst>
                                    </p:anim>
                                    <p:anim calcmode="lin" valueType="num">
                                      <p:cBhvr>
                                        <p:cTn id="9" dur="1000" fill="hold"/>
                                        <p:tgtEl>
                                          <p:spTgt spid="18"/>
                                        </p:tgtEl>
                                        <p:attrNameLst>
                                          <p:attrName>style.rotation</p:attrName>
                                        </p:attrNameLst>
                                      </p:cBhvr>
                                      <p:tavLst>
                                        <p:tav tm="0">
                                          <p:val>
                                            <p:fltVal val="90"/>
                                          </p:val>
                                        </p:tav>
                                        <p:tav tm="100000">
                                          <p:val>
                                            <p:fltVal val="0"/>
                                          </p:val>
                                        </p:tav>
                                      </p:tavLst>
                                    </p:anim>
                                    <p:animEffect transition="in" filter="fade">
                                      <p:cBhvr>
                                        <p:cTn id="10" dur="1000"/>
                                        <p:tgtEl>
                                          <p:spTgt spid="18"/>
                                        </p:tgtEl>
                                      </p:cBhvr>
                                    </p:animEffect>
                                  </p:childTnLst>
                                </p:cTn>
                              </p:par>
                            </p:childTnLst>
                          </p:cTn>
                        </p:par>
                        <p:par>
                          <p:cTn id="11" fill="hold">
                            <p:stCondLst>
                              <p:cond delay="1000"/>
                            </p:stCondLst>
                            <p:childTnLst>
                              <p:par>
                                <p:cTn id="12" presetID="12" presetClass="entr" presetSubtype="8"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 calcmode="lin" valueType="num">
                                      <p:cBhvr additive="base">
                                        <p:cTn id="14" dur="500"/>
                                        <p:tgtEl>
                                          <p:spTgt spid="22"/>
                                        </p:tgtEl>
                                        <p:attrNameLst>
                                          <p:attrName>ppt_x</p:attrName>
                                        </p:attrNameLst>
                                      </p:cBhvr>
                                      <p:tavLst>
                                        <p:tav tm="0">
                                          <p:val>
                                            <p:strVal val="#ppt_x-#ppt_w*1.125000"/>
                                          </p:val>
                                        </p:tav>
                                        <p:tav tm="100000">
                                          <p:val>
                                            <p:strVal val="#ppt_x"/>
                                          </p:val>
                                        </p:tav>
                                      </p:tavLst>
                                    </p:anim>
                                    <p:animEffect transition="in" filter="wipe(right)">
                                      <p:cBhvr>
                                        <p:cTn id="15" dur="500"/>
                                        <p:tgtEl>
                                          <p:spTgt spid="22"/>
                                        </p:tgtEl>
                                      </p:cBhvr>
                                    </p:animEffect>
                                  </p:childTnLst>
                                </p:cTn>
                              </p:par>
                              <p:par>
                                <p:cTn id="16" presetID="12" presetClass="entr" presetSubtype="8"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p:tgtEl>
                                          <p:spTgt spid="25"/>
                                        </p:tgtEl>
                                        <p:attrNameLst>
                                          <p:attrName>ppt_x</p:attrName>
                                        </p:attrNameLst>
                                      </p:cBhvr>
                                      <p:tavLst>
                                        <p:tav tm="0">
                                          <p:val>
                                            <p:strVal val="#ppt_x-#ppt_w*1.125000"/>
                                          </p:val>
                                        </p:tav>
                                        <p:tav tm="100000">
                                          <p:val>
                                            <p:strVal val="#ppt_x"/>
                                          </p:val>
                                        </p:tav>
                                      </p:tavLst>
                                    </p:anim>
                                    <p:animEffect transition="in" filter="wipe(right)">
                                      <p:cBhvr>
                                        <p:cTn id="19" dur="500"/>
                                        <p:tgtEl>
                                          <p:spTgt spid="25"/>
                                        </p:tgtEl>
                                      </p:cBhvr>
                                    </p:animEffect>
                                  </p:childTnLst>
                                </p:cTn>
                              </p:par>
                              <p:par>
                                <p:cTn id="20" presetID="12" presetClass="entr" presetSubtype="8"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additive="base">
                                        <p:cTn id="22" dur="500"/>
                                        <p:tgtEl>
                                          <p:spTgt spid="28"/>
                                        </p:tgtEl>
                                        <p:attrNameLst>
                                          <p:attrName>ppt_x</p:attrName>
                                        </p:attrNameLst>
                                      </p:cBhvr>
                                      <p:tavLst>
                                        <p:tav tm="0">
                                          <p:val>
                                            <p:strVal val="#ppt_x-#ppt_w*1.125000"/>
                                          </p:val>
                                        </p:tav>
                                        <p:tav tm="100000">
                                          <p:val>
                                            <p:strVal val="#ppt_x"/>
                                          </p:val>
                                        </p:tav>
                                      </p:tavLst>
                                    </p:anim>
                                    <p:animEffect transition="in" filter="wipe(right)">
                                      <p:cBhvr>
                                        <p:cTn id="2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4"/>
          <p:cNvCxnSpPr/>
          <p:nvPr/>
        </p:nvCxnSpPr>
        <p:spPr>
          <a:xfrm>
            <a:off x="1135696" y="686619"/>
            <a:ext cx="937188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1" name="文本框 2"/>
          <p:cNvSpPr txBox="1"/>
          <p:nvPr/>
        </p:nvSpPr>
        <p:spPr>
          <a:xfrm>
            <a:off x="1566078" y="136296"/>
            <a:ext cx="3578224" cy="523220"/>
          </a:xfrm>
          <a:prstGeom prst="rect">
            <a:avLst/>
          </a:prstGeom>
          <a:noFill/>
        </p:spPr>
        <p:txBody>
          <a:bodyPr wrap="none" rtlCol="0">
            <a:spAutoFit/>
          </a:bodyPr>
          <a:lstStyle/>
          <a:p>
            <a:r>
              <a:rPr lang="en-US" altLang="zh-CN" sz="2800" b="1">
                <a:effectLst>
                  <a:outerShdw blurRad="38100" dist="38100" dir="2700000" algn="tl">
                    <a:srgbClr val="000000">
                      <a:alpha val="43137"/>
                    </a:srgbClr>
                  </a:outerShdw>
                </a:effectLst>
                <a:cs typeface="+mn-ea"/>
                <a:sym typeface="+mn-lt"/>
              </a:rPr>
              <a:t>3. PHÂN TÍCH THIẾT KẾ</a:t>
            </a:r>
          </a:p>
        </p:txBody>
      </p:sp>
      <p:pic>
        <p:nvPicPr>
          <p:cNvPr id="7170" name="Picture 2" descr="Compile PHP là gì? Ưu điểm nhược điểm của Compile PHP - VinaHos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010" y="3575447"/>
            <a:ext cx="3224588" cy="20033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7174" name="Picture 6" descr="How to Connect PHP to MySQL Database | Ze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1886" y="3575449"/>
            <a:ext cx="3410374" cy="20033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7178" name="Picture 10" descr="Bootstrap 4] Phần 13: Thanh tiến trình | DAMMI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8457" y="3575449"/>
            <a:ext cx="3164114" cy="20033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66079" y="1886856"/>
            <a:ext cx="8711170" cy="707886"/>
          </a:xfrm>
          <a:prstGeom prst="rect">
            <a:avLst/>
          </a:prstGeom>
          <a:noFill/>
        </p:spPr>
        <p:txBody>
          <a:bodyPr wrap="square" rtlCol="0">
            <a:spAutoFit/>
          </a:bodyPr>
          <a:lstStyle/>
          <a:p>
            <a:pPr algn="ctr"/>
            <a:r>
              <a:rPr lang="en-US" sz="4000" smtClean="0">
                <a:latin typeface="+mj-lt"/>
              </a:rPr>
              <a:t>CÔNG NGHỆ ĐƯỢC SỬ DỤNG</a:t>
            </a:r>
            <a:endParaRPr lang="en-US" sz="4000">
              <a:latin typeface="+mj-lt"/>
            </a:endParaRPr>
          </a:p>
        </p:txBody>
      </p:sp>
    </p:spTree>
    <p:extLst>
      <p:ext uri="{BB962C8B-B14F-4D97-AF65-F5344CB8AC3E}">
        <p14:creationId xmlns:p14="http://schemas.microsoft.com/office/powerpoint/2010/main" val="269114802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Campus Recruitment PPT Template，Freepptbackgrounds.net">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Slide 4">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471</TotalTime>
  <Words>727</Words>
  <Application>Microsoft Office PowerPoint</Application>
  <PresentationFormat>Custom</PresentationFormat>
  <Paragraphs>84</Paragraphs>
  <Slides>18</Slides>
  <Notes>17</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Campus Recruitment PPT Template，Freepptbackgrounds.net</vt:lpstr>
      <vt:lpstr>Slide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Freepptbackgrounds.net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Recruitment PPT Template</dc:title>
  <dc:subject>Powerpoint Template</dc:subject>
  <dc:creator>Freepptbackgrounds.net</dc:creator>
  <cp:keywords>Campus Recruitment PPT Template</cp:keywords>
  <dc:description>Campus Recruitment PPT Template_x000d_
www.freepptbackgrounds.net</dc:description>
  <cp:lastModifiedBy>Nguyen </cp:lastModifiedBy>
  <cp:revision>157</cp:revision>
  <dcterms:created xsi:type="dcterms:W3CDTF">2017-08-18T03:02:00Z</dcterms:created>
  <dcterms:modified xsi:type="dcterms:W3CDTF">2021-05-28T08:32:43Z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