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0" r:id="rId3"/>
    <p:sldId id="257" r:id="rId4"/>
    <p:sldId id="259" r:id="rId5"/>
    <p:sldId id="262" r:id="rId6"/>
    <p:sldId id="283" r:id="rId7"/>
    <p:sldId id="261" r:id="rId8"/>
    <p:sldId id="263" r:id="rId9"/>
    <p:sldId id="264" r:id="rId10"/>
    <p:sldId id="284" r:id="rId11"/>
    <p:sldId id="266" r:id="rId12"/>
    <p:sldId id="267" r:id="rId13"/>
    <p:sldId id="268" r:id="rId14"/>
    <p:sldId id="269" r:id="rId15"/>
    <p:sldId id="271" r:id="rId16"/>
    <p:sldId id="270" r:id="rId17"/>
    <p:sldId id="285" r:id="rId18"/>
    <p:sldId id="272" r:id="rId19"/>
    <p:sldId id="273" r:id="rId20"/>
    <p:sldId id="274" r:id="rId21"/>
    <p:sldId id="286" r:id="rId22"/>
    <p:sldId id="276" r:id="rId23"/>
    <p:sldId id="277" r:id="rId24"/>
    <p:sldId id="275"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6370" autoAdjust="0"/>
  </p:normalViewPr>
  <p:slideViewPr>
    <p:cSldViewPr snapToGrid="0">
      <p:cViewPr varScale="1">
        <p:scale>
          <a:sx n="110" d="100"/>
          <a:sy n="110" d="100"/>
        </p:scale>
        <p:origin x="4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D8520-2451-43CE-95F0-3F2338CD135A}" type="datetimeFigureOut">
              <a:rPr lang="en-US" smtClean="0"/>
              <a:t>9/14/2023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FD4ED-2C56-493D-A049-0D34DDE5623D}" type="slidenum">
              <a:rPr lang="en-US" smtClean="0"/>
              <a:t>‹Nº›</a:t>
            </a:fld>
            <a:endParaRPr lang="en-US"/>
          </a:p>
        </p:txBody>
      </p:sp>
    </p:spTree>
    <p:extLst>
      <p:ext uri="{BB962C8B-B14F-4D97-AF65-F5344CB8AC3E}">
        <p14:creationId xmlns:p14="http://schemas.microsoft.com/office/powerpoint/2010/main" val="426281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What?</a:t>
            </a:r>
            <a:br>
              <a:rPr lang="en-US" dirty="0" smtClean="0"/>
            </a:br>
            <a:r>
              <a:rPr lang="en-US" dirty="0" smtClean="0"/>
              <a:t>- High-Quality: </a:t>
            </a:r>
            <a:r>
              <a:rPr lang="en-US" sz="1200" b="0" i="0" kern="1200" dirty="0" smtClean="0">
                <a:solidFill>
                  <a:schemeClr val="tx1"/>
                </a:solidFill>
                <a:effectLst/>
                <a:latin typeface="+mn-lt"/>
                <a:ea typeface="+mn-ea"/>
                <a:cs typeface="+mn-cs"/>
              </a:rPr>
              <a:t>However, it's essential to note that achieving high quality in software development is an ongoing process that involves various phases and continuous improvement efforts throughout the SDLC.</a:t>
            </a:r>
            <a:r>
              <a:rPr lang="en-US" dirty="0" smtClean="0"/>
              <a:t/>
            </a:r>
            <a:br>
              <a:rPr lang="en-US" dirty="0" smtClean="0"/>
            </a:br>
            <a:r>
              <a:rPr lang="en-US" dirty="0" smtClean="0"/>
              <a:t/>
            </a:r>
            <a:br>
              <a:rPr lang="en-US" dirty="0" smtClean="0"/>
            </a:br>
            <a:r>
              <a:rPr lang="en-US" dirty="0" smtClean="0"/>
              <a:t>Why? </a:t>
            </a:r>
            <a:br>
              <a:rPr lang="en-US" dirty="0" smtClean="0"/>
            </a:br>
            <a:r>
              <a:rPr lang="en-US" dirty="0" smtClean="0"/>
              <a:t>- High-quality</a:t>
            </a:r>
            <a:r>
              <a:rPr lang="en-US" baseline="0" dirty="0" smtClean="0"/>
              <a:t>.</a:t>
            </a:r>
          </a:p>
          <a:p>
            <a:r>
              <a:rPr lang="en-US" baseline="0" dirty="0" smtClean="0"/>
              <a:t>- Low-risks. </a:t>
            </a:r>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3</a:t>
            </a:fld>
            <a:endParaRPr lang="en-US"/>
          </a:p>
        </p:txBody>
      </p:sp>
    </p:spTree>
    <p:extLst>
      <p:ext uri="{BB962C8B-B14F-4D97-AF65-F5344CB8AC3E}">
        <p14:creationId xmlns:p14="http://schemas.microsoft.com/office/powerpoint/2010/main" val="203276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Stakeholders:</a:t>
            </a:r>
          </a:p>
          <a:p>
            <a:pPr marL="228600" indent="-228600">
              <a:buAutoNum type="arabicPeriod"/>
            </a:pPr>
            <a:r>
              <a:rPr lang="en-US" dirty="0" smtClean="0"/>
              <a:t>Customers.</a:t>
            </a:r>
          </a:p>
          <a:p>
            <a:pPr marL="228600" indent="-228600">
              <a:buAutoNum type="arabicPeriod"/>
            </a:pPr>
            <a:r>
              <a:rPr lang="en-US" dirty="0" smtClean="0"/>
              <a:t>Competitors.</a:t>
            </a:r>
          </a:p>
          <a:p>
            <a:pPr marL="228600" indent="-228600">
              <a:buAutoNum type="arabicPeriod"/>
            </a:pPr>
            <a:r>
              <a:rPr lang="en-US" dirty="0" smtClean="0"/>
              <a:t>Professionals in the</a:t>
            </a:r>
            <a:r>
              <a:rPr lang="en-US" baseline="0" dirty="0" smtClean="0"/>
              <a:t> field: Medical Professionals. </a:t>
            </a:r>
            <a:endParaRPr lang="en-US" dirty="0" smtClean="0"/>
          </a:p>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5</a:t>
            </a:fld>
            <a:endParaRPr lang="en-US"/>
          </a:p>
        </p:txBody>
      </p:sp>
    </p:spTree>
    <p:extLst>
      <p:ext uri="{BB962C8B-B14F-4D97-AF65-F5344CB8AC3E}">
        <p14:creationId xmlns:p14="http://schemas.microsoft.com/office/powerpoint/2010/main" val="258720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planning must be completed before any work begins and in most cases the planning is done without entirely understanding the project. </a:t>
            </a:r>
          </a:p>
          <a:p>
            <a:r>
              <a:rPr lang="en-US" dirty="0" smtClean="0"/>
              <a:t>A bad planning will take us back from next stages. That is, we would have mistakes and it will be necessary to go back.</a:t>
            </a:r>
          </a:p>
          <a:p>
            <a:r>
              <a:rPr lang="en-US" dirty="0" smtClean="0"/>
              <a:t>It mean that we are going to spend time trying to fix errors of the planning phase and this can takes a considerable time before we have a first version of the product. </a:t>
            </a:r>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8</a:t>
            </a:fld>
            <a:endParaRPr lang="en-US"/>
          </a:p>
        </p:txBody>
      </p:sp>
    </p:spTree>
    <p:extLst>
      <p:ext uri="{BB962C8B-B14F-4D97-AF65-F5344CB8AC3E}">
        <p14:creationId xmlns:p14="http://schemas.microsoft.com/office/powerpoint/2010/main" val="247869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i="0" dirty="0" smtClean="0"/>
              <a:t>The process is broken up into smaller pieces first. </a:t>
            </a:r>
          </a:p>
          <a:p>
            <a:pPr marL="685800" lvl="1" indent="-228600">
              <a:buFont typeface="+mj-lt"/>
              <a:buAutoNum type="arabicPeriod"/>
            </a:pPr>
            <a:r>
              <a:rPr lang="en-US" dirty="0" smtClean="0"/>
              <a:t>We do</a:t>
            </a:r>
            <a:r>
              <a:rPr lang="en-US" baseline="0" dirty="0" smtClean="0"/>
              <a:t> </a:t>
            </a:r>
            <a:r>
              <a:rPr lang="en-US" dirty="0" smtClean="0"/>
              <a:t>just enough planning to get started with building the minimal feature set.</a:t>
            </a:r>
          </a:p>
          <a:p>
            <a:pPr marL="685800" lvl="1" indent="-228600">
              <a:buFont typeface="+mj-lt"/>
              <a:buAutoNum type="arabicPeriod"/>
            </a:pPr>
            <a:r>
              <a:rPr lang="en-US" dirty="0" smtClean="0"/>
              <a:t>Then we build what planned.</a:t>
            </a:r>
          </a:p>
          <a:p>
            <a:pPr marL="685800" lvl="1" indent="-228600">
              <a:buFont typeface="+mj-lt"/>
              <a:buAutoNum type="arabicPeriod"/>
            </a:pPr>
            <a:r>
              <a:rPr lang="en-US" dirty="0" smtClean="0"/>
              <a:t>Next we test and review that small feature set.</a:t>
            </a:r>
          </a:p>
          <a:p>
            <a:pPr marL="685800" lvl="1" indent="-228600">
              <a:buFont typeface="+mj-lt"/>
              <a:buAutoNum type="arabicPeriod"/>
            </a:pPr>
            <a:r>
              <a:rPr lang="en-US" dirty="0" smtClean="0"/>
              <a:t>And get it ready to ship.</a:t>
            </a:r>
          </a:p>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9</a:t>
            </a:fld>
            <a:endParaRPr lang="en-US"/>
          </a:p>
        </p:txBody>
      </p:sp>
    </p:spTree>
    <p:extLst>
      <p:ext uri="{BB962C8B-B14F-4D97-AF65-F5344CB8AC3E}">
        <p14:creationId xmlns:p14="http://schemas.microsoft.com/office/powerpoint/2010/main" val="265692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11</a:t>
            </a:fld>
            <a:endParaRPr lang="en-US"/>
          </a:p>
        </p:txBody>
      </p:sp>
    </p:spTree>
    <p:extLst>
      <p:ext uri="{BB962C8B-B14F-4D97-AF65-F5344CB8AC3E}">
        <p14:creationId xmlns:p14="http://schemas.microsoft.com/office/powerpoint/2010/main" val="313965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20</a:t>
            </a:fld>
            <a:endParaRPr lang="en-US"/>
          </a:p>
        </p:txBody>
      </p:sp>
    </p:spTree>
    <p:extLst>
      <p:ext uri="{BB962C8B-B14F-4D97-AF65-F5344CB8AC3E}">
        <p14:creationId xmlns:p14="http://schemas.microsoft.com/office/powerpoint/2010/main" val="122964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21</a:t>
            </a:fld>
            <a:endParaRPr lang="en-US"/>
          </a:p>
        </p:txBody>
      </p:sp>
    </p:spTree>
    <p:extLst>
      <p:ext uri="{BB962C8B-B14F-4D97-AF65-F5344CB8AC3E}">
        <p14:creationId xmlns:p14="http://schemas.microsoft.com/office/powerpoint/2010/main" val="61617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9BFD4ED-2C56-493D-A049-0D34DDE5623D}" type="slidenum">
              <a:rPr lang="en-US" smtClean="0"/>
              <a:t>22</a:t>
            </a:fld>
            <a:endParaRPr lang="en-US"/>
          </a:p>
        </p:txBody>
      </p:sp>
    </p:spTree>
    <p:extLst>
      <p:ext uri="{BB962C8B-B14F-4D97-AF65-F5344CB8AC3E}">
        <p14:creationId xmlns:p14="http://schemas.microsoft.com/office/powerpoint/2010/main" val="382358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3974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387392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275942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185479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187915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r>
              <a:rPr lang="en-US" smtClean="0"/>
              <a:t>Fernanda Murillo</a:t>
            </a:r>
            <a:endParaRPr lang="en-US"/>
          </a:p>
        </p:txBody>
      </p:sp>
      <p:sp>
        <p:nvSpPr>
          <p:cNvPr id="6" name="Marcador de pie de página 5"/>
          <p:cNvSpPr>
            <a:spLocks noGrp="1"/>
          </p:cNvSpPr>
          <p:nvPr>
            <p:ph type="ftr" sz="quarter" idx="11"/>
          </p:nvPr>
        </p:nvSpPr>
        <p:spPr/>
        <p:txBody>
          <a:bodyPr/>
          <a:lstStyle/>
          <a:p>
            <a:r>
              <a:rPr lang="en-US" smtClean="0"/>
              <a:t>FSDI 116</a:t>
            </a:r>
            <a:endParaRPr lang="en-US"/>
          </a:p>
        </p:txBody>
      </p:sp>
      <p:sp>
        <p:nvSpPr>
          <p:cNvPr id="7" name="Marcador de número de diapositiva 6"/>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20656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r>
              <a:rPr lang="en-US" smtClean="0"/>
              <a:t>Fernanda Murillo</a:t>
            </a:r>
            <a:endParaRPr lang="en-US"/>
          </a:p>
        </p:txBody>
      </p:sp>
      <p:sp>
        <p:nvSpPr>
          <p:cNvPr id="8" name="Marcador de pie de página 7"/>
          <p:cNvSpPr>
            <a:spLocks noGrp="1"/>
          </p:cNvSpPr>
          <p:nvPr>
            <p:ph type="ftr" sz="quarter" idx="11"/>
          </p:nvPr>
        </p:nvSpPr>
        <p:spPr/>
        <p:txBody>
          <a:bodyPr/>
          <a:lstStyle/>
          <a:p>
            <a:r>
              <a:rPr lang="en-US" smtClean="0"/>
              <a:t>FSDI 116</a:t>
            </a:r>
            <a:endParaRPr lang="en-US"/>
          </a:p>
        </p:txBody>
      </p:sp>
      <p:sp>
        <p:nvSpPr>
          <p:cNvPr id="9" name="Marcador de número de diapositiva 8"/>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419938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r>
              <a:rPr lang="en-US" smtClean="0"/>
              <a:t>Fernanda Murillo</a:t>
            </a:r>
            <a:endParaRPr lang="en-US"/>
          </a:p>
        </p:txBody>
      </p:sp>
      <p:sp>
        <p:nvSpPr>
          <p:cNvPr id="4" name="Marcador de pie de página 3"/>
          <p:cNvSpPr>
            <a:spLocks noGrp="1"/>
          </p:cNvSpPr>
          <p:nvPr>
            <p:ph type="ftr" sz="quarter" idx="11"/>
          </p:nvPr>
        </p:nvSpPr>
        <p:spPr/>
        <p:txBody>
          <a:bodyPr/>
          <a:lstStyle/>
          <a:p>
            <a:r>
              <a:rPr lang="en-US" smtClean="0"/>
              <a:t>FSDI 116</a:t>
            </a:r>
            <a:endParaRPr lang="en-US"/>
          </a:p>
        </p:txBody>
      </p:sp>
      <p:sp>
        <p:nvSpPr>
          <p:cNvPr id="5" name="Marcador de número de diapositiva 4"/>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73684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n-US" smtClean="0"/>
              <a:t>Fernanda Murillo</a:t>
            </a:r>
            <a:endParaRPr lang="en-US"/>
          </a:p>
        </p:txBody>
      </p:sp>
      <p:sp>
        <p:nvSpPr>
          <p:cNvPr id="3" name="Marcador de pie de página 2"/>
          <p:cNvSpPr>
            <a:spLocks noGrp="1"/>
          </p:cNvSpPr>
          <p:nvPr>
            <p:ph type="ftr" sz="quarter" idx="11"/>
          </p:nvPr>
        </p:nvSpPr>
        <p:spPr/>
        <p:txBody>
          <a:bodyPr/>
          <a:lstStyle/>
          <a:p>
            <a:r>
              <a:rPr lang="en-US" smtClean="0"/>
              <a:t>FSDI 116</a:t>
            </a:r>
            <a:endParaRPr lang="en-US"/>
          </a:p>
        </p:txBody>
      </p:sp>
      <p:sp>
        <p:nvSpPr>
          <p:cNvPr id="4" name="Marcador de número de diapositiva 3"/>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82625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r>
              <a:rPr lang="en-US" smtClean="0"/>
              <a:t>Fernanda Murillo</a:t>
            </a:r>
            <a:endParaRPr lang="en-US"/>
          </a:p>
        </p:txBody>
      </p:sp>
      <p:sp>
        <p:nvSpPr>
          <p:cNvPr id="6" name="Marcador de pie de página 5"/>
          <p:cNvSpPr>
            <a:spLocks noGrp="1"/>
          </p:cNvSpPr>
          <p:nvPr>
            <p:ph type="ftr" sz="quarter" idx="11"/>
          </p:nvPr>
        </p:nvSpPr>
        <p:spPr/>
        <p:txBody>
          <a:bodyPr/>
          <a:lstStyle/>
          <a:p>
            <a:r>
              <a:rPr lang="en-US" smtClean="0"/>
              <a:t>FSDI 116</a:t>
            </a:r>
            <a:endParaRPr lang="en-US"/>
          </a:p>
        </p:txBody>
      </p:sp>
      <p:sp>
        <p:nvSpPr>
          <p:cNvPr id="7" name="Marcador de número de diapositiva 6"/>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21429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r>
              <a:rPr lang="en-US" smtClean="0"/>
              <a:t>Fernanda Murillo</a:t>
            </a:r>
            <a:endParaRPr lang="en-US"/>
          </a:p>
        </p:txBody>
      </p:sp>
      <p:sp>
        <p:nvSpPr>
          <p:cNvPr id="6" name="Marcador de pie de página 5"/>
          <p:cNvSpPr>
            <a:spLocks noGrp="1"/>
          </p:cNvSpPr>
          <p:nvPr>
            <p:ph type="ftr" sz="quarter" idx="11"/>
          </p:nvPr>
        </p:nvSpPr>
        <p:spPr/>
        <p:txBody>
          <a:bodyPr/>
          <a:lstStyle/>
          <a:p>
            <a:r>
              <a:rPr lang="en-US" smtClean="0"/>
              <a:t>FSDI 116</a:t>
            </a:r>
            <a:endParaRPr lang="en-US"/>
          </a:p>
        </p:txBody>
      </p:sp>
      <p:sp>
        <p:nvSpPr>
          <p:cNvPr id="7" name="Marcador de número de diapositiva 6"/>
          <p:cNvSpPr>
            <a:spLocks noGrp="1"/>
          </p:cNvSpPr>
          <p:nvPr>
            <p:ph type="sldNum" sz="quarter" idx="12"/>
          </p:nvPr>
        </p:nvSpPr>
        <p:spPr/>
        <p:txBody>
          <a:bodyPr/>
          <a:lstStyle/>
          <a:p>
            <a:fld id="{9CA8C1DE-C315-4D1D-8B3E-080846780DBE}" type="slidenum">
              <a:rPr lang="en-US" smtClean="0"/>
              <a:t>‹Nº›</a:t>
            </a:fld>
            <a:endParaRPr lang="en-US"/>
          </a:p>
        </p:txBody>
      </p:sp>
    </p:spTree>
    <p:extLst>
      <p:ext uri="{BB962C8B-B14F-4D97-AF65-F5344CB8AC3E}">
        <p14:creationId xmlns:p14="http://schemas.microsoft.com/office/powerpoint/2010/main" val="194100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Fernanda Murillo</a:t>
            </a:r>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FSDI 116</a:t>
            </a: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8C1DE-C315-4D1D-8B3E-080846780DBE}" type="slidenum">
              <a:rPr lang="en-US" smtClean="0"/>
              <a:t>‹Nº›</a:t>
            </a:fld>
            <a:endParaRPr lang="en-US"/>
          </a:p>
        </p:txBody>
      </p:sp>
    </p:spTree>
    <p:extLst>
      <p:ext uri="{BB962C8B-B14F-4D97-AF65-F5344CB8AC3E}">
        <p14:creationId xmlns:p14="http://schemas.microsoft.com/office/powerpoint/2010/main" val="21445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gilemanifesto.org/iso/en/principl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gilemanifesto.org/iso/en/principl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rum.org/learning-series/what-is-scru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rum.org/resources/scrum-framework-poster"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0" y="1250418"/>
            <a:ext cx="10515600" cy="2335672"/>
          </a:xfrm>
        </p:spPr>
        <p:txBody>
          <a:bodyPr>
            <a:normAutofit/>
          </a:bodyPr>
          <a:lstStyle/>
          <a:p>
            <a:r>
              <a:rPr lang="en-US" b="1" dirty="0" smtClean="0"/>
              <a:t>FSDI 116</a:t>
            </a:r>
            <a:r>
              <a:rPr lang="en-US" dirty="0" smtClean="0"/>
              <a:t/>
            </a:r>
            <a:br>
              <a:rPr lang="en-US" dirty="0" smtClean="0"/>
            </a:br>
            <a:r>
              <a:rPr lang="en-US" sz="4000" i="1" dirty="0"/>
              <a:t>Software Development Methodology Fundamentals</a:t>
            </a:r>
          </a:p>
        </p:txBody>
      </p:sp>
      <p:sp>
        <p:nvSpPr>
          <p:cNvPr id="3" name="Subtítulo 2"/>
          <p:cNvSpPr>
            <a:spLocks noGrp="1"/>
          </p:cNvSpPr>
          <p:nvPr>
            <p:ph type="body" idx="1"/>
          </p:nvPr>
        </p:nvSpPr>
        <p:spPr>
          <a:xfrm>
            <a:off x="831850" y="3852791"/>
            <a:ext cx="10515600" cy="2503559"/>
          </a:xfrm>
        </p:spPr>
        <p:txBody>
          <a:bodyPr>
            <a:normAutofit/>
          </a:bodyPr>
          <a:lstStyle/>
          <a:p>
            <a:endParaRPr lang="en-US" sz="2000" dirty="0" smtClean="0">
              <a:latin typeface="Ebrima" panose="02000000000000000000" pitchFamily="2" charset="0"/>
              <a:ea typeface="Ebrima" panose="02000000000000000000" pitchFamily="2" charset="0"/>
              <a:cs typeface="Ebrima" panose="02000000000000000000" pitchFamily="2" charset="0"/>
            </a:endParaRPr>
          </a:p>
          <a:p>
            <a:r>
              <a:rPr lang="en-US" sz="2000" dirty="0" smtClean="0">
                <a:solidFill>
                  <a:srgbClr val="C00000"/>
                </a:solidFill>
                <a:latin typeface="Ebrima" panose="02000000000000000000" pitchFamily="2" charset="0"/>
                <a:ea typeface="Ebrima" panose="02000000000000000000" pitchFamily="2" charset="0"/>
                <a:cs typeface="Ebrima" panose="02000000000000000000" pitchFamily="2" charset="0"/>
              </a:rPr>
              <a:t>Introduction</a:t>
            </a:r>
          </a:p>
        </p:txBody>
      </p:sp>
      <p:sp>
        <p:nvSpPr>
          <p:cNvPr id="5" name="Marcador de fecha 4"/>
          <p:cNvSpPr>
            <a:spLocks noGrp="1"/>
          </p:cNvSpPr>
          <p:nvPr>
            <p:ph type="dt" sz="half" idx="10"/>
          </p:nvPr>
        </p:nvSpPr>
        <p:spPr/>
        <p:txBody>
          <a:bodyPr/>
          <a:lstStyle/>
          <a:p>
            <a:r>
              <a:rPr lang="en-US" smtClean="0"/>
              <a:t>Fernanda Murillo</a:t>
            </a:r>
            <a:endParaRPr lang="en-US"/>
          </a:p>
        </p:txBody>
      </p:sp>
      <p:sp>
        <p:nvSpPr>
          <p:cNvPr id="6" name="Marcador de pie de página 5"/>
          <p:cNvSpPr>
            <a:spLocks noGrp="1"/>
          </p:cNvSpPr>
          <p:nvPr>
            <p:ph type="ftr" sz="quarter" idx="11"/>
          </p:nvPr>
        </p:nvSpPr>
        <p:spPr/>
        <p:txBody>
          <a:bodyPr/>
          <a:lstStyle/>
          <a:p>
            <a:r>
              <a:rPr lang="en-US" smtClean="0"/>
              <a:t>FSDI 116</a:t>
            </a:r>
            <a:endParaRPr lang="en-US"/>
          </a:p>
        </p:txBody>
      </p:sp>
      <p:sp>
        <p:nvSpPr>
          <p:cNvPr id="7" name="Marcador de número de diapositiva 6"/>
          <p:cNvSpPr>
            <a:spLocks noGrp="1"/>
          </p:cNvSpPr>
          <p:nvPr>
            <p:ph type="sldNum" sz="quarter" idx="12"/>
          </p:nvPr>
        </p:nvSpPr>
        <p:spPr/>
        <p:txBody>
          <a:bodyPr/>
          <a:lstStyle/>
          <a:p>
            <a:fld id="{9CA8C1DE-C315-4D1D-8B3E-080846780DBE}" type="slidenum">
              <a:rPr lang="en-US" smtClean="0"/>
              <a:t>1</a:t>
            </a:fld>
            <a:endParaRPr lang="en-US"/>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79717"/>
            <a:ext cx="2039373" cy="504000"/>
          </a:xfrm>
          <a:prstGeom prst="rect">
            <a:avLst/>
          </a:prstGeom>
        </p:spPr>
      </p:pic>
    </p:spTree>
    <p:extLst>
      <p:ext uri="{BB962C8B-B14F-4D97-AF65-F5344CB8AC3E}">
        <p14:creationId xmlns:p14="http://schemas.microsoft.com/office/powerpoint/2010/main" val="49780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Agile</a:t>
            </a:r>
            <a:endParaRPr lang="en-US" dirty="0"/>
          </a:p>
        </p:txBody>
      </p:sp>
      <p:sp>
        <p:nvSpPr>
          <p:cNvPr id="3" name="Marcador de texto 2"/>
          <p:cNvSpPr>
            <a:spLocks noGrp="1"/>
          </p:cNvSpPr>
          <p:nvPr>
            <p:ph type="body" idx="1"/>
          </p:nvPr>
        </p:nvSpPr>
        <p:spPr/>
        <p:txBody>
          <a:bodyPr/>
          <a:lstStyle/>
          <a:p>
            <a:r>
              <a:rPr lang="en-US" dirty="0"/>
              <a:t>A way to be aware of the fact that circumstances are changing and knows how to respond </a:t>
            </a:r>
            <a:r>
              <a:rPr lang="en-US" dirty="0" smtClean="0"/>
              <a:t>smartly</a:t>
            </a:r>
            <a:endParaRPr lang="en-US"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10</a:t>
            </a:fld>
            <a:endParaRPr lang="en-US"/>
          </a:p>
        </p:txBody>
      </p:sp>
    </p:spTree>
    <p:extLst>
      <p:ext uri="{BB962C8B-B14F-4D97-AF65-F5344CB8AC3E}">
        <p14:creationId xmlns:p14="http://schemas.microsoft.com/office/powerpoint/2010/main" val="1145094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a:t>Manifesto for Agile Software </a:t>
            </a:r>
            <a:r>
              <a:rPr lang="en-US" sz="4000" dirty="0" smtClean="0"/>
              <a:t>Development</a:t>
            </a:r>
            <a:endParaRPr lang="en-US" sz="4000" dirty="0"/>
          </a:p>
        </p:txBody>
      </p:sp>
      <p:sp>
        <p:nvSpPr>
          <p:cNvPr id="3" name="Marcador de contenido 2"/>
          <p:cNvSpPr>
            <a:spLocks noGrp="1"/>
          </p:cNvSpPr>
          <p:nvPr>
            <p:ph idx="1"/>
          </p:nvPr>
        </p:nvSpPr>
        <p:spPr/>
        <p:txBody>
          <a:bodyPr>
            <a:normAutofit/>
          </a:bodyPr>
          <a:lstStyle/>
          <a:p>
            <a:pPr marL="0" indent="0">
              <a:lnSpc>
                <a:spcPct val="100000"/>
              </a:lnSpc>
              <a:buClr>
                <a:schemeClr val="accent1"/>
              </a:buClr>
              <a:buNone/>
            </a:pPr>
            <a:r>
              <a:rPr lang="en-US" sz="1800" dirty="0"/>
              <a:t>We are uncovering better ways of </a:t>
            </a:r>
            <a:r>
              <a:rPr lang="en-US" sz="1800" dirty="0" smtClean="0"/>
              <a:t>developing software </a:t>
            </a:r>
            <a:r>
              <a:rPr lang="en-US" sz="1800" dirty="0"/>
              <a:t>by doing it and helping others do </a:t>
            </a:r>
            <a:r>
              <a:rPr lang="en-US" sz="1800" dirty="0" smtClean="0"/>
              <a:t>it. Through </a:t>
            </a:r>
            <a:r>
              <a:rPr lang="en-US" sz="1800" dirty="0"/>
              <a:t>this work we have come to value</a:t>
            </a:r>
            <a:r>
              <a:rPr lang="en-US" sz="1800" dirty="0" smtClean="0"/>
              <a:t>:</a:t>
            </a:r>
            <a:br>
              <a:rPr lang="en-US" sz="1800" dirty="0" smtClean="0"/>
            </a:br>
            <a:endParaRPr lang="en-US" sz="1800" dirty="0" smtClean="0"/>
          </a:p>
          <a:p>
            <a:pPr marL="342900" indent="-342900">
              <a:lnSpc>
                <a:spcPct val="100000"/>
              </a:lnSpc>
              <a:buClr>
                <a:schemeClr val="accent1"/>
              </a:buClr>
              <a:buFont typeface="+mj-lt"/>
              <a:buAutoNum type="arabicPeriod"/>
            </a:pPr>
            <a:r>
              <a:rPr lang="en-US" sz="1800" dirty="0"/>
              <a:t>Individuals and interactions </a:t>
            </a:r>
            <a:r>
              <a:rPr lang="en-US" sz="1800" b="1" dirty="0"/>
              <a:t>over</a:t>
            </a:r>
            <a:r>
              <a:rPr lang="en-US" sz="1800" dirty="0"/>
              <a:t> processes and </a:t>
            </a:r>
            <a:r>
              <a:rPr lang="en-US" sz="1800" dirty="0" smtClean="0"/>
              <a:t>tools.</a:t>
            </a:r>
          </a:p>
          <a:p>
            <a:pPr marL="342900" indent="-342900">
              <a:lnSpc>
                <a:spcPct val="100000"/>
              </a:lnSpc>
              <a:buClr>
                <a:schemeClr val="accent1"/>
              </a:buClr>
              <a:buFont typeface="+mj-lt"/>
              <a:buAutoNum type="arabicPeriod"/>
            </a:pPr>
            <a:r>
              <a:rPr lang="en-US" sz="1800" dirty="0"/>
              <a:t>Working software </a:t>
            </a:r>
            <a:r>
              <a:rPr lang="en-US" sz="1800" b="1" dirty="0"/>
              <a:t>over</a:t>
            </a:r>
            <a:r>
              <a:rPr lang="en-US" sz="1800" dirty="0"/>
              <a:t> comprehensive </a:t>
            </a:r>
            <a:r>
              <a:rPr lang="en-US" sz="1800" dirty="0" smtClean="0"/>
              <a:t>documentation.</a:t>
            </a:r>
          </a:p>
          <a:p>
            <a:pPr marL="342900" indent="-342900">
              <a:lnSpc>
                <a:spcPct val="100000"/>
              </a:lnSpc>
              <a:buClr>
                <a:schemeClr val="accent1"/>
              </a:buClr>
              <a:buFont typeface="+mj-lt"/>
              <a:buAutoNum type="arabicPeriod"/>
            </a:pPr>
            <a:r>
              <a:rPr lang="en-US" sz="1800" dirty="0"/>
              <a:t>Customer collaboration </a:t>
            </a:r>
            <a:r>
              <a:rPr lang="en-US" sz="1800" b="1" dirty="0"/>
              <a:t>over</a:t>
            </a:r>
            <a:r>
              <a:rPr lang="en-US" sz="1800" dirty="0"/>
              <a:t> contract </a:t>
            </a:r>
            <a:r>
              <a:rPr lang="en-US" sz="1800" dirty="0" smtClean="0"/>
              <a:t>negotiation.</a:t>
            </a:r>
          </a:p>
          <a:p>
            <a:pPr marL="342900" indent="-342900">
              <a:lnSpc>
                <a:spcPct val="100000"/>
              </a:lnSpc>
              <a:buClr>
                <a:schemeClr val="accent1"/>
              </a:buClr>
              <a:buFont typeface="+mj-lt"/>
              <a:buAutoNum type="arabicPeriod"/>
            </a:pPr>
            <a:r>
              <a:rPr lang="en-US" sz="1800" dirty="0"/>
              <a:t>Responding to change </a:t>
            </a:r>
            <a:r>
              <a:rPr lang="en-US" sz="1800" b="1" dirty="0"/>
              <a:t>over</a:t>
            </a:r>
            <a:r>
              <a:rPr lang="en-US" sz="1800" dirty="0"/>
              <a:t> following a </a:t>
            </a:r>
            <a:r>
              <a:rPr lang="en-US" sz="1800" dirty="0" smtClean="0"/>
              <a:t>plan.</a:t>
            </a:r>
          </a:p>
          <a:p>
            <a:pPr marL="342900" indent="-342900">
              <a:lnSpc>
                <a:spcPct val="100000"/>
              </a:lnSpc>
              <a:buClr>
                <a:schemeClr val="accent1"/>
              </a:buClr>
              <a:buFont typeface="+mj-lt"/>
              <a:buAutoNum type="arabicPeriod"/>
            </a:pP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11</a:t>
            </a:fld>
            <a:endParaRPr lang="en-US"/>
          </a:p>
        </p:txBody>
      </p:sp>
      <p:sp>
        <p:nvSpPr>
          <p:cNvPr id="9" name="Rectángulo 8"/>
          <p:cNvSpPr/>
          <p:nvPr/>
        </p:nvSpPr>
        <p:spPr>
          <a:xfrm>
            <a:off x="838200" y="5712659"/>
            <a:ext cx="2138727" cy="369332"/>
          </a:xfrm>
          <a:prstGeom prst="rect">
            <a:avLst/>
          </a:prstGeom>
        </p:spPr>
        <p:txBody>
          <a:bodyPr wrap="none">
            <a:spAutoFit/>
          </a:bodyPr>
          <a:lstStyle/>
          <a:p>
            <a:r>
              <a:rPr lang="en-US" dirty="0">
                <a:hlinkClick r:id="rId3"/>
              </a:rPr>
              <a:t>agilemanifesto.org </a:t>
            </a:r>
            <a:endParaRPr lang="en-US" dirty="0"/>
          </a:p>
        </p:txBody>
      </p:sp>
    </p:spTree>
    <p:extLst>
      <p:ext uri="{BB962C8B-B14F-4D97-AF65-F5344CB8AC3E}">
        <p14:creationId xmlns:p14="http://schemas.microsoft.com/office/powerpoint/2010/main" val="309541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38274"/>
            <a:ext cx="10515600" cy="4862513"/>
          </a:xfrm>
        </p:spPr>
        <p:txBody>
          <a:bodyPr>
            <a:normAutofit/>
          </a:bodyPr>
          <a:lstStyle/>
          <a:p>
            <a:pPr marL="0" indent="0">
              <a:lnSpc>
                <a:spcPct val="100000"/>
              </a:lnSpc>
              <a:buClr>
                <a:schemeClr val="accent1"/>
              </a:buClr>
              <a:buNone/>
            </a:pPr>
            <a:endParaRPr lang="en-US" sz="1800" dirty="0" smtClean="0"/>
          </a:p>
          <a:p>
            <a:pPr marL="342900" indent="-342900">
              <a:lnSpc>
                <a:spcPct val="100000"/>
              </a:lnSpc>
              <a:buClr>
                <a:schemeClr val="accent1"/>
              </a:buClr>
              <a:buFont typeface="+mj-lt"/>
              <a:buAutoNum type="arabicPeriod"/>
            </a:pPr>
            <a:r>
              <a:rPr lang="en-US" sz="1800" dirty="0"/>
              <a:t>Individuals and interactions </a:t>
            </a:r>
            <a:r>
              <a:rPr lang="en-US" sz="1800" b="1" dirty="0"/>
              <a:t>over</a:t>
            </a:r>
            <a:r>
              <a:rPr lang="en-US" sz="1800" dirty="0"/>
              <a:t> processes and </a:t>
            </a:r>
            <a:r>
              <a:rPr lang="en-US" sz="1800" dirty="0" smtClean="0"/>
              <a:t>tools.</a:t>
            </a:r>
            <a:r>
              <a:rPr lang="en-US" sz="1800" dirty="0"/>
              <a:t/>
            </a:r>
            <a:br>
              <a:rPr lang="en-US" sz="1800" dirty="0"/>
            </a:br>
            <a:r>
              <a:rPr lang="en-US" sz="1600" dirty="0" smtClean="0">
                <a:solidFill>
                  <a:schemeClr val="accent1">
                    <a:lumMod val="75000"/>
                  </a:schemeClr>
                </a:solidFill>
              </a:rPr>
              <a:t>Agile </a:t>
            </a:r>
            <a:r>
              <a:rPr lang="en-US" sz="1600" dirty="0">
                <a:solidFill>
                  <a:schemeClr val="accent1">
                    <a:lumMod val="75000"/>
                  </a:schemeClr>
                </a:solidFill>
              </a:rPr>
              <a:t>encourages open communication, teamwork, and shared understanding among team members.</a:t>
            </a:r>
            <a:r>
              <a:rPr lang="en-US" sz="1800" dirty="0" smtClean="0"/>
              <a:t/>
            </a:r>
            <a:br>
              <a:rPr lang="en-US" sz="1800" dirty="0" smtClean="0"/>
            </a:br>
            <a:endParaRPr lang="en-US" sz="1800" dirty="0" smtClean="0"/>
          </a:p>
          <a:p>
            <a:pPr marL="342900" indent="-342900">
              <a:lnSpc>
                <a:spcPct val="100000"/>
              </a:lnSpc>
              <a:buClr>
                <a:schemeClr val="accent1"/>
              </a:buClr>
              <a:buFont typeface="+mj-lt"/>
              <a:buAutoNum type="arabicPeriod"/>
            </a:pPr>
            <a:r>
              <a:rPr lang="en-US" sz="1800" dirty="0"/>
              <a:t>Working software </a:t>
            </a:r>
            <a:r>
              <a:rPr lang="en-US" sz="1800" b="1" dirty="0"/>
              <a:t>over</a:t>
            </a:r>
            <a:r>
              <a:rPr lang="en-US" sz="1800" dirty="0"/>
              <a:t> comprehensive </a:t>
            </a:r>
            <a:r>
              <a:rPr lang="en-US" sz="1800" dirty="0" smtClean="0"/>
              <a:t>documentation.</a:t>
            </a:r>
            <a:br>
              <a:rPr lang="en-US" sz="1800" dirty="0" smtClean="0"/>
            </a:br>
            <a:r>
              <a:rPr lang="en-US" sz="1600" dirty="0">
                <a:solidFill>
                  <a:schemeClr val="accent1">
                    <a:lumMod val="75000"/>
                  </a:schemeClr>
                </a:solidFill>
              </a:rPr>
              <a:t>W</a:t>
            </a:r>
            <a:r>
              <a:rPr lang="en-US" sz="1600" dirty="0" smtClean="0">
                <a:solidFill>
                  <a:schemeClr val="accent1">
                    <a:lumMod val="75000"/>
                  </a:schemeClr>
                </a:solidFill>
              </a:rPr>
              <a:t>hile </a:t>
            </a:r>
            <a:r>
              <a:rPr lang="en-US" sz="1600" dirty="0">
                <a:solidFill>
                  <a:schemeClr val="accent1">
                    <a:lumMod val="75000"/>
                  </a:schemeClr>
                </a:solidFill>
              </a:rPr>
              <a:t>documentation is valuable, Agile suggests that the main focus should be on producing software that can be tested, validated, and used by stakeholders.</a:t>
            </a:r>
            <a:r>
              <a:rPr lang="en-US" sz="1800" dirty="0" smtClean="0"/>
              <a:t/>
            </a:r>
            <a:br>
              <a:rPr lang="en-US" sz="1800" dirty="0" smtClean="0"/>
            </a:br>
            <a:endParaRPr lang="en-US" sz="1800" dirty="0" smtClean="0"/>
          </a:p>
          <a:p>
            <a:pPr marL="342900" indent="-342900">
              <a:lnSpc>
                <a:spcPct val="100000"/>
              </a:lnSpc>
              <a:buClr>
                <a:schemeClr val="accent1"/>
              </a:buClr>
              <a:buFont typeface="+mj-lt"/>
              <a:buAutoNum type="arabicPeriod"/>
            </a:pPr>
            <a:r>
              <a:rPr lang="en-US" sz="1800" dirty="0"/>
              <a:t>Customer collaboration </a:t>
            </a:r>
            <a:r>
              <a:rPr lang="en-US" sz="1800" b="1" dirty="0"/>
              <a:t>over</a:t>
            </a:r>
            <a:r>
              <a:rPr lang="en-US" sz="1800" dirty="0"/>
              <a:t> contract </a:t>
            </a:r>
            <a:r>
              <a:rPr lang="en-US" sz="1800" dirty="0" smtClean="0"/>
              <a:t>negotiation.</a:t>
            </a:r>
            <a:r>
              <a:rPr lang="en-US" sz="1800" dirty="0"/>
              <a:t/>
            </a:r>
            <a:br>
              <a:rPr lang="en-US" sz="1800" dirty="0"/>
            </a:br>
            <a:r>
              <a:rPr lang="en-US" sz="1600" dirty="0">
                <a:solidFill>
                  <a:schemeClr val="accent1">
                    <a:lumMod val="75000"/>
                  </a:schemeClr>
                </a:solidFill>
              </a:rPr>
              <a:t>Rather than relying solely on contractual agreements, Agile values ongoing communication and a partnership approach with customers</a:t>
            </a:r>
            <a:r>
              <a:rPr lang="en-US" sz="1600" dirty="0" smtClean="0">
                <a:solidFill>
                  <a:schemeClr val="accent1">
                    <a:lumMod val="75000"/>
                  </a:schemeClr>
                </a:solidFill>
              </a:rPr>
              <a:t>.</a:t>
            </a:r>
            <a:br>
              <a:rPr lang="en-US" sz="1600" dirty="0" smtClean="0">
                <a:solidFill>
                  <a:schemeClr val="accent1">
                    <a:lumMod val="75000"/>
                  </a:schemeClr>
                </a:solidFill>
              </a:rPr>
            </a:br>
            <a:endParaRPr lang="en-US" sz="1600" dirty="0" smtClean="0">
              <a:solidFill>
                <a:schemeClr val="accent1">
                  <a:lumMod val="75000"/>
                </a:schemeClr>
              </a:solidFill>
            </a:endParaRPr>
          </a:p>
          <a:p>
            <a:pPr marL="342900" indent="-342900">
              <a:lnSpc>
                <a:spcPct val="100000"/>
              </a:lnSpc>
              <a:buClr>
                <a:schemeClr val="accent1"/>
              </a:buClr>
              <a:buFont typeface="+mj-lt"/>
              <a:buAutoNum type="arabicPeriod"/>
            </a:pPr>
            <a:r>
              <a:rPr lang="en-US" sz="1800" dirty="0"/>
              <a:t>Responding to change </a:t>
            </a:r>
            <a:r>
              <a:rPr lang="en-US" sz="1800" b="1" dirty="0"/>
              <a:t>over</a:t>
            </a:r>
            <a:r>
              <a:rPr lang="en-US" sz="1800" dirty="0"/>
              <a:t> following a </a:t>
            </a:r>
            <a:r>
              <a:rPr lang="en-US" sz="1800" dirty="0" smtClean="0"/>
              <a:t>plan.</a:t>
            </a:r>
            <a:br>
              <a:rPr lang="en-US" sz="1800" dirty="0" smtClean="0"/>
            </a:br>
            <a:r>
              <a:rPr lang="en-US" sz="1600" dirty="0" smtClean="0">
                <a:solidFill>
                  <a:schemeClr val="accent1">
                    <a:lumMod val="75000"/>
                  </a:schemeClr>
                </a:solidFill>
              </a:rPr>
              <a:t>Instead </a:t>
            </a:r>
            <a:r>
              <a:rPr lang="en-US" sz="1600" dirty="0">
                <a:solidFill>
                  <a:schemeClr val="accent1">
                    <a:lumMod val="75000"/>
                  </a:schemeClr>
                </a:solidFill>
              </a:rPr>
              <a:t>of rigidly adhering to a predefined plan, Agile teams are encouraged to be adaptable and responsive. </a:t>
            </a: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12</a:t>
            </a:fld>
            <a:endParaRPr lang="en-US"/>
          </a:p>
        </p:txBody>
      </p:sp>
      <p:sp>
        <p:nvSpPr>
          <p:cNvPr id="9" name="Título 7"/>
          <p:cNvSpPr>
            <a:spLocks noGrp="1"/>
          </p:cNvSpPr>
          <p:nvPr>
            <p:ph type="title"/>
          </p:nvPr>
        </p:nvSpPr>
        <p:spPr>
          <a:xfrm>
            <a:off x="838200" y="365125"/>
            <a:ext cx="10515600" cy="1325563"/>
          </a:xfrm>
        </p:spPr>
        <p:txBody>
          <a:bodyPr>
            <a:normAutofit/>
          </a:bodyPr>
          <a:lstStyle/>
          <a:p>
            <a:r>
              <a:rPr lang="en-US" sz="4000" dirty="0"/>
              <a:t>Manifesto for Agile Software </a:t>
            </a:r>
            <a:r>
              <a:rPr lang="en-US" sz="4000" dirty="0" smtClean="0"/>
              <a:t>Development</a:t>
            </a:r>
            <a:endParaRPr lang="en-US" sz="4000" dirty="0"/>
          </a:p>
        </p:txBody>
      </p:sp>
    </p:spTree>
    <p:extLst>
      <p:ext uri="{BB962C8B-B14F-4D97-AF65-F5344CB8AC3E}">
        <p14:creationId xmlns:p14="http://schemas.microsoft.com/office/powerpoint/2010/main" val="383913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Principles behind the Agile manifesto </a:t>
            </a:r>
            <a:endParaRPr lang="en-US" sz="4000" dirty="0"/>
          </a:p>
        </p:txBody>
      </p:sp>
      <p:sp>
        <p:nvSpPr>
          <p:cNvPr id="3" name="Marcador de contenido 2"/>
          <p:cNvSpPr>
            <a:spLocks noGrp="1"/>
          </p:cNvSpPr>
          <p:nvPr>
            <p:ph idx="1"/>
          </p:nvPr>
        </p:nvSpPr>
        <p:spPr/>
        <p:txBody>
          <a:bodyPr>
            <a:normAutofit/>
          </a:bodyPr>
          <a:lstStyle/>
          <a:p>
            <a:pPr marL="342900" indent="-342900">
              <a:lnSpc>
                <a:spcPct val="100000"/>
              </a:lnSpc>
              <a:buClr>
                <a:schemeClr val="accent1"/>
              </a:buClr>
              <a:buFont typeface="+mj-lt"/>
              <a:buAutoNum type="arabicPeriod"/>
            </a:pPr>
            <a:r>
              <a:rPr lang="en-US" sz="1600" dirty="0" smtClean="0"/>
              <a:t>Our </a:t>
            </a:r>
            <a:r>
              <a:rPr lang="en-US" sz="1600" dirty="0"/>
              <a:t>highest priority is to </a:t>
            </a:r>
            <a:r>
              <a:rPr lang="en-US" sz="1600" b="1" dirty="0"/>
              <a:t>satisfy the </a:t>
            </a:r>
            <a:r>
              <a:rPr lang="en-US" sz="1600" b="1" dirty="0" smtClean="0"/>
              <a:t>customer </a:t>
            </a:r>
            <a:r>
              <a:rPr lang="en-US" sz="1600" dirty="0" smtClean="0"/>
              <a:t>through </a:t>
            </a:r>
            <a:r>
              <a:rPr lang="en-US" sz="1600" dirty="0"/>
              <a:t>early and </a:t>
            </a:r>
            <a:r>
              <a:rPr lang="en-US" sz="1600" b="1" dirty="0"/>
              <a:t>continuous </a:t>
            </a:r>
            <a:r>
              <a:rPr lang="en-US" sz="1600" b="1" dirty="0" smtClean="0"/>
              <a:t>delivery of </a:t>
            </a:r>
            <a:r>
              <a:rPr lang="en-US" sz="1600" b="1" dirty="0"/>
              <a:t>valuable software</a:t>
            </a:r>
            <a:r>
              <a:rPr lang="en-US" sz="1600" dirty="0" smtClean="0"/>
              <a:t>.</a:t>
            </a:r>
          </a:p>
          <a:p>
            <a:pPr marL="342900" indent="-342900">
              <a:lnSpc>
                <a:spcPct val="100000"/>
              </a:lnSpc>
              <a:buClr>
                <a:schemeClr val="accent1"/>
              </a:buClr>
              <a:buFont typeface="+mj-lt"/>
              <a:buAutoNum type="arabicPeriod"/>
            </a:pPr>
            <a:r>
              <a:rPr lang="en-US" sz="1600" b="1" dirty="0"/>
              <a:t>Welcome changing requirements</a:t>
            </a:r>
            <a:r>
              <a:rPr lang="en-US" sz="1600" dirty="0"/>
              <a:t>, even late </a:t>
            </a:r>
            <a:r>
              <a:rPr lang="en-US" sz="1600" dirty="0" smtClean="0"/>
              <a:t>in development</a:t>
            </a:r>
            <a:r>
              <a:rPr lang="en-US" sz="1600" dirty="0"/>
              <a:t>. Agile processes harness change </a:t>
            </a:r>
            <a:r>
              <a:rPr lang="en-US" sz="1600" dirty="0" smtClean="0"/>
              <a:t>for the </a:t>
            </a:r>
            <a:r>
              <a:rPr lang="en-US" sz="1600" dirty="0"/>
              <a:t>customer's competitive advantage</a:t>
            </a:r>
            <a:r>
              <a:rPr lang="en-US" sz="1600" dirty="0" smtClean="0"/>
              <a:t>.</a:t>
            </a:r>
          </a:p>
          <a:p>
            <a:pPr marL="342900" indent="-342900">
              <a:lnSpc>
                <a:spcPct val="100000"/>
              </a:lnSpc>
              <a:buClr>
                <a:schemeClr val="accent1"/>
              </a:buClr>
              <a:buFont typeface="+mj-lt"/>
              <a:buAutoNum type="arabicPeriod"/>
            </a:pPr>
            <a:r>
              <a:rPr lang="en-US" sz="1600" b="1" dirty="0"/>
              <a:t>Deliver working software frequently</a:t>
            </a:r>
            <a:r>
              <a:rPr lang="en-US" sz="1600" dirty="0"/>
              <a:t>, from </a:t>
            </a:r>
            <a:r>
              <a:rPr lang="en-US" sz="1600" dirty="0" smtClean="0"/>
              <a:t>a couple </a:t>
            </a:r>
            <a:r>
              <a:rPr lang="en-US" sz="1600" dirty="0"/>
              <a:t>of weeks to a couple of months, with </a:t>
            </a:r>
            <a:r>
              <a:rPr lang="en-US" sz="1600" dirty="0" smtClean="0"/>
              <a:t>a preference </a:t>
            </a:r>
            <a:r>
              <a:rPr lang="en-US" sz="1600" dirty="0"/>
              <a:t>to the shorter timescale</a:t>
            </a:r>
            <a:r>
              <a:rPr lang="en-US" sz="1600" dirty="0" smtClean="0"/>
              <a:t>.</a:t>
            </a:r>
          </a:p>
          <a:p>
            <a:pPr marL="342900" indent="-342900">
              <a:lnSpc>
                <a:spcPct val="100000"/>
              </a:lnSpc>
              <a:buClr>
                <a:schemeClr val="accent1"/>
              </a:buClr>
              <a:buFont typeface="+mj-lt"/>
              <a:buAutoNum type="arabicPeriod"/>
            </a:pPr>
            <a:r>
              <a:rPr lang="en-US" sz="1600" dirty="0"/>
              <a:t>Business people and developers </a:t>
            </a:r>
            <a:r>
              <a:rPr lang="en-US" sz="1600" b="1" dirty="0"/>
              <a:t>must </a:t>
            </a:r>
            <a:r>
              <a:rPr lang="en-US" sz="1600" b="1" dirty="0" smtClean="0"/>
              <a:t>work together </a:t>
            </a:r>
            <a:r>
              <a:rPr lang="en-US" sz="1600" dirty="0"/>
              <a:t>daily throughout the project</a:t>
            </a:r>
            <a:r>
              <a:rPr lang="en-US" sz="1600" dirty="0" smtClean="0"/>
              <a:t>.</a:t>
            </a:r>
          </a:p>
          <a:p>
            <a:pPr marL="342900" indent="-342900">
              <a:lnSpc>
                <a:spcPct val="100000"/>
              </a:lnSpc>
              <a:buClr>
                <a:schemeClr val="accent1"/>
              </a:buClr>
              <a:buFont typeface="+mj-lt"/>
              <a:buAutoNum type="arabicPeriod"/>
            </a:pPr>
            <a:r>
              <a:rPr lang="en-US" sz="1600" dirty="0"/>
              <a:t>Build projects around </a:t>
            </a:r>
            <a:r>
              <a:rPr lang="en-US" sz="1600" b="1" dirty="0"/>
              <a:t>motivated individuals</a:t>
            </a:r>
            <a:r>
              <a:rPr lang="en-US" sz="1600" dirty="0" smtClean="0"/>
              <a:t>.</a:t>
            </a:r>
          </a:p>
          <a:p>
            <a:pPr marL="342900" indent="-342900">
              <a:lnSpc>
                <a:spcPct val="100000"/>
              </a:lnSpc>
              <a:buClr>
                <a:schemeClr val="accent1"/>
              </a:buClr>
              <a:buFont typeface="+mj-lt"/>
              <a:buAutoNum type="arabicPeriod"/>
            </a:pPr>
            <a:r>
              <a:rPr lang="en-US" sz="1600" dirty="0"/>
              <a:t>Give them the environment and </a:t>
            </a:r>
            <a:r>
              <a:rPr lang="en-US" sz="1600" b="1" dirty="0"/>
              <a:t>support they </a:t>
            </a:r>
            <a:r>
              <a:rPr lang="en-US" sz="1600" b="1" dirty="0" smtClean="0"/>
              <a:t>need</a:t>
            </a:r>
            <a:r>
              <a:rPr lang="en-US" sz="1600" dirty="0" smtClean="0"/>
              <a:t>, and </a:t>
            </a:r>
            <a:r>
              <a:rPr lang="en-US" sz="1600" dirty="0"/>
              <a:t>trust them to get the job done</a:t>
            </a:r>
            <a:r>
              <a:rPr lang="en-US" sz="1600" dirty="0" smtClean="0"/>
              <a:t>.</a:t>
            </a:r>
          </a:p>
          <a:p>
            <a:pPr marL="342900" indent="-342900">
              <a:lnSpc>
                <a:spcPct val="100000"/>
              </a:lnSpc>
              <a:buClr>
                <a:schemeClr val="accent1"/>
              </a:buClr>
              <a:buFont typeface="+mj-lt"/>
              <a:buAutoNum type="arabicPeriod"/>
            </a:pPr>
            <a:r>
              <a:rPr lang="en-US" sz="1600" dirty="0"/>
              <a:t>The most efficient and effective method </a:t>
            </a:r>
            <a:r>
              <a:rPr lang="en-US" sz="1600" dirty="0" smtClean="0"/>
              <a:t>of conveying </a:t>
            </a:r>
            <a:r>
              <a:rPr lang="en-US" sz="1600" dirty="0"/>
              <a:t>information to and within a </a:t>
            </a:r>
            <a:r>
              <a:rPr lang="en-US" sz="1600" dirty="0" smtClean="0"/>
              <a:t>development team </a:t>
            </a:r>
            <a:r>
              <a:rPr lang="en-US" sz="1600" dirty="0"/>
              <a:t>is face-to-face conversation</a:t>
            </a:r>
            <a:r>
              <a:rPr lang="en-US" sz="1600" dirty="0" smtClean="0"/>
              <a:t>.</a:t>
            </a:r>
          </a:p>
          <a:p>
            <a:pPr marL="342900" indent="-342900">
              <a:lnSpc>
                <a:spcPct val="100000"/>
              </a:lnSpc>
              <a:buClr>
                <a:schemeClr val="accent1"/>
              </a:buClr>
              <a:buFont typeface="+mj-lt"/>
              <a:buAutoNum type="arabicPeriod"/>
            </a:pP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13</a:t>
            </a:fld>
            <a:endParaRPr lang="en-US"/>
          </a:p>
        </p:txBody>
      </p:sp>
      <p:sp>
        <p:nvSpPr>
          <p:cNvPr id="9" name="Rectángulo 8"/>
          <p:cNvSpPr/>
          <p:nvPr/>
        </p:nvSpPr>
        <p:spPr>
          <a:xfrm>
            <a:off x="838200" y="5712659"/>
            <a:ext cx="2810385" cy="369332"/>
          </a:xfrm>
          <a:prstGeom prst="rect">
            <a:avLst/>
          </a:prstGeom>
        </p:spPr>
        <p:txBody>
          <a:bodyPr wrap="none">
            <a:spAutoFit/>
          </a:bodyPr>
          <a:lstStyle/>
          <a:p>
            <a:r>
              <a:rPr lang="en-US" dirty="0" smtClean="0">
                <a:hlinkClick r:id="rId2"/>
              </a:rPr>
              <a:t>Agile Manifesto Principles</a:t>
            </a:r>
            <a:endParaRPr lang="en-US" dirty="0"/>
          </a:p>
        </p:txBody>
      </p:sp>
    </p:spTree>
    <p:extLst>
      <p:ext uri="{BB962C8B-B14F-4D97-AF65-F5344CB8AC3E}">
        <p14:creationId xmlns:p14="http://schemas.microsoft.com/office/powerpoint/2010/main" val="7923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Principles behind the Agile manifesto </a:t>
            </a:r>
            <a:endParaRPr lang="en-US" sz="4000" dirty="0"/>
          </a:p>
        </p:txBody>
      </p:sp>
      <p:sp>
        <p:nvSpPr>
          <p:cNvPr id="3" name="Marcador de contenido 2"/>
          <p:cNvSpPr>
            <a:spLocks noGrp="1"/>
          </p:cNvSpPr>
          <p:nvPr>
            <p:ph idx="1"/>
          </p:nvPr>
        </p:nvSpPr>
        <p:spPr/>
        <p:txBody>
          <a:bodyPr>
            <a:normAutofit/>
          </a:bodyPr>
          <a:lstStyle/>
          <a:p>
            <a:pPr marL="342900" indent="-342900">
              <a:lnSpc>
                <a:spcPct val="100000"/>
              </a:lnSpc>
              <a:buClr>
                <a:schemeClr val="accent1"/>
              </a:buClr>
              <a:buFont typeface="+mj-lt"/>
              <a:buAutoNum type="arabicPeriod" startAt="8"/>
            </a:pPr>
            <a:r>
              <a:rPr lang="en-US" sz="1600" b="1" dirty="0"/>
              <a:t>Working software </a:t>
            </a:r>
            <a:r>
              <a:rPr lang="en-US" sz="1600" dirty="0"/>
              <a:t>is the primary measure of progress</a:t>
            </a:r>
            <a:r>
              <a:rPr lang="en-US" sz="1600" dirty="0" smtClean="0"/>
              <a:t>.</a:t>
            </a:r>
            <a:endParaRPr lang="en-US" sz="1600" dirty="0"/>
          </a:p>
          <a:p>
            <a:pPr marL="342900" indent="-342900">
              <a:lnSpc>
                <a:spcPct val="100000"/>
              </a:lnSpc>
              <a:buClr>
                <a:schemeClr val="accent1"/>
              </a:buClr>
              <a:buFont typeface="+mj-lt"/>
              <a:buAutoNum type="arabicPeriod" startAt="8"/>
            </a:pPr>
            <a:r>
              <a:rPr lang="en-US" sz="1600" dirty="0"/>
              <a:t>Agile processes promote </a:t>
            </a:r>
            <a:r>
              <a:rPr lang="en-US" sz="1600" b="1" dirty="0"/>
              <a:t>sustainable development</a:t>
            </a:r>
            <a:r>
              <a:rPr lang="en-US" sz="1600" dirty="0"/>
              <a:t>.</a:t>
            </a:r>
          </a:p>
          <a:p>
            <a:pPr marL="342900" indent="-342900">
              <a:lnSpc>
                <a:spcPct val="100000"/>
              </a:lnSpc>
              <a:buClr>
                <a:schemeClr val="accent1"/>
              </a:buClr>
              <a:buFont typeface="+mj-lt"/>
              <a:buAutoNum type="arabicPeriod" startAt="8"/>
            </a:pPr>
            <a:r>
              <a:rPr lang="en-US" sz="1600" dirty="0"/>
              <a:t>The sponsors, developers, and users should be </a:t>
            </a:r>
            <a:r>
              <a:rPr lang="en-US" sz="1600" dirty="0" smtClean="0"/>
              <a:t>able to </a:t>
            </a:r>
            <a:r>
              <a:rPr lang="en-US" sz="1600" dirty="0"/>
              <a:t>maintain a constant pace indefinitely</a:t>
            </a:r>
            <a:r>
              <a:rPr lang="en-US" sz="1600" dirty="0" smtClean="0"/>
              <a:t>.</a:t>
            </a:r>
            <a:endParaRPr lang="en-US" sz="1600" dirty="0"/>
          </a:p>
          <a:p>
            <a:pPr marL="342900" indent="-342900">
              <a:lnSpc>
                <a:spcPct val="100000"/>
              </a:lnSpc>
              <a:buClr>
                <a:schemeClr val="accent1"/>
              </a:buClr>
              <a:buFont typeface="+mj-lt"/>
              <a:buAutoNum type="arabicPeriod" startAt="8"/>
            </a:pPr>
            <a:r>
              <a:rPr lang="en-US" sz="1600" dirty="0"/>
              <a:t>Continuous attention to technical </a:t>
            </a:r>
            <a:r>
              <a:rPr lang="en-US" sz="1600" dirty="0" smtClean="0"/>
              <a:t>excellence and </a:t>
            </a:r>
            <a:r>
              <a:rPr lang="en-US" sz="1600" dirty="0"/>
              <a:t>good design enhances agility.</a:t>
            </a:r>
          </a:p>
          <a:p>
            <a:pPr marL="342900" indent="-342900">
              <a:lnSpc>
                <a:spcPct val="100000"/>
              </a:lnSpc>
              <a:buClr>
                <a:schemeClr val="accent1"/>
              </a:buClr>
              <a:buFont typeface="+mj-lt"/>
              <a:buAutoNum type="arabicPeriod" startAt="8"/>
            </a:pPr>
            <a:r>
              <a:rPr lang="en-US" sz="1600" dirty="0" smtClean="0"/>
              <a:t>Simplicity-</a:t>
            </a:r>
            <a:r>
              <a:rPr lang="en-US" sz="1600" dirty="0"/>
              <a:t>-the art of maximizing the </a:t>
            </a:r>
            <a:r>
              <a:rPr lang="en-US" sz="1600" dirty="0" smtClean="0"/>
              <a:t>amount of </a:t>
            </a:r>
            <a:r>
              <a:rPr lang="en-US" sz="1600" dirty="0"/>
              <a:t>work not done--is essential</a:t>
            </a:r>
            <a:r>
              <a:rPr lang="en-US" sz="1600" dirty="0" smtClean="0"/>
              <a:t>.</a:t>
            </a:r>
            <a:endParaRPr lang="en-US" sz="1600" dirty="0"/>
          </a:p>
          <a:p>
            <a:pPr marL="342900" indent="-342900">
              <a:lnSpc>
                <a:spcPct val="100000"/>
              </a:lnSpc>
              <a:buClr>
                <a:schemeClr val="accent1"/>
              </a:buClr>
              <a:buFont typeface="+mj-lt"/>
              <a:buAutoNum type="arabicPeriod" startAt="8"/>
            </a:pPr>
            <a:r>
              <a:rPr lang="en-US" sz="1600" dirty="0"/>
              <a:t>The best architectures, requirements, and </a:t>
            </a:r>
            <a:r>
              <a:rPr lang="en-US" sz="1600" dirty="0" smtClean="0"/>
              <a:t>designs emerge </a:t>
            </a:r>
            <a:r>
              <a:rPr lang="en-US" sz="1600" dirty="0"/>
              <a:t>from </a:t>
            </a:r>
            <a:r>
              <a:rPr lang="en-US" sz="1600" b="1" dirty="0"/>
              <a:t>self-organizing</a:t>
            </a:r>
            <a:r>
              <a:rPr lang="en-US" sz="1600" dirty="0"/>
              <a:t> teams</a:t>
            </a:r>
            <a:r>
              <a:rPr lang="en-US" sz="1600" dirty="0" smtClean="0"/>
              <a:t>.</a:t>
            </a:r>
            <a:endParaRPr lang="en-US" sz="1600" dirty="0"/>
          </a:p>
          <a:p>
            <a:pPr marL="342900" indent="-342900">
              <a:lnSpc>
                <a:spcPct val="100000"/>
              </a:lnSpc>
              <a:buClr>
                <a:schemeClr val="accent1"/>
              </a:buClr>
              <a:buFont typeface="+mj-lt"/>
              <a:buAutoNum type="arabicPeriod" startAt="8"/>
            </a:pPr>
            <a:r>
              <a:rPr lang="en-US" sz="1600" dirty="0"/>
              <a:t>At regular intervals, the </a:t>
            </a:r>
            <a:r>
              <a:rPr lang="en-US" sz="1600" b="1" dirty="0"/>
              <a:t>team reflects </a:t>
            </a:r>
            <a:r>
              <a:rPr lang="en-US" sz="1600" dirty="0"/>
              <a:t>on </a:t>
            </a:r>
            <a:r>
              <a:rPr lang="en-US" sz="1600" dirty="0" smtClean="0"/>
              <a:t>how to </a:t>
            </a:r>
            <a:r>
              <a:rPr lang="en-US" sz="1600" dirty="0"/>
              <a:t>become more effective, then tunes and </a:t>
            </a:r>
            <a:r>
              <a:rPr lang="en-US" sz="1600" dirty="0" smtClean="0"/>
              <a:t>adjusts its </a:t>
            </a:r>
            <a:r>
              <a:rPr lang="en-US" sz="1600" dirty="0"/>
              <a:t>behavior accordingly.</a:t>
            </a: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14</a:t>
            </a:fld>
            <a:endParaRPr lang="en-US"/>
          </a:p>
        </p:txBody>
      </p:sp>
      <p:sp>
        <p:nvSpPr>
          <p:cNvPr id="9" name="Rectángulo 8"/>
          <p:cNvSpPr/>
          <p:nvPr/>
        </p:nvSpPr>
        <p:spPr>
          <a:xfrm>
            <a:off x="838200" y="5712659"/>
            <a:ext cx="2810385" cy="369332"/>
          </a:xfrm>
          <a:prstGeom prst="rect">
            <a:avLst/>
          </a:prstGeom>
        </p:spPr>
        <p:txBody>
          <a:bodyPr wrap="none">
            <a:spAutoFit/>
          </a:bodyPr>
          <a:lstStyle/>
          <a:p>
            <a:r>
              <a:rPr lang="en-US" dirty="0" smtClean="0">
                <a:hlinkClick r:id="rId2"/>
              </a:rPr>
              <a:t>Agile Manifesto Principles</a:t>
            </a:r>
            <a:endParaRPr lang="en-US" dirty="0"/>
          </a:p>
        </p:txBody>
      </p:sp>
    </p:spTree>
    <p:extLst>
      <p:ext uri="{BB962C8B-B14F-4D97-AF65-F5344CB8AC3E}">
        <p14:creationId xmlns:p14="http://schemas.microsoft.com/office/powerpoint/2010/main" val="2821121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n-US" dirty="0" smtClean="0"/>
              <a:t>Summary</a:t>
            </a:r>
            <a:endParaRPr lang="en-US" dirty="0"/>
          </a:p>
        </p:txBody>
      </p:sp>
      <p:sp>
        <p:nvSpPr>
          <p:cNvPr id="2" name="Marcador de fecha 1"/>
          <p:cNvSpPr>
            <a:spLocks noGrp="1"/>
          </p:cNvSpPr>
          <p:nvPr>
            <p:ph type="dt" sz="half" idx="10"/>
          </p:nvPr>
        </p:nvSpPr>
        <p:spPr/>
        <p:txBody>
          <a:bodyPr/>
          <a:lstStyle/>
          <a:p>
            <a:r>
              <a:rPr lang="en-US" smtClean="0"/>
              <a:t>Fernanda Murillo</a:t>
            </a:r>
            <a:endParaRPr lang="en-US"/>
          </a:p>
        </p:txBody>
      </p:sp>
      <p:sp>
        <p:nvSpPr>
          <p:cNvPr id="3" name="Marcador de pie de página 2"/>
          <p:cNvSpPr>
            <a:spLocks noGrp="1"/>
          </p:cNvSpPr>
          <p:nvPr>
            <p:ph type="ftr" sz="quarter" idx="11"/>
          </p:nvPr>
        </p:nvSpPr>
        <p:spPr/>
        <p:txBody>
          <a:bodyPr/>
          <a:lstStyle/>
          <a:p>
            <a:r>
              <a:rPr lang="en-US" smtClean="0"/>
              <a:t>FSDI 116</a:t>
            </a:r>
            <a:endParaRPr lang="en-US"/>
          </a:p>
        </p:txBody>
      </p:sp>
      <p:sp>
        <p:nvSpPr>
          <p:cNvPr id="4" name="Marcador de número de diapositiva 3"/>
          <p:cNvSpPr>
            <a:spLocks noGrp="1"/>
          </p:cNvSpPr>
          <p:nvPr>
            <p:ph type="sldNum" sz="quarter" idx="12"/>
          </p:nvPr>
        </p:nvSpPr>
        <p:spPr/>
        <p:txBody>
          <a:bodyPr/>
          <a:lstStyle/>
          <a:p>
            <a:fld id="{9CA8C1DE-C315-4D1D-8B3E-080846780DBE}" type="slidenum">
              <a:rPr lang="en-US" smtClean="0"/>
              <a:t>15</a:t>
            </a:fld>
            <a:endParaRPr lang="en-US"/>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9794" y="771525"/>
            <a:ext cx="5639561" cy="5138814"/>
          </a:xfrm>
          <a:prstGeom prst="rect">
            <a:avLst/>
          </a:prstGeom>
        </p:spPr>
      </p:pic>
    </p:spTree>
    <p:extLst>
      <p:ext uri="{BB962C8B-B14F-4D97-AF65-F5344CB8AC3E}">
        <p14:creationId xmlns:p14="http://schemas.microsoft.com/office/powerpoint/2010/main" val="470750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SCRUM</a:t>
            </a:r>
            <a:endParaRPr lang="en-US" dirty="0"/>
          </a:p>
        </p:txBody>
      </p:sp>
      <p:sp>
        <p:nvSpPr>
          <p:cNvPr id="3" name="Marcador de texto 2"/>
          <p:cNvSpPr>
            <a:spLocks noGrp="1"/>
          </p:cNvSpPr>
          <p:nvPr>
            <p:ph type="body" idx="1"/>
          </p:nvPr>
        </p:nvSpPr>
        <p:spPr/>
        <p:txBody>
          <a:bodyPr/>
          <a:lstStyle/>
          <a:p>
            <a:r>
              <a:rPr lang="en-US" dirty="0" smtClean="0"/>
              <a:t>An agile framework for software development </a:t>
            </a:r>
            <a:endParaRPr lang="en-US"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16</a:t>
            </a:fld>
            <a:endParaRPr lang="en-US"/>
          </a:p>
        </p:txBody>
      </p:sp>
      <p:sp>
        <p:nvSpPr>
          <p:cNvPr id="7" name="Rectángulo 6"/>
          <p:cNvSpPr/>
          <p:nvPr/>
        </p:nvSpPr>
        <p:spPr>
          <a:xfrm>
            <a:off x="838200" y="5082381"/>
            <a:ext cx="1199367" cy="369332"/>
          </a:xfrm>
          <a:prstGeom prst="rect">
            <a:avLst/>
          </a:prstGeom>
        </p:spPr>
        <p:txBody>
          <a:bodyPr wrap="none">
            <a:spAutoFit/>
          </a:bodyPr>
          <a:lstStyle/>
          <a:p>
            <a:r>
              <a:rPr lang="en-US" dirty="0" smtClean="0">
                <a:hlinkClick r:id="rId2"/>
              </a:rPr>
              <a:t>scrum.org</a:t>
            </a:r>
            <a:endParaRPr lang="en-US" dirty="0"/>
          </a:p>
        </p:txBody>
      </p:sp>
    </p:spTree>
    <p:extLst>
      <p:ext uri="{BB962C8B-B14F-4D97-AF65-F5344CB8AC3E}">
        <p14:creationId xmlns:p14="http://schemas.microsoft.com/office/powerpoint/2010/main" val="1455226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17</a:t>
            </a:fld>
            <a:endParaRPr lang="en-US"/>
          </a:p>
        </p:txBody>
      </p:sp>
      <p:pic>
        <p:nvPicPr>
          <p:cNvPr id="8" name="Imagen 7"/>
          <p:cNvPicPr>
            <a:picLocks noChangeAspect="1"/>
          </p:cNvPicPr>
          <p:nvPr/>
        </p:nvPicPr>
        <p:blipFill rotWithShape="1">
          <a:blip r:embed="rId2"/>
          <a:srcRect b="45564"/>
          <a:stretch/>
        </p:blipFill>
        <p:spPr>
          <a:xfrm>
            <a:off x="1333500" y="1662112"/>
            <a:ext cx="9525000" cy="2805113"/>
          </a:xfrm>
          <a:prstGeom prst="rect">
            <a:avLst/>
          </a:prstGeom>
        </p:spPr>
      </p:pic>
      <p:sp>
        <p:nvSpPr>
          <p:cNvPr id="2" name="Rectángulo redondeado 1"/>
          <p:cNvSpPr/>
          <p:nvPr/>
        </p:nvSpPr>
        <p:spPr>
          <a:xfrm>
            <a:off x="0" y="2032986"/>
            <a:ext cx="12192000" cy="9854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Software Development Life Cycle</a:t>
            </a:r>
            <a:endParaRPr lang="en-US" sz="3200" b="1" dirty="0">
              <a:solidFill>
                <a:schemeClr val="tx1"/>
              </a:solidFill>
            </a:endParaRPr>
          </a:p>
        </p:txBody>
      </p:sp>
    </p:spTree>
    <p:extLst>
      <p:ext uri="{BB962C8B-B14F-4D97-AF65-F5344CB8AC3E}">
        <p14:creationId xmlns:p14="http://schemas.microsoft.com/office/powerpoint/2010/main" val="1521564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You will be able to answer:  </a:t>
            </a:r>
            <a:endParaRPr lang="en-US" dirty="0"/>
          </a:p>
        </p:txBody>
      </p:sp>
      <p:sp>
        <p:nvSpPr>
          <p:cNvPr id="8" name="Marcador de contenido 7"/>
          <p:cNvSpPr>
            <a:spLocks noGrp="1"/>
          </p:cNvSpPr>
          <p:nvPr>
            <p:ph idx="1"/>
          </p:nvPr>
        </p:nvSpPr>
        <p:spPr/>
        <p:txBody>
          <a:bodyPr>
            <a:normAutofit/>
          </a:bodyPr>
          <a:lstStyle/>
          <a:p>
            <a:pPr marL="514350" indent="-514350">
              <a:buClr>
                <a:schemeClr val="accent1">
                  <a:lumMod val="75000"/>
                </a:schemeClr>
              </a:buClr>
              <a:buFont typeface="+mj-lt"/>
              <a:buAutoNum type="arabicPeriod"/>
            </a:pPr>
            <a:r>
              <a:rPr lang="en-US" sz="2000" dirty="0" smtClean="0"/>
              <a:t>What is SCRUM?</a:t>
            </a:r>
          </a:p>
          <a:p>
            <a:pPr marL="514350" indent="-514350">
              <a:buClr>
                <a:schemeClr val="accent1">
                  <a:lumMod val="75000"/>
                </a:schemeClr>
              </a:buClr>
              <a:buFont typeface="+mj-lt"/>
              <a:buAutoNum type="arabicPeriod"/>
            </a:pPr>
            <a:r>
              <a:rPr lang="en-US" sz="2000" dirty="0" smtClean="0"/>
              <a:t>What are the SCRUM roles?</a:t>
            </a:r>
          </a:p>
          <a:p>
            <a:pPr marL="514350" indent="-514350">
              <a:buClr>
                <a:schemeClr val="accent1">
                  <a:lumMod val="75000"/>
                </a:schemeClr>
              </a:buClr>
              <a:buFont typeface="+mj-lt"/>
              <a:buAutoNum type="arabicPeriod"/>
            </a:pPr>
            <a:r>
              <a:rPr lang="en-US" sz="2000" dirty="0" smtClean="0"/>
              <a:t>What are they responsibilities? </a:t>
            </a:r>
          </a:p>
          <a:p>
            <a:pPr marL="514350" indent="-514350">
              <a:buClr>
                <a:schemeClr val="accent1">
                  <a:lumMod val="75000"/>
                </a:schemeClr>
              </a:buClr>
              <a:buFont typeface="+mj-lt"/>
              <a:buAutoNum type="arabicPeriod"/>
            </a:pPr>
            <a:r>
              <a:rPr lang="en-US" sz="2000" dirty="0" smtClean="0"/>
              <a:t>What are the artifacts? </a:t>
            </a:r>
          </a:p>
          <a:p>
            <a:pPr marL="514350" indent="-514350">
              <a:buClr>
                <a:schemeClr val="accent1">
                  <a:lumMod val="75000"/>
                </a:schemeClr>
              </a:buClr>
              <a:buFont typeface="+mj-lt"/>
              <a:buAutoNum type="arabicPeriod"/>
            </a:pPr>
            <a:r>
              <a:rPr lang="en-US" sz="2000" dirty="0" smtClean="0"/>
              <a:t>What are the ceremonies? </a:t>
            </a:r>
          </a:p>
          <a:p>
            <a:pPr marL="514350" indent="-514350">
              <a:buClr>
                <a:schemeClr val="accent1">
                  <a:lumMod val="75000"/>
                </a:schemeClr>
              </a:buClr>
              <a:buFont typeface="+mj-lt"/>
              <a:buAutoNum type="arabicPeriod"/>
            </a:pPr>
            <a:endParaRPr lang="en-US" sz="20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18</a:t>
            </a:fld>
            <a:endParaRPr lang="en-US"/>
          </a:p>
        </p:txBody>
      </p:sp>
    </p:spTree>
    <p:extLst>
      <p:ext uri="{BB962C8B-B14F-4D97-AF65-F5344CB8AC3E}">
        <p14:creationId xmlns:p14="http://schemas.microsoft.com/office/powerpoint/2010/main" val="837176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Scrum Framework Poster</a:t>
            </a:r>
            <a:endParaRPr lang="en-US" dirty="0"/>
          </a:p>
        </p:txBody>
      </p:sp>
      <p:sp>
        <p:nvSpPr>
          <p:cNvPr id="3" name="Marcador de fecha 2"/>
          <p:cNvSpPr>
            <a:spLocks noGrp="1"/>
          </p:cNvSpPr>
          <p:nvPr>
            <p:ph type="dt" sz="half" idx="10"/>
          </p:nvPr>
        </p:nvSpPr>
        <p:spPr/>
        <p:txBody>
          <a:bodyPr/>
          <a:lstStyle/>
          <a:p>
            <a:r>
              <a:rPr lang="en-US" smtClean="0"/>
              <a:t>Fernanda Murillo</a:t>
            </a:r>
            <a:endParaRPr lang="en-US"/>
          </a:p>
        </p:txBody>
      </p:sp>
      <p:sp>
        <p:nvSpPr>
          <p:cNvPr id="4" name="Marcador de pie de página 3"/>
          <p:cNvSpPr>
            <a:spLocks noGrp="1"/>
          </p:cNvSpPr>
          <p:nvPr>
            <p:ph type="ftr" sz="quarter" idx="11"/>
          </p:nvPr>
        </p:nvSpPr>
        <p:spPr/>
        <p:txBody>
          <a:bodyPr/>
          <a:lstStyle/>
          <a:p>
            <a:r>
              <a:rPr lang="en-US" smtClean="0"/>
              <a:t>FSDI 116</a:t>
            </a:r>
            <a:endParaRPr lang="en-US"/>
          </a:p>
        </p:txBody>
      </p:sp>
      <p:sp>
        <p:nvSpPr>
          <p:cNvPr id="5" name="Marcador de número de diapositiva 4"/>
          <p:cNvSpPr>
            <a:spLocks noGrp="1"/>
          </p:cNvSpPr>
          <p:nvPr>
            <p:ph type="sldNum" sz="quarter" idx="12"/>
          </p:nvPr>
        </p:nvSpPr>
        <p:spPr/>
        <p:txBody>
          <a:bodyPr/>
          <a:lstStyle/>
          <a:p>
            <a:fld id="{9CA8C1DE-C315-4D1D-8B3E-080846780DBE}" type="slidenum">
              <a:rPr lang="en-US" smtClean="0"/>
              <a:t>19</a:t>
            </a:fld>
            <a:endParaRPr lang="en-US"/>
          </a:p>
        </p:txBody>
      </p:sp>
      <p:pic>
        <p:nvPicPr>
          <p:cNvPr id="9218" name="Picture 2" descr="The Scrum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79" y="1819275"/>
            <a:ext cx="8797841" cy="4172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085346" y="5989560"/>
            <a:ext cx="2021305" cy="369332"/>
          </a:xfrm>
          <a:prstGeom prst="rect">
            <a:avLst/>
          </a:prstGeom>
        </p:spPr>
        <p:txBody>
          <a:bodyPr wrap="square">
            <a:spAutoFit/>
          </a:bodyPr>
          <a:lstStyle/>
          <a:p>
            <a:pPr algn="ctr"/>
            <a:r>
              <a:rPr lang="en-US" dirty="0" smtClean="0">
                <a:hlinkClick r:id="rId3"/>
              </a:rPr>
              <a:t>Go to SCRUM.org</a:t>
            </a:r>
            <a:endParaRPr lang="en-US" dirty="0"/>
          </a:p>
        </p:txBody>
      </p:sp>
    </p:spTree>
    <p:extLst>
      <p:ext uri="{BB962C8B-B14F-4D97-AF65-F5344CB8AC3E}">
        <p14:creationId xmlns:p14="http://schemas.microsoft.com/office/powerpoint/2010/main" val="570864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a:t>
            </a:fld>
            <a:endParaRPr lang="en-US"/>
          </a:p>
        </p:txBody>
      </p:sp>
      <p:pic>
        <p:nvPicPr>
          <p:cNvPr id="8" name="Imagen 7"/>
          <p:cNvPicPr>
            <a:picLocks noChangeAspect="1"/>
          </p:cNvPicPr>
          <p:nvPr/>
        </p:nvPicPr>
        <p:blipFill rotWithShape="1">
          <a:blip r:embed="rId2"/>
          <a:srcRect b="45564"/>
          <a:stretch/>
        </p:blipFill>
        <p:spPr>
          <a:xfrm>
            <a:off x="1333500" y="1662112"/>
            <a:ext cx="9525000" cy="2805113"/>
          </a:xfrm>
          <a:prstGeom prst="rect">
            <a:avLst/>
          </a:prstGeom>
        </p:spPr>
      </p:pic>
      <p:sp>
        <p:nvSpPr>
          <p:cNvPr id="2" name="Rectángulo redondeado 1"/>
          <p:cNvSpPr/>
          <p:nvPr/>
        </p:nvSpPr>
        <p:spPr>
          <a:xfrm>
            <a:off x="0" y="2032986"/>
            <a:ext cx="12192000" cy="9854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Software Development Life Cycle</a:t>
            </a:r>
            <a:endParaRPr lang="en-US" sz="3200" b="1" dirty="0">
              <a:solidFill>
                <a:schemeClr val="tx1"/>
              </a:solidFill>
            </a:endParaRPr>
          </a:p>
        </p:txBody>
      </p:sp>
    </p:spTree>
    <p:extLst>
      <p:ext uri="{BB962C8B-B14F-4D97-AF65-F5344CB8AC3E}">
        <p14:creationId xmlns:p14="http://schemas.microsoft.com/office/powerpoint/2010/main" val="181486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2800" dirty="0" smtClean="0"/>
              <a:t>What is SCRUM? </a:t>
            </a:r>
            <a:endParaRPr lang="en-US" sz="2800" dirty="0"/>
          </a:p>
        </p:txBody>
      </p:sp>
      <p:sp>
        <p:nvSpPr>
          <p:cNvPr id="3" name="Marcador de contenido 2"/>
          <p:cNvSpPr>
            <a:spLocks noGrp="1"/>
          </p:cNvSpPr>
          <p:nvPr>
            <p:ph idx="1"/>
          </p:nvPr>
        </p:nvSpPr>
        <p:spPr>
          <a:xfrm>
            <a:off x="838200" y="1825625"/>
            <a:ext cx="7062926" cy="4351338"/>
          </a:xfrm>
        </p:spPr>
        <p:txBody>
          <a:bodyPr>
            <a:normAutofit/>
          </a:bodyPr>
          <a:lstStyle/>
          <a:p>
            <a:pPr marL="0" indent="0">
              <a:buNone/>
            </a:pPr>
            <a:r>
              <a:rPr lang="en-US" sz="1800" dirty="0" smtClean="0"/>
              <a:t>You can think in Scrum </a:t>
            </a:r>
            <a:r>
              <a:rPr lang="en-US" sz="1800" dirty="0"/>
              <a:t>as a way to get work done as a team in small pieces at a time, with continuous experimentation and feedback loops along the way to learn and improve as you go. </a:t>
            </a:r>
            <a:endParaRPr lang="en-US" sz="1800" dirty="0" smtClean="0"/>
          </a:p>
          <a:p>
            <a:pPr marL="0" indent="0">
              <a:buNone/>
            </a:pPr>
            <a:endParaRPr lang="en-US" sz="1800" dirty="0" smtClean="0"/>
          </a:p>
          <a:p>
            <a:pPr marL="0" indent="0">
              <a:buNone/>
            </a:pPr>
            <a:r>
              <a:rPr lang="en-US" sz="1800" dirty="0" smtClean="0"/>
              <a:t>Scrum </a:t>
            </a:r>
            <a:r>
              <a:rPr lang="en-US" sz="1800" dirty="0"/>
              <a:t>helps people and teams deliver value incrementally in a collaborative way. </a:t>
            </a:r>
            <a:endParaRPr lang="en-US" sz="1800" dirty="0" smtClean="0"/>
          </a:p>
          <a:p>
            <a:pPr marL="0" indent="0">
              <a:buNone/>
            </a:pPr>
            <a:endParaRPr lang="en-US" sz="1800" dirty="0" smtClean="0"/>
          </a:p>
          <a:p>
            <a:pPr marL="0" indent="0">
              <a:buNone/>
            </a:pPr>
            <a:r>
              <a:rPr lang="en-US" sz="1800" dirty="0" smtClean="0"/>
              <a:t>As </a:t>
            </a:r>
            <a:r>
              <a:rPr lang="en-US" sz="1800" dirty="0"/>
              <a:t>an agile framework, Scrum provides just enough structure for people and teams to integrate into how they work, while adding the right practices to optimize for their specific needs. </a:t>
            </a:r>
            <a:endParaRPr lang="en-US" sz="1800" dirty="0" smtClean="0"/>
          </a:p>
          <a:p>
            <a:pPr marL="0" indent="0">
              <a:buNone/>
            </a:pPr>
            <a:endParaRPr lang="en-US" sz="1800" dirty="0"/>
          </a:p>
          <a:p>
            <a:pPr marL="0" indent="0">
              <a:buNone/>
            </a:pPr>
            <a:endParaRPr lang="en-US" sz="1800" dirty="0" smtClean="0"/>
          </a:p>
          <a:p>
            <a:pPr marL="0" indent="0">
              <a:buNone/>
            </a:pPr>
            <a:r>
              <a:rPr lang="en-US" sz="1800" b="1" dirty="0" smtClean="0">
                <a:solidFill>
                  <a:schemeClr val="accent1"/>
                </a:solidFill>
              </a:rPr>
              <a:t>Scrum is not a methodology, it is a framework!   </a:t>
            </a:r>
            <a:endParaRPr lang="en-US" sz="1800" b="1" dirty="0">
              <a:solidFill>
                <a:schemeClr val="accent1"/>
              </a:solidFill>
            </a:endParaRP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20</a:t>
            </a:fld>
            <a:endParaRPr lang="en-US"/>
          </a:p>
        </p:txBody>
      </p:sp>
      <p:pic>
        <p:nvPicPr>
          <p:cNvPr id="7" name="Picture 2" descr="https://s3.amazonaws.com/static.scrum.org/web/Scrum+Value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447"/>
          <a:stretch/>
        </p:blipFill>
        <p:spPr bwMode="auto">
          <a:xfrm>
            <a:off x="8252634" y="1269543"/>
            <a:ext cx="3459131" cy="459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67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flow</a:t>
            </a:r>
            <a:endParaRPr lang="en-US" dirty="0"/>
          </a:p>
        </p:txBody>
      </p:sp>
      <p:sp>
        <p:nvSpPr>
          <p:cNvPr id="3" name="Marcador de fecha 2"/>
          <p:cNvSpPr>
            <a:spLocks noGrp="1"/>
          </p:cNvSpPr>
          <p:nvPr>
            <p:ph type="dt" sz="half" idx="10"/>
          </p:nvPr>
        </p:nvSpPr>
        <p:spPr/>
        <p:txBody>
          <a:bodyPr/>
          <a:lstStyle/>
          <a:p>
            <a:r>
              <a:rPr lang="en-US" smtClean="0"/>
              <a:t>Fernanda Murillo</a:t>
            </a:r>
            <a:endParaRPr lang="en-US"/>
          </a:p>
        </p:txBody>
      </p:sp>
      <p:sp>
        <p:nvSpPr>
          <p:cNvPr id="4" name="Marcador de pie de página 3"/>
          <p:cNvSpPr>
            <a:spLocks noGrp="1"/>
          </p:cNvSpPr>
          <p:nvPr>
            <p:ph type="ftr" sz="quarter" idx="11"/>
          </p:nvPr>
        </p:nvSpPr>
        <p:spPr/>
        <p:txBody>
          <a:bodyPr/>
          <a:lstStyle/>
          <a:p>
            <a:r>
              <a:rPr lang="en-US" smtClean="0"/>
              <a:t>FSDI 116</a:t>
            </a:r>
            <a:endParaRPr lang="en-US"/>
          </a:p>
        </p:txBody>
      </p:sp>
      <p:sp>
        <p:nvSpPr>
          <p:cNvPr id="5" name="Marcador de número de diapositiva 4"/>
          <p:cNvSpPr>
            <a:spLocks noGrp="1"/>
          </p:cNvSpPr>
          <p:nvPr>
            <p:ph type="sldNum" sz="quarter" idx="12"/>
          </p:nvPr>
        </p:nvSpPr>
        <p:spPr/>
        <p:txBody>
          <a:bodyPr/>
          <a:lstStyle/>
          <a:p>
            <a:fld id="{9CA8C1DE-C315-4D1D-8B3E-080846780DBE}" type="slidenum">
              <a:rPr lang="en-US" smtClean="0"/>
              <a:t>21</a:t>
            </a:fld>
            <a:endParaRPr lang="en-US"/>
          </a:p>
        </p:txBody>
      </p:sp>
      <p:pic>
        <p:nvPicPr>
          <p:cNvPr id="9218" name="Picture 2" descr="The Scrum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79" y="1819275"/>
            <a:ext cx="8797841" cy="417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240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Ceremonies, roles, and artifacts.</a:t>
            </a:r>
            <a:endParaRPr lang="en-US" dirty="0"/>
          </a:p>
        </p:txBody>
      </p:sp>
      <p:sp>
        <p:nvSpPr>
          <p:cNvPr id="3" name="Marcador de fecha 2"/>
          <p:cNvSpPr>
            <a:spLocks noGrp="1"/>
          </p:cNvSpPr>
          <p:nvPr>
            <p:ph type="dt" sz="half" idx="10"/>
          </p:nvPr>
        </p:nvSpPr>
        <p:spPr/>
        <p:txBody>
          <a:bodyPr/>
          <a:lstStyle/>
          <a:p>
            <a:r>
              <a:rPr lang="en-US" smtClean="0"/>
              <a:t>Fernanda Murillo</a:t>
            </a:r>
            <a:endParaRPr lang="en-US"/>
          </a:p>
        </p:txBody>
      </p:sp>
      <p:sp>
        <p:nvSpPr>
          <p:cNvPr id="4" name="Marcador de pie de página 3"/>
          <p:cNvSpPr>
            <a:spLocks noGrp="1"/>
          </p:cNvSpPr>
          <p:nvPr>
            <p:ph type="ftr" sz="quarter" idx="11"/>
          </p:nvPr>
        </p:nvSpPr>
        <p:spPr/>
        <p:txBody>
          <a:bodyPr/>
          <a:lstStyle/>
          <a:p>
            <a:r>
              <a:rPr lang="en-US" smtClean="0"/>
              <a:t>FSDI 116</a:t>
            </a:r>
            <a:endParaRPr lang="en-US"/>
          </a:p>
        </p:txBody>
      </p:sp>
      <p:sp>
        <p:nvSpPr>
          <p:cNvPr id="5" name="Marcador de número de diapositiva 4"/>
          <p:cNvSpPr>
            <a:spLocks noGrp="1"/>
          </p:cNvSpPr>
          <p:nvPr>
            <p:ph type="sldNum" sz="quarter" idx="12"/>
          </p:nvPr>
        </p:nvSpPr>
        <p:spPr/>
        <p:txBody>
          <a:bodyPr/>
          <a:lstStyle/>
          <a:p>
            <a:fld id="{9CA8C1DE-C315-4D1D-8B3E-080846780DBE}" type="slidenum">
              <a:rPr lang="en-US" smtClean="0"/>
              <a:t>22</a:t>
            </a:fld>
            <a:endParaRPr lang="en-US"/>
          </a:p>
        </p:txBody>
      </p:sp>
      <p:pic>
        <p:nvPicPr>
          <p:cNvPr id="9218" name="Picture 2" descr="The Scrum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79" y="1819275"/>
            <a:ext cx="8797841" cy="4172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903466" y="2628318"/>
            <a:ext cx="612668"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none">
            <a:spAutoFit/>
          </a:bodyPr>
          <a:lstStyle/>
          <a:p>
            <a:pPr algn="ctr"/>
            <a:r>
              <a:rPr lang="en-US" sz="1050" dirty="0" smtClean="0">
                <a:solidFill>
                  <a:schemeClr val="tx2"/>
                </a:solidFill>
              </a:rPr>
              <a:t>Artifact</a:t>
            </a:r>
            <a:endParaRPr lang="en-US" sz="1050" dirty="0">
              <a:solidFill>
                <a:schemeClr val="tx2"/>
              </a:solidFill>
            </a:endParaRPr>
          </a:p>
        </p:txBody>
      </p:sp>
      <p:sp>
        <p:nvSpPr>
          <p:cNvPr id="8" name="Rectángulo 7"/>
          <p:cNvSpPr/>
          <p:nvPr/>
        </p:nvSpPr>
        <p:spPr>
          <a:xfrm>
            <a:off x="4240801" y="3778730"/>
            <a:ext cx="612668"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1050" dirty="0" smtClean="0">
                <a:solidFill>
                  <a:schemeClr val="tx2"/>
                </a:solidFill>
              </a:rPr>
              <a:t>Artifact</a:t>
            </a:r>
            <a:endParaRPr lang="en-US" sz="1050" dirty="0">
              <a:solidFill>
                <a:schemeClr val="tx2"/>
              </a:solidFill>
            </a:endParaRPr>
          </a:p>
        </p:txBody>
      </p:sp>
      <p:sp>
        <p:nvSpPr>
          <p:cNvPr id="9" name="Rectángulo 8"/>
          <p:cNvSpPr/>
          <p:nvPr/>
        </p:nvSpPr>
        <p:spPr>
          <a:xfrm>
            <a:off x="8512813" y="3651772"/>
            <a:ext cx="612668"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1050" dirty="0" smtClean="0">
                <a:solidFill>
                  <a:schemeClr val="tx2"/>
                </a:solidFill>
              </a:rPr>
              <a:t>Artifact</a:t>
            </a:r>
            <a:endParaRPr lang="en-US" sz="1050" dirty="0">
              <a:solidFill>
                <a:schemeClr val="tx2"/>
              </a:solidFill>
            </a:endParaRPr>
          </a:p>
        </p:txBody>
      </p:sp>
      <p:sp>
        <p:nvSpPr>
          <p:cNvPr id="10" name="Rectángulo 9"/>
          <p:cNvSpPr/>
          <p:nvPr/>
        </p:nvSpPr>
        <p:spPr>
          <a:xfrm>
            <a:off x="3063311" y="4708947"/>
            <a:ext cx="796420"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smtClean="0"/>
              <a:t>Ceremony </a:t>
            </a:r>
            <a:endParaRPr lang="en-US" sz="1050" dirty="0"/>
          </a:p>
        </p:txBody>
      </p:sp>
      <p:sp>
        <p:nvSpPr>
          <p:cNvPr id="11" name="Rectángulo 10"/>
          <p:cNvSpPr/>
          <p:nvPr/>
        </p:nvSpPr>
        <p:spPr>
          <a:xfrm>
            <a:off x="5217766" y="2579877"/>
            <a:ext cx="796420"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smtClean="0"/>
              <a:t>Ceremony </a:t>
            </a:r>
            <a:endParaRPr lang="en-US" sz="1050" dirty="0"/>
          </a:p>
        </p:txBody>
      </p:sp>
      <p:sp>
        <p:nvSpPr>
          <p:cNvPr id="12" name="Rectángulo 11"/>
          <p:cNvSpPr/>
          <p:nvPr/>
        </p:nvSpPr>
        <p:spPr>
          <a:xfrm>
            <a:off x="9650375" y="4708947"/>
            <a:ext cx="796420"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smtClean="0"/>
              <a:t>Ceremony </a:t>
            </a:r>
            <a:endParaRPr lang="en-US" sz="1050" dirty="0"/>
          </a:p>
        </p:txBody>
      </p:sp>
      <p:sp>
        <p:nvSpPr>
          <p:cNvPr id="13" name="Rectángulo 12"/>
          <p:cNvSpPr/>
          <p:nvPr/>
        </p:nvSpPr>
        <p:spPr>
          <a:xfrm>
            <a:off x="7059575" y="3397856"/>
            <a:ext cx="796420"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smtClean="0"/>
              <a:t>Ceremony </a:t>
            </a:r>
            <a:endParaRPr lang="en-US" sz="1050" dirty="0"/>
          </a:p>
        </p:txBody>
      </p:sp>
      <p:sp>
        <p:nvSpPr>
          <p:cNvPr id="14" name="Rectángulo 13"/>
          <p:cNvSpPr/>
          <p:nvPr/>
        </p:nvSpPr>
        <p:spPr>
          <a:xfrm>
            <a:off x="6366556" y="5573617"/>
            <a:ext cx="796420" cy="2539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050" dirty="0" smtClean="0">
                <a:solidFill>
                  <a:schemeClr val="bg2">
                    <a:lumMod val="20000"/>
                    <a:lumOff val="80000"/>
                  </a:schemeClr>
                </a:solidFill>
              </a:rPr>
              <a:t>Roles</a:t>
            </a:r>
            <a:endParaRPr lang="en-US" sz="1050" dirty="0">
              <a:solidFill>
                <a:schemeClr val="bg2">
                  <a:lumMod val="20000"/>
                  <a:lumOff val="80000"/>
                </a:schemeClr>
              </a:solidFill>
            </a:endParaRPr>
          </a:p>
        </p:txBody>
      </p:sp>
      <p:sp>
        <p:nvSpPr>
          <p:cNvPr id="15" name="Rectángulo 14"/>
          <p:cNvSpPr/>
          <p:nvPr/>
        </p:nvSpPr>
        <p:spPr>
          <a:xfrm>
            <a:off x="6406837" y="5947427"/>
            <a:ext cx="796420" cy="4154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050" dirty="0" smtClean="0">
                <a:solidFill>
                  <a:schemeClr val="bg2">
                    <a:lumMod val="20000"/>
                    <a:lumOff val="80000"/>
                  </a:schemeClr>
                </a:solidFill>
              </a:rPr>
              <a:t>Scrum</a:t>
            </a:r>
          </a:p>
          <a:p>
            <a:pPr algn="ctr"/>
            <a:r>
              <a:rPr lang="en-US" sz="1050" dirty="0" smtClean="0">
                <a:solidFill>
                  <a:schemeClr val="bg2">
                    <a:lumMod val="20000"/>
                    <a:lumOff val="80000"/>
                  </a:schemeClr>
                </a:solidFill>
              </a:rPr>
              <a:t>Master</a:t>
            </a:r>
            <a:endParaRPr lang="en-US" sz="1050" dirty="0">
              <a:solidFill>
                <a:schemeClr val="bg2">
                  <a:lumMod val="20000"/>
                  <a:lumOff val="80000"/>
                </a:schemeClr>
              </a:solidFill>
            </a:endParaRPr>
          </a:p>
        </p:txBody>
      </p:sp>
      <p:sp>
        <p:nvSpPr>
          <p:cNvPr id="16" name="Rectángulo 15"/>
          <p:cNvSpPr/>
          <p:nvPr/>
        </p:nvSpPr>
        <p:spPr>
          <a:xfrm>
            <a:off x="5570136" y="5961030"/>
            <a:ext cx="796420" cy="4154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050" dirty="0" smtClean="0">
                <a:solidFill>
                  <a:schemeClr val="bg2">
                    <a:lumMod val="20000"/>
                    <a:lumOff val="80000"/>
                  </a:schemeClr>
                </a:solidFill>
              </a:rPr>
              <a:t>Product Owner</a:t>
            </a:r>
            <a:endParaRPr lang="en-US" sz="1050" dirty="0">
              <a:solidFill>
                <a:schemeClr val="bg2">
                  <a:lumMod val="20000"/>
                  <a:lumOff val="80000"/>
                </a:schemeClr>
              </a:solidFill>
            </a:endParaRPr>
          </a:p>
        </p:txBody>
      </p:sp>
      <p:sp>
        <p:nvSpPr>
          <p:cNvPr id="17" name="Rectángulo 16"/>
          <p:cNvSpPr/>
          <p:nvPr/>
        </p:nvSpPr>
        <p:spPr>
          <a:xfrm>
            <a:off x="7243538" y="5941478"/>
            <a:ext cx="1047620" cy="4154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050" dirty="0" smtClean="0">
                <a:solidFill>
                  <a:schemeClr val="bg2">
                    <a:lumMod val="20000"/>
                    <a:lumOff val="80000"/>
                  </a:schemeClr>
                </a:solidFill>
              </a:rPr>
              <a:t>Development Team</a:t>
            </a:r>
            <a:endParaRPr lang="en-US" sz="1050" dirty="0">
              <a:solidFill>
                <a:schemeClr val="bg2">
                  <a:lumMod val="20000"/>
                  <a:lumOff val="80000"/>
                </a:schemeClr>
              </a:solidFill>
            </a:endParaRPr>
          </a:p>
        </p:txBody>
      </p:sp>
    </p:spTree>
    <p:extLst>
      <p:ext uri="{BB962C8B-B14F-4D97-AF65-F5344CB8AC3E}">
        <p14:creationId xmlns:p14="http://schemas.microsoft.com/office/powerpoint/2010/main" val="265125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Let’s work as a Product Owner</a:t>
            </a:r>
            <a:endParaRPr lang="en-US" dirty="0"/>
          </a:p>
        </p:txBody>
      </p:sp>
      <p:sp>
        <p:nvSpPr>
          <p:cNvPr id="3" name="Marcador de texto 2"/>
          <p:cNvSpPr>
            <a:spLocks noGrp="1"/>
          </p:cNvSpPr>
          <p:nvPr>
            <p:ph type="body" idx="1"/>
          </p:nvPr>
        </p:nvSpPr>
        <p:spPr/>
        <p:txBody>
          <a:bodyPr/>
          <a:lstStyle/>
          <a:p>
            <a:r>
              <a:rPr lang="en-US" dirty="0" smtClean="0"/>
              <a:t>The software product requirements</a:t>
            </a:r>
            <a:r>
              <a:rPr lang="en-US" dirty="0" smtClean="0"/>
              <a:t> as user stories </a:t>
            </a:r>
            <a:endParaRPr lang="en-US"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23</a:t>
            </a:fld>
            <a:endParaRPr lang="en-US"/>
          </a:p>
        </p:txBody>
      </p:sp>
    </p:spTree>
    <p:extLst>
      <p:ext uri="{BB962C8B-B14F-4D97-AF65-F5344CB8AC3E}">
        <p14:creationId xmlns:p14="http://schemas.microsoft.com/office/powerpoint/2010/main" val="2533753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Tasks of a product owner </a:t>
            </a:r>
            <a:endParaRPr lang="en-US" sz="4000" dirty="0"/>
          </a:p>
        </p:txBody>
      </p:sp>
      <p:sp>
        <p:nvSpPr>
          <p:cNvPr id="3" name="Marcador de contenido 2"/>
          <p:cNvSpPr>
            <a:spLocks noGrp="1"/>
          </p:cNvSpPr>
          <p:nvPr>
            <p:ph idx="1"/>
          </p:nvPr>
        </p:nvSpPr>
        <p:spPr/>
        <p:txBody>
          <a:bodyPr>
            <a:normAutofit/>
          </a:bodyPr>
          <a:lstStyle/>
          <a:p>
            <a:pPr marL="342900" indent="-342900">
              <a:lnSpc>
                <a:spcPct val="100000"/>
              </a:lnSpc>
              <a:buClr>
                <a:schemeClr val="accent1"/>
              </a:buClr>
              <a:buFont typeface="+mj-lt"/>
              <a:buAutoNum type="arabicPeriod"/>
            </a:pPr>
            <a:r>
              <a:rPr lang="en-US" sz="1600" dirty="0"/>
              <a:t>Represent the client</a:t>
            </a:r>
            <a:r>
              <a:rPr lang="en-US" sz="1600" dirty="0" smtClean="0"/>
              <a:t>.</a:t>
            </a:r>
          </a:p>
          <a:p>
            <a:pPr marL="342900" indent="-342900">
              <a:lnSpc>
                <a:spcPct val="100000"/>
              </a:lnSpc>
              <a:buClr>
                <a:schemeClr val="accent1"/>
              </a:buClr>
              <a:buFont typeface="+mj-lt"/>
              <a:buAutoNum type="arabicPeriod"/>
            </a:pPr>
            <a:r>
              <a:rPr lang="en-US" sz="1600" dirty="0"/>
              <a:t>Convey the right message for requirements. </a:t>
            </a:r>
          </a:p>
          <a:p>
            <a:pPr marL="342900" indent="-342900">
              <a:lnSpc>
                <a:spcPct val="100000"/>
              </a:lnSpc>
              <a:buClr>
                <a:schemeClr val="accent1"/>
              </a:buClr>
              <a:buFont typeface="+mj-lt"/>
              <a:buAutoNum type="arabicPeriod"/>
            </a:pPr>
            <a:r>
              <a:rPr lang="en-US" sz="1600" dirty="0" smtClean="0"/>
              <a:t>Build </a:t>
            </a:r>
            <a:r>
              <a:rPr lang="en-US" sz="1600" dirty="0" smtClean="0"/>
              <a:t>and manage the product backlog. </a:t>
            </a:r>
          </a:p>
          <a:p>
            <a:pPr marL="342900" indent="-342900">
              <a:lnSpc>
                <a:spcPct val="100000"/>
              </a:lnSpc>
              <a:buClr>
                <a:schemeClr val="accent1"/>
              </a:buClr>
              <a:buFont typeface="+mj-lt"/>
              <a:buAutoNum type="arabicPeriod"/>
            </a:pPr>
            <a:r>
              <a:rPr lang="en-US" sz="1600" dirty="0" smtClean="0"/>
              <a:t>Manage releases.</a:t>
            </a:r>
          </a:p>
          <a:p>
            <a:pPr marL="342900" indent="-342900">
              <a:lnSpc>
                <a:spcPct val="100000"/>
              </a:lnSpc>
              <a:buClr>
                <a:schemeClr val="accent1"/>
              </a:buClr>
              <a:buFont typeface="+mj-lt"/>
              <a:buAutoNum type="arabicPeriod"/>
            </a:pPr>
            <a:r>
              <a:rPr lang="en-US" sz="1600" dirty="0" smtClean="0"/>
              <a:t>Verify </a:t>
            </a:r>
            <a:r>
              <a:rPr lang="en-US" sz="1600" dirty="0" smtClean="0"/>
              <a:t>and accept the sprint result. </a:t>
            </a:r>
          </a:p>
          <a:p>
            <a:pPr marL="342900" indent="-342900">
              <a:lnSpc>
                <a:spcPct val="100000"/>
              </a:lnSpc>
              <a:buClr>
                <a:schemeClr val="accent1"/>
              </a:buClr>
              <a:buFont typeface="+mj-lt"/>
              <a:buAutoNum type="arabicPeriod"/>
            </a:pPr>
            <a:endParaRPr lang="en-US" sz="1600" dirty="0" smtClean="0"/>
          </a:p>
          <a:p>
            <a:pPr marL="342900" indent="-342900">
              <a:lnSpc>
                <a:spcPct val="100000"/>
              </a:lnSpc>
              <a:buClr>
                <a:schemeClr val="accent1"/>
              </a:buClr>
              <a:buFont typeface="+mj-lt"/>
              <a:buAutoNum type="arabicPeriod"/>
            </a:pP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24</a:t>
            </a:fld>
            <a:endParaRPr lang="en-US"/>
          </a:p>
        </p:txBody>
      </p:sp>
    </p:spTree>
    <p:extLst>
      <p:ext uri="{BB962C8B-B14F-4D97-AF65-F5344CB8AC3E}">
        <p14:creationId xmlns:p14="http://schemas.microsoft.com/office/powerpoint/2010/main" val="3739467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User Stories</a:t>
            </a:r>
            <a:endParaRPr lang="en-US" sz="4000" dirty="0"/>
          </a:p>
        </p:txBody>
      </p:sp>
      <p:sp>
        <p:nvSpPr>
          <p:cNvPr id="3" name="Marcador de contenido 2"/>
          <p:cNvSpPr>
            <a:spLocks noGrp="1"/>
          </p:cNvSpPr>
          <p:nvPr>
            <p:ph idx="1"/>
          </p:nvPr>
        </p:nvSpPr>
        <p:spPr>
          <a:xfrm>
            <a:off x="838200" y="1825625"/>
            <a:ext cx="10515600" cy="793288"/>
          </a:xfrm>
        </p:spPr>
        <p:txBody>
          <a:bodyPr>
            <a:normAutofit/>
          </a:bodyPr>
          <a:lstStyle/>
          <a:p>
            <a:pPr marL="342900" indent="-342900">
              <a:lnSpc>
                <a:spcPct val="100000"/>
              </a:lnSpc>
              <a:buClr>
                <a:schemeClr val="accent1"/>
              </a:buClr>
              <a:buFont typeface="+mj-lt"/>
              <a:buAutoNum type="arabicPeriod"/>
            </a:pPr>
            <a:r>
              <a:rPr lang="en-US" sz="1600" dirty="0" smtClean="0"/>
              <a:t>A User Story is a requirement.</a:t>
            </a:r>
          </a:p>
          <a:p>
            <a:pPr marL="342900" indent="-342900">
              <a:lnSpc>
                <a:spcPct val="100000"/>
              </a:lnSpc>
              <a:buClr>
                <a:schemeClr val="accent1"/>
              </a:buClr>
              <a:buFont typeface="+mj-lt"/>
              <a:buAutoNum type="arabicPeriod"/>
            </a:pPr>
            <a:r>
              <a:rPr lang="en-US" sz="1600" dirty="0" smtClean="0"/>
              <a:t>The structure of a user history is: </a:t>
            </a:r>
          </a:p>
          <a:p>
            <a:pPr marL="457200" lvl="1" indent="0">
              <a:lnSpc>
                <a:spcPct val="100000"/>
              </a:lnSpc>
              <a:buClr>
                <a:schemeClr val="accent1"/>
              </a:buClr>
              <a:buNone/>
            </a:pPr>
            <a:endParaRPr lang="en-US" sz="1200" dirty="0" smtClean="0"/>
          </a:p>
          <a:p>
            <a:pPr marL="342900" indent="-342900">
              <a:lnSpc>
                <a:spcPct val="100000"/>
              </a:lnSpc>
              <a:buClr>
                <a:schemeClr val="accent1"/>
              </a:buClr>
              <a:buFont typeface="+mj-lt"/>
              <a:buAutoNum type="arabicPeriod"/>
            </a:pPr>
            <a:endParaRPr lang="en-US" sz="1600" dirty="0" smtClean="0"/>
          </a:p>
          <a:p>
            <a:pPr marL="342900" indent="-342900">
              <a:lnSpc>
                <a:spcPct val="100000"/>
              </a:lnSpc>
              <a:buClr>
                <a:schemeClr val="accent1"/>
              </a:buClr>
              <a:buFont typeface="+mj-lt"/>
              <a:buAutoNum type="arabicPeriod"/>
            </a:pP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25</a:t>
            </a:fld>
            <a:endParaRPr lang="en-US"/>
          </a:p>
        </p:txBody>
      </p:sp>
      <p:sp>
        <p:nvSpPr>
          <p:cNvPr id="2" name="CuadroTexto 1"/>
          <p:cNvSpPr txBox="1"/>
          <p:nvPr/>
        </p:nvSpPr>
        <p:spPr>
          <a:xfrm>
            <a:off x="838200" y="3062795"/>
            <a:ext cx="4390946" cy="1938992"/>
          </a:xfrm>
          <a:prstGeom prst="rect">
            <a:avLst/>
          </a:prstGeom>
          <a:noFill/>
        </p:spPr>
        <p:txBody>
          <a:bodyPr wrap="none" rtlCol="0">
            <a:spAutoFit/>
          </a:bodyPr>
          <a:lstStyle/>
          <a:p>
            <a:r>
              <a:rPr lang="en-US" sz="4000" b="1" dirty="0" smtClean="0">
                <a:solidFill>
                  <a:schemeClr val="accent1">
                    <a:lumMod val="75000"/>
                  </a:schemeClr>
                </a:solidFill>
              </a:rPr>
              <a:t>As a </a:t>
            </a:r>
            <a:r>
              <a:rPr lang="en-US" sz="4000" dirty="0" smtClean="0"/>
              <a:t>&lt;role&gt; </a:t>
            </a:r>
            <a:r>
              <a:rPr lang="en-US" sz="4000" dirty="0" smtClean="0"/>
              <a:t/>
            </a:r>
            <a:br>
              <a:rPr lang="en-US" sz="4000" dirty="0" smtClean="0"/>
            </a:br>
            <a:r>
              <a:rPr lang="en-US" sz="4000" b="1" dirty="0" smtClean="0">
                <a:solidFill>
                  <a:schemeClr val="accent1">
                    <a:lumMod val="75000"/>
                  </a:schemeClr>
                </a:solidFill>
              </a:rPr>
              <a:t>I want </a:t>
            </a:r>
            <a:r>
              <a:rPr lang="en-US" sz="4000" dirty="0" smtClean="0"/>
              <a:t>&lt;goal&gt;, </a:t>
            </a:r>
            <a:r>
              <a:rPr lang="en-US" sz="4000" dirty="0" smtClean="0"/>
              <a:t/>
            </a:r>
            <a:br>
              <a:rPr lang="en-US" sz="4000" dirty="0" smtClean="0"/>
            </a:br>
            <a:r>
              <a:rPr lang="en-US" sz="4000" b="1" dirty="0" smtClean="0">
                <a:solidFill>
                  <a:schemeClr val="accent1">
                    <a:lumMod val="75000"/>
                  </a:schemeClr>
                </a:solidFill>
              </a:rPr>
              <a:t>so that </a:t>
            </a:r>
            <a:r>
              <a:rPr lang="en-US" sz="4000" dirty="0" smtClean="0"/>
              <a:t>&lt;benefit&gt;.</a:t>
            </a:r>
            <a:endParaRPr lang="en-US" sz="4000" dirty="0"/>
          </a:p>
        </p:txBody>
      </p:sp>
    </p:spTree>
    <p:extLst>
      <p:ext uri="{BB962C8B-B14F-4D97-AF65-F5344CB8AC3E}">
        <p14:creationId xmlns:p14="http://schemas.microsoft.com/office/powerpoint/2010/main" val="2989083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User Stories: Examples</a:t>
            </a:r>
            <a:endParaRPr lang="en-US" sz="4000" dirty="0"/>
          </a:p>
        </p:txBody>
      </p:sp>
      <p:sp>
        <p:nvSpPr>
          <p:cNvPr id="3" name="Marcador de contenido 2"/>
          <p:cNvSpPr>
            <a:spLocks noGrp="1"/>
          </p:cNvSpPr>
          <p:nvPr>
            <p:ph idx="1"/>
          </p:nvPr>
        </p:nvSpPr>
        <p:spPr>
          <a:xfrm>
            <a:off x="1135346" y="1825624"/>
            <a:ext cx="10218453" cy="1133617"/>
          </a:xfrm>
        </p:spPr>
        <p:txBody>
          <a:bodyPr>
            <a:normAutofit/>
          </a:bodyPr>
          <a:lstStyle/>
          <a:p>
            <a:pPr marL="457200" lvl="1" indent="0">
              <a:lnSpc>
                <a:spcPct val="100000"/>
              </a:lnSpc>
              <a:buClr>
                <a:schemeClr val="accent1"/>
              </a:buClr>
              <a:buNone/>
            </a:pPr>
            <a:r>
              <a:rPr lang="en-US" sz="1600" b="1" dirty="0" smtClean="0"/>
              <a:t>USER STORIES FOR AN ISSUE MANAGER SYSTEM </a:t>
            </a:r>
          </a:p>
          <a:p>
            <a:pPr marL="457200" lvl="1" indent="0">
              <a:lnSpc>
                <a:spcPct val="100000"/>
              </a:lnSpc>
              <a:buClr>
                <a:schemeClr val="accent1"/>
              </a:buClr>
              <a:buNone/>
            </a:pPr>
            <a:endParaRPr lang="en-US" sz="1600" dirty="0" smtClean="0"/>
          </a:p>
          <a:p>
            <a:pPr marL="0" indent="0">
              <a:lnSpc>
                <a:spcPct val="100000"/>
              </a:lnSpc>
              <a:buClr>
                <a:schemeClr val="accent1"/>
              </a:buClr>
              <a:buNone/>
            </a:pPr>
            <a:r>
              <a:rPr lang="en-US" sz="2000" dirty="0" smtClean="0"/>
              <a:t>Example 1:</a:t>
            </a:r>
          </a:p>
          <a:p>
            <a:pPr marL="342900" indent="-342900">
              <a:lnSpc>
                <a:spcPct val="100000"/>
              </a:lnSpc>
              <a:buClr>
                <a:schemeClr val="accent1"/>
              </a:buClr>
              <a:buFont typeface="+mj-lt"/>
              <a:buAutoNum type="arabicPeriod"/>
            </a:pPr>
            <a:endParaRPr lang="en-US" sz="20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26</a:t>
            </a:fld>
            <a:endParaRPr lang="en-US"/>
          </a:p>
        </p:txBody>
      </p:sp>
      <p:sp>
        <p:nvSpPr>
          <p:cNvPr id="2" name="CuadroTexto 1"/>
          <p:cNvSpPr txBox="1"/>
          <p:nvPr/>
        </p:nvSpPr>
        <p:spPr>
          <a:xfrm>
            <a:off x="1135347" y="2959242"/>
            <a:ext cx="10552889" cy="1200329"/>
          </a:xfrm>
          <a:prstGeom prst="rect">
            <a:avLst/>
          </a:prstGeom>
          <a:noFill/>
        </p:spPr>
        <p:txBody>
          <a:bodyPr wrap="none" rtlCol="0">
            <a:spAutoFit/>
          </a:bodyPr>
          <a:lstStyle/>
          <a:p>
            <a:r>
              <a:rPr lang="en-US" sz="2400" b="1" dirty="0" smtClean="0">
                <a:solidFill>
                  <a:schemeClr val="accent1">
                    <a:lumMod val="75000"/>
                  </a:schemeClr>
                </a:solidFill>
              </a:rPr>
              <a:t>As a </a:t>
            </a:r>
            <a:r>
              <a:rPr lang="en-US" sz="2400" dirty="0" smtClean="0"/>
              <a:t>project manager</a:t>
            </a:r>
            <a:br>
              <a:rPr lang="en-US" sz="2400" dirty="0" smtClean="0"/>
            </a:br>
            <a:r>
              <a:rPr lang="en-US" sz="2400" b="1" dirty="0" smtClean="0">
                <a:solidFill>
                  <a:schemeClr val="accent1">
                    <a:lumMod val="75000"/>
                  </a:schemeClr>
                </a:solidFill>
              </a:rPr>
              <a:t>I want </a:t>
            </a:r>
            <a:r>
              <a:rPr lang="en-US" sz="2400" dirty="0"/>
              <a:t>to assign  issues to specific team members, </a:t>
            </a:r>
            <a:r>
              <a:rPr lang="en-US" sz="2400" dirty="0" smtClean="0"/>
              <a:t/>
            </a:r>
            <a:br>
              <a:rPr lang="en-US" sz="2400" dirty="0" smtClean="0"/>
            </a:br>
            <a:r>
              <a:rPr lang="en-US" sz="2400" b="1" dirty="0" smtClean="0">
                <a:solidFill>
                  <a:schemeClr val="accent1">
                    <a:lumMod val="75000"/>
                  </a:schemeClr>
                </a:solidFill>
              </a:rPr>
              <a:t>so that </a:t>
            </a:r>
            <a:r>
              <a:rPr lang="en-US" sz="2400" dirty="0" smtClean="0"/>
              <a:t>the responsibilities </a:t>
            </a:r>
            <a:r>
              <a:rPr lang="en-US" sz="2400" dirty="0"/>
              <a:t>are clear and progress can be tracked </a:t>
            </a:r>
            <a:r>
              <a:rPr lang="en-US" sz="2400" dirty="0" smtClean="0"/>
              <a:t>efficiently.</a:t>
            </a:r>
            <a:endParaRPr lang="en-US" sz="2400" dirty="0"/>
          </a:p>
        </p:txBody>
      </p:sp>
    </p:spTree>
    <p:extLst>
      <p:ext uri="{BB962C8B-B14F-4D97-AF65-F5344CB8AC3E}">
        <p14:creationId xmlns:p14="http://schemas.microsoft.com/office/powerpoint/2010/main" val="859834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User Stories: Examples</a:t>
            </a:r>
            <a:endParaRPr lang="en-US" sz="40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27</a:t>
            </a:fld>
            <a:endParaRPr lang="en-US"/>
          </a:p>
        </p:txBody>
      </p:sp>
      <p:sp>
        <p:nvSpPr>
          <p:cNvPr id="2" name="CuadroTexto 1"/>
          <p:cNvSpPr txBox="1"/>
          <p:nvPr/>
        </p:nvSpPr>
        <p:spPr>
          <a:xfrm>
            <a:off x="1135347" y="2959242"/>
            <a:ext cx="7600157" cy="1200329"/>
          </a:xfrm>
          <a:prstGeom prst="rect">
            <a:avLst/>
          </a:prstGeom>
          <a:noFill/>
        </p:spPr>
        <p:txBody>
          <a:bodyPr wrap="none" rtlCol="0">
            <a:spAutoFit/>
          </a:bodyPr>
          <a:lstStyle/>
          <a:p>
            <a:r>
              <a:rPr lang="en-US" sz="2400" b="1" dirty="0" smtClean="0">
                <a:solidFill>
                  <a:schemeClr val="accent1">
                    <a:lumMod val="75000"/>
                  </a:schemeClr>
                </a:solidFill>
              </a:rPr>
              <a:t>As a </a:t>
            </a:r>
            <a:r>
              <a:rPr lang="en-US" sz="2400" dirty="0" smtClean="0"/>
              <a:t>developer</a:t>
            </a:r>
            <a:br>
              <a:rPr lang="en-US" sz="2400" dirty="0" smtClean="0"/>
            </a:br>
            <a:r>
              <a:rPr lang="en-US" sz="2400" b="1" dirty="0" smtClean="0">
                <a:solidFill>
                  <a:schemeClr val="accent1">
                    <a:lumMod val="75000"/>
                  </a:schemeClr>
                </a:solidFill>
              </a:rPr>
              <a:t>I want </a:t>
            </a:r>
            <a:r>
              <a:rPr lang="en-US" sz="2400" dirty="0" smtClean="0"/>
              <a:t>to </a:t>
            </a:r>
            <a:r>
              <a:rPr lang="en-US" sz="2400" dirty="0"/>
              <a:t>be notified when an issue is assigned to me, </a:t>
            </a:r>
            <a:r>
              <a:rPr lang="en-US" sz="2400" dirty="0" smtClean="0"/>
              <a:t/>
            </a:r>
            <a:br>
              <a:rPr lang="en-US" sz="2400" dirty="0" smtClean="0"/>
            </a:br>
            <a:r>
              <a:rPr lang="en-US" sz="2400" b="1" dirty="0" smtClean="0">
                <a:solidFill>
                  <a:schemeClr val="accent1">
                    <a:lumMod val="75000"/>
                  </a:schemeClr>
                </a:solidFill>
              </a:rPr>
              <a:t>so that </a:t>
            </a:r>
            <a:r>
              <a:rPr lang="en-US" sz="2400" dirty="0"/>
              <a:t>I can promptly start working on it</a:t>
            </a:r>
            <a:r>
              <a:rPr lang="en-US" sz="2400" dirty="0" smtClean="0"/>
              <a:t>.</a:t>
            </a:r>
            <a:endParaRPr lang="en-US" sz="2400" dirty="0"/>
          </a:p>
        </p:txBody>
      </p:sp>
      <p:sp>
        <p:nvSpPr>
          <p:cNvPr id="9" name="Marcador de contenido 2"/>
          <p:cNvSpPr txBox="1">
            <a:spLocks/>
          </p:cNvSpPr>
          <p:nvPr/>
        </p:nvSpPr>
        <p:spPr>
          <a:xfrm>
            <a:off x="1135346" y="1825624"/>
            <a:ext cx="10218453" cy="1133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Clr>
                <a:schemeClr val="accent1"/>
              </a:buClr>
              <a:buFont typeface="Arial" panose="020B0604020202020204" pitchFamily="34" charset="0"/>
              <a:buNone/>
            </a:pPr>
            <a:r>
              <a:rPr lang="en-US" sz="1600" b="1" dirty="0" smtClean="0"/>
              <a:t>USER STORIES FOR AN ISSUE MANAGER SYSTEM </a:t>
            </a:r>
          </a:p>
          <a:p>
            <a:pPr marL="457200" lvl="1" indent="0">
              <a:lnSpc>
                <a:spcPct val="100000"/>
              </a:lnSpc>
              <a:buClr>
                <a:schemeClr val="accent1"/>
              </a:buClr>
              <a:buFont typeface="Arial" panose="020B0604020202020204" pitchFamily="34" charset="0"/>
              <a:buNone/>
            </a:pPr>
            <a:endParaRPr lang="en-US" sz="1600" dirty="0" smtClean="0"/>
          </a:p>
          <a:p>
            <a:pPr marL="0" indent="0">
              <a:lnSpc>
                <a:spcPct val="100000"/>
              </a:lnSpc>
              <a:buClr>
                <a:schemeClr val="accent1"/>
              </a:buClr>
              <a:buFont typeface="Arial" panose="020B0604020202020204" pitchFamily="34" charset="0"/>
              <a:buNone/>
            </a:pPr>
            <a:r>
              <a:rPr lang="en-US" sz="2000" dirty="0" smtClean="0"/>
              <a:t>Example 2:</a:t>
            </a:r>
          </a:p>
          <a:p>
            <a:pPr marL="342900" indent="-342900">
              <a:lnSpc>
                <a:spcPct val="100000"/>
              </a:lnSpc>
              <a:buClr>
                <a:schemeClr val="accent1"/>
              </a:buClr>
              <a:buFont typeface="+mj-lt"/>
              <a:buAutoNum type="arabicPeriod"/>
            </a:pPr>
            <a:endParaRPr lang="en-US" sz="2000" dirty="0"/>
          </a:p>
        </p:txBody>
      </p:sp>
    </p:spTree>
    <p:extLst>
      <p:ext uri="{BB962C8B-B14F-4D97-AF65-F5344CB8AC3E}">
        <p14:creationId xmlns:p14="http://schemas.microsoft.com/office/powerpoint/2010/main" val="403041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a:bodyPr>
          <a:lstStyle/>
          <a:p>
            <a:r>
              <a:rPr lang="en-US" sz="4000" dirty="0" smtClean="0"/>
              <a:t>User Stories: Examples</a:t>
            </a:r>
            <a:endParaRPr lang="en-US" sz="40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28</a:t>
            </a:fld>
            <a:endParaRPr lang="en-US"/>
          </a:p>
        </p:txBody>
      </p:sp>
      <p:sp>
        <p:nvSpPr>
          <p:cNvPr id="2" name="CuadroTexto 1"/>
          <p:cNvSpPr txBox="1"/>
          <p:nvPr/>
        </p:nvSpPr>
        <p:spPr>
          <a:xfrm>
            <a:off x="1135347" y="2959242"/>
            <a:ext cx="6542176" cy="1569660"/>
          </a:xfrm>
          <a:prstGeom prst="rect">
            <a:avLst/>
          </a:prstGeom>
          <a:noFill/>
        </p:spPr>
        <p:txBody>
          <a:bodyPr wrap="none" rtlCol="0">
            <a:spAutoFit/>
          </a:bodyPr>
          <a:lstStyle/>
          <a:p>
            <a:r>
              <a:rPr lang="en-US" sz="2400" b="1" dirty="0" smtClean="0">
                <a:solidFill>
                  <a:schemeClr val="accent1">
                    <a:lumMod val="75000"/>
                  </a:schemeClr>
                </a:solidFill>
              </a:rPr>
              <a:t>As a </a:t>
            </a:r>
            <a:r>
              <a:rPr lang="en-US" sz="2400" dirty="0" smtClean="0"/>
              <a:t>team member</a:t>
            </a:r>
            <a:br>
              <a:rPr lang="en-US" sz="2400" dirty="0" smtClean="0"/>
            </a:br>
            <a:r>
              <a:rPr lang="en-US" sz="2400" b="1" dirty="0" smtClean="0">
                <a:solidFill>
                  <a:schemeClr val="accent1">
                    <a:lumMod val="75000"/>
                  </a:schemeClr>
                </a:solidFill>
              </a:rPr>
              <a:t>I want </a:t>
            </a:r>
            <a:r>
              <a:rPr lang="en-US" sz="2400" dirty="0"/>
              <a:t>to categorize issues with labels or tags, </a:t>
            </a:r>
            <a:r>
              <a:rPr lang="en-US" sz="2400" dirty="0" smtClean="0"/>
              <a:t/>
            </a:r>
            <a:br>
              <a:rPr lang="en-US" sz="2400" dirty="0" smtClean="0"/>
            </a:br>
            <a:r>
              <a:rPr lang="en-US" sz="2400" b="1" dirty="0" smtClean="0">
                <a:solidFill>
                  <a:schemeClr val="accent1">
                    <a:lumMod val="75000"/>
                  </a:schemeClr>
                </a:solidFill>
              </a:rPr>
              <a:t>so that </a:t>
            </a:r>
            <a:r>
              <a:rPr lang="en-US" sz="2400" dirty="0"/>
              <a:t>I would organize and prioritize tasks, </a:t>
            </a:r>
            <a:r>
              <a:rPr lang="en-US" sz="2400" dirty="0" smtClean="0"/>
              <a:t/>
            </a:r>
            <a:br>
              <a:rPr lang="en-US" sz="2400" dirty="0" smtClean="0"/>
            </a:br>
            <a:r>
              <a:rPr lang="en-US" sz="2400" dirty="0" smtClean="0"/>
              <a:t>making </a:t>
            </a:r>
            <a:r>
              <a:rPr lang="en-US" sz="2400" dirty="0"/>
              <a:t>it easier to address urgent </a:t>
            </a:r>
            <a:r>
              <a:rPr lang="en-US" sz="2400" dirty="0" smtClean="0"/>
              <a:t>matters.</a:t>
            </a:r>
            <a:endParaRPr lang="en-US" sz="2400" dirty="0"/>
          </a:p>
        </p:txBody>
      </p:sp>
      <p:sp>
        <p:nvSpPr>
          <p:cNvPr id="9" name="Marcador de contenido 2"/>
          <p:cNvSpPr txBox="1">
            <a:spLocks/>
          </p:cNvSpPr>
          <p:nvPr/>
        </p:nvSpPr>
        <p:spPr>
          <a:xfrm>
            <a:off x="1135346" y="1825624"/>
            <a:ext cx="10218453" cy="1133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Clr>
                <a:schemeClr val="accent1"/>
              </a:buClr>
              <a:buFont typeface="Arial" panose="020B0604020202020204" pitchFamily="34" charset="0"/>
              <a:buNone/>
            </a:pPr>
            <a:r>
              <a:rPr lang="en-US" sz="1600" b="1" dirty="0" smtClean="0"/>
              <a:t>USER STORIES FOR AN ISSUE MANAGER SYSTEM </a:t>
            </a:r>
          </a:p>
          <a:p>
            <a:pPr marL="457200" lvl="1" indent="0">
              <a:lnSpc>
                <a:spcPct val="100000"/>
              </a:lnSpc>
              <a:buClr>
                <a:schemeClr val="accent1"/>
              </a:buClr>
              <a:buFont typeface="Arial" panose="020B0604020202020204" pitchFamily="34" charset="0"/>
              <a:buNone/>
            </a:pPr>
            <a:endParaRPr lang="en-US" sz="1600" dirty="0" smtClean="0"/>
          </a:p>
          <a:p>
            <a:pPr marL="0" indent="0">
              <a:lnSpc>
                <a:spcPct val="100000"/>
              </a:lnSpc>
              <a:buClr>
                <a:schemeClr val="accent1"/>
              </a:buClr>
              <a:buFont typeface="Arial" panose="020B0604020202020204" pitchFamily="34" charset="0"/>
              <a:buNone/>
            </a:pPr>
            <a:r>
              <a:rPr lang="en-US" sz="2000" dirty="0" smtClean="0"/>
              <a:t>Example 3:</a:t>
            </a:r>
          </a:p>
          <a:p>
            <a:pPr marL="342900" indent="-342900">
              <a:lnSpc>
                <a:spcPct val="100000"/>
              </a:lnSpc>
              <a:buClr>
                <a:schemeClr val="accent1"/>
              </a:buClr>
              <a:buFont typeface="+mj-lt"/>
              <a:buAutoNum type="arabicPeriod"/>
            </a:pPr>
            <a:endParaRPr lang="en-US" sz="2000" dirty="0"/>
          </a:p>
        </p:txBody>
      </p:sp>
    </p:spTree>
    <p:extLst>
      <p:ext uri="{BB962C8B-B14F-4D97-AF65-F5344CB8AC3E}">
        <p14:creationId xmlns:p14="http://schemas.microsoft.com/office/powerpoint/2010/main" val="3806562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Activity 1</a:t>
            </a:r>
            <a:endParaRPr lang="en-US" dirty="0"/>
          </a:p>
        </p:txBody>
      </p:sp>
      <p:sp>
        <p:nvSpPr>
          <p:cNvPr id="3" name="Marcador de texto 2"/>
          <p:cNvSpPr>
            <a:spLocks noGrp="1"/>
          </p:cNvSpPr>
          <p:nvPr>
            <p:ph type="body" idx="1"/>
          </p:nvPr>
        </p:nvSpPr>
        <p:spPr/>
        <p:txBody>
          <a:bodyPr/>
          <a:lstStyle/>
          <a:p>
            <a:r>
              <a:rPr lang="en-US" dirty="0"/>
              <a:t>The project is to create a website as a portfolio of your work as a developer</a:t>
            </a:r>
            <a:r>
              <a:rPr lang="en-US" dirty="0" smtClean="0"/>
              <a:t>. </a:t>
            </a:r>
            <a:r>
              <a:rPr lang="en-US" dirty="0" smtClean="0"/>
              <a:t>Write two user stories. </a:t>
            </a:r>
            <a:r>
              <a:rPr lang="en-US" dirty="0" smtClean="0"/>
              <a:t/>
            </a:r>
            <a:br>
              <a:rPr lang="en-US" dirty="0" smtClean="0"/>
            </a:br>
            <a:r>
              <a:rPr lang="en-US" dirty="0" smtClean="0"/>
              <a:t/>
            </a:r>
            <a:br>
              <a:rPr lang="en-US" dirty="0" smtClean="0"/>
            </a:br>
            <a:endParaRPr lang="en-US"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29</a:t>
            </a:fld>
            <a:endParaRPr lang="en-US"/>
          </a:p>
        </p:txBody>
      </p:sp>
    </p:spTree>
    <p:extLst>
      <p:ext uri="{BB962C8B-B14F-4D97-AF65-F5344CB8AC3E}">
        <p14:creationId xmlns:p14="http://schemas.microsoft.com/office/powerpoint/2010/main" val="1218292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2800" dirty="0" smtClean="0"/>
              <a:t>What is it and why we should use it? </a:t>
            </a:r>
            <a:endParaRPr lang="en-US" sz="2800" dirty="0"/>
          </a:p>
        </p:txBody>
      </p:sp>
      <p:sp>
        <p:nvSpPr>
          <p:cNvPr id="3" name="Marcador de contenido 2"/>
          <p:cNvSpPr>
            <a:spLocks noGrp="1"/>
          </p:cNvSpPr>
          <p:nvPr>
            <p:ph idx="1"/>
          </p:nvPr>
        </p:nvSpPr>
        <p:spPr/>
        <p:txBody>
          <a:bodyPr>
            <a:normAutofit/>
          </a:bodyPr>
          <a:lstStyle/>
          <a:p>
            <a:pPr>
              <a:lnSpc>
                <a:spcPct val="100000"/>
              </a:lnSpc>
              <a:buClr>
                <a:schemeClr val="accent1"/>
              </a:buClr>
            </a:pPr>
            <a:r>
              <a:rPr lang="en-US" sz="1800" dirty="0"/>
              <a:t>The software development lifecycle (SDLC) </a:t>
            </a:r>
            <a:r>
              <a:rPr lang="en-US" sz="1800" b="1" dirty="0">
                <a:solidFill>
                  <a:schemeClr val="accent1"/>
                </a:solidFill>
              </a:rPr>
              <a:t>is the </a:t>
            </a:r>
            <a:r>
              <a:rPr lang="en-US" sz="1800" b="1" dirty="0" smtClean="0">
                <a:solidFill>
                  <a:schemeClr val="accent1"/>
                </a:solidFill>
              </a:rPr>
              <a:t>process </a:t>
            </a:r>
            <a:r>
              <a:rPr lang="en-US" sz="1800" dirty="0"/>
              <a:t>that development teams use to design and build </a:t>
            </a:r>
            <a:r>
              <a:rPr lang="en-US" sz="1800" b="1" dirty="0">
                <a:solidFill>
                  <a:schemeClr val="accent1"/>
                </a:solidFill>
              </a:rPr>
              <a:t>high-quality software</a:t>
            </a:r>
            <a:r>
              <a:rPr lang="en-US" sz="1800" dirty="0"/>
              <a:t>. </a:t>
            </a:r>
            <a:endParaRPr lang="en-US" sz="1800" dirty="0" smtClean="0"/>
          </a:p>
          <a:p>
            <a:pPr>
              <a:lnSpc>
                <a:spcPct val="100000"/>
              </a:lnSpc>
              <a:buClr>
                <a:schemeClr val="accent1"/>
              </a:buClr>
            </a:pPr>
            <a:endParaRPr lang="en-US" sz="1800" dirty="0" smtClean="0"/>
          </a:p>
          <a:p>
            <a:pPr>
              <a:lnSpc>
                <a:spcPct val="100000"/>
              </a:lnSpc>
              <a:buClr>
                <a:schemeClr val="accent1"/>
              </a:buClr>
            </a:pPr>
            <a:r>
              <a:rPr lang="en-US" sz="1800" dirty="0" smtClean="0"/>
              <a:t>The </a:t>
            </a:r>
            <a:r>
              <a:rPr lang="en-US" sz="1800" b="1" dirty="0">
                <a:solidFill>
                  <a:schemeClr val="accent1"/>
                </a:solidFill>
              </a:rPr>
              <a:t>goal</a:t>
            </a:r>
            <a:r>
              <a:rPr lang="en-US" sz="1800" dirty="0"/>
              <a:t> of SDLC is to </a:t>
            </a:r>
            <a:r>
              <a:rPr lang="en-US" sz="1800" b="1" dirty="0">
                <a:solidFill>
                  <a:schemeClr val="accent1"/>
                </a:solidFill>
              </a:rPr>
              <a:t>minimize project risks through forward planning </a:t>
            </a:r>
            <a:r>
              <a:rPr lang="en-US" sz="1800" dirty="0"/>
              <a:t>so that software meets customer expectations during production and beyond. </a:t>
            </a:r>
            <a:endParaRPr lang="en-US" sz="1800" dirty="0" smtClean="0"/>
          </a:p>
          <a:p>
            <a:pPr>
              <a:lnSpc>
                <a:spcPct val="100000"/>
              </a:lnSpc>
              <a:buClr>
                <a:schemeClr val="accent1"/>
              </a:buClr>
            </a:pPr>
            <a:endParaRPr lang="en-US" sz="1800" dirty="0" smtClean="0"/>
          </a:p>
          <a:p>
            <a:pPr>
              <a:lnSpc>
                <a:spcPct val="100000"/>
              </a:lnSpc>
              <a:buClr>
                <a:schemeClr val="accent1"/>
              </a:buClr>
            </a:pPr>
            <a:r>
              <a:rPr lang="en-US" sz="1800" dirty="0" smtClean="0"/>
              <a:t>This </a:t>
            </a:r>
            <a:r>
              <a:rPr lang="en-US" sz="1800" b="1" dirty="0">
                <a:solidFill>
                  <a:schemeClr val="accent1"/>
                </a:solidFill>
              </a:rPr>
              <a:t>methodology</a:t>
            </a:r>
            <a:r>
              <a:rPr lang="en-US" sz="1800" dirty="0"/>
              <a:t> outlines a series of steps that divide the software development process into tasks you can assign, complete, and measure.</a:t>
            </a: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3</a:t>
            </a:fld>
            <a:endParaRPr lang="en-US"/>
          </a:p>
        </p:txBody>
      </p:sp>
    </p:spTree>
    <p:extLst>
      <p:ext uri="{BB962C8B-B14F-4D97-AF65-F5344CB8AC3E}">
        <p14:creationId xmlns:p14="http://schemas.microsoft.com/office/powerpoint/2010/main" val="317461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Common SDLC phases</a:t>
            </a:r>
            <a:endParaRPr lang="en-US" dirty="0"/>
          </a:p>
        </p:txBody>
      </p:sp>
      <p:sp>
        <p:nvSpPr>
          <p:cNvPr id="3" name="Marcador de texto 2"/>
          <p:cNvSpPr>
            <a:spLocks noGrp="1"/>
          </p:cNvSpPr>
          <p:nvPr>
            <p:ph type="body" idx="1"/>
          </p:nvPr>
        </p:nvSpPr>
        <p:spPr/>
        <p:txBody>
          <a:bodyPr/>
          <a:lstStyle/>
          <a:p>
            <a:r>
              <a:rPr lang="en-US" dirty="0"/>
              <a:t>The details of the SDLC process vary for different teams. However, we outline some common SDLC phases.</a:t>
            </a:r>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4</a:t>
            </a:fld>
            <a:endParaRPr lang="en-US"/>
          </a:p>
        </p:txBody>
      </p:sp>
    </p:spTree>
    <p:extLst>
      <p:ext uri="{BB962C8B-B14F-4D97-AF65-F5344CB8AC3E}">
        <p14:creationId xmlns:p14="http://schemas.microsoft.com/office/powerpoint/2010/main" val="914313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1450"/>
            <a:ext cx="10515600" cy="800100"/>
          </a:xfrm>
        </p:spPr>
        <p:txBody>
          <a:bodyPr>
            <a:normAutofit/>
          </a:bodyPr>
          <a:lstStyle/>
          <a:p>
            <a:r>
              <a:rPr lang="en-US" sz="2800" b="1" dirty="0" smtClean="0"/>
              <a:t>6 Phases of the SDLC</a:t>
            </a:r>
            <a:endParaRPr lang="en-US" sz="2800" b="1" dirty="0"/>
          </a:p>
        </p:txBody>
      </p:sp>
      <p:sp>
        <p:nvSpPr>
          <p:cNvPr id="3" name="Marcador de contenido 2"/>
          <p:cNvSpPr>
            <a:spLocks noGrp="1"/>
          </p:cNvSpPr>
          <p:nvPr>
            <p:ph idx="1"/>
          </p:nvPr>
        </p:nvSpPr>
        <p:spPr>
          <a:xfrm>
            <a:off x="838200" y="1171575"/>
            <a:ext cx="10515600" cy="5376863"/>
          </a:xfrm>
        </p:spPr>
        <p:txBody>
          <a:bodyPr>
            <a:normAutofit lnSpcReduction="10000"/>
          </a:bodyPr>
          <a:lstStyle/>
          <a:p>
            <a:pPr marL="342900" indent="-342900">
              <a:lnSpc>
                <a:spcPct val="100000"/>
              </a:lnSpc>
              <a:buClr>
                <a:schemeClr val="accent1"/>
              </a:buClr>
              <a:buFont typeface="+mj-lt"/>
              <a:buAutoNum type="arabicPeriod"/>
            </a:pPr>
            <a:r>
              <a:rPr lang="en-US" sz="1800" b="1" dirty="0"/>
              <a:t>Plan</a:t>
            </a:r>
            <a:br>
              <a:rPr lang="en-US" sz="1800" b="1" dirty="0"/>
            </a:br>
            <a:r>
              <a:rPr lang="en-US" sz="1200" dirty="0"/>
              <a:t>The </a:t>
            </a:r>
            <a:r>
              <a:rPr lang="en-US" sz="1200" dirty="0" smtClean="0"/>
              <a:t>team </a:t>
            </a:r>
            <a:r>
              <a:rPr lang="en-US" sz="1200" dirty="0"/>
              <a:t>collects requirements from several stakeholders such as customers, internal and external experts, and managers to create a software requirement specification document</a:t>
            </a:r>
            <a:r>
              <a:rPr lang="en-US" sz="1200" dirty="0" smtClean="0"/>
              <a:t>. Also, </a:t>
            </a:r>
            <a:r>
              <a:rPr lang="en-US" sz="1200" dirty="0"/>
              <a:t>this phase typically includes tasks like cost-benefit analysis, scheduling, resource estimation, and </a:t>
            </a:r>
            <a:r>
              <a:rPr lang="en-US" sz="1200" dirty="0" smtClean="0"/>
              <a:t>allocation. </a:t>
            </a:r>
            <a:br>
              <a:rPr lang="en-US" sz="1200" dirty="0" smtClean="0"/>
            </a:br>
            <a:endParaRPr lang="en-US" sz="1600" dirty="0" smtClean="0"/>
          </a:p>
          <a:p>
            <a:pPr marL="342900" indent="-342900">
              <a:lnSpc>
                <a:spcPct val="100000"/>
              </a:lnSpc>
              <a:buClr>
                <a:schemeClr val="accent1"/>
              </a:buClr>
              <a:buFont typeface="+mj-lt"/>
              <a:buAutoNum type="arabicPeriod"/>
            </a:pPr>
            <a:r>
              <a:rPr lang="en-US" sz="1800" b="1" dirty="0" smtClean="0"/>
              <a:t>Design</a:t>
            </a:r>
            <a:br>
              <a:rPr lang="en-US" sz="1800" b="1" dirty="0" smtClean="0"/>
            </a:br>
            <a:r>
              <a:rPr lang="en-US" sz="1200" dirty="0" smtClean="0"/>
              <a:t>Software </a:t>
            </a:r>
            <a:r>
              <a:rPr lang="en-US" sz="1200" dirty="0"/>
              <a:t>engineers analyze requirements and identify the best solutions to create the </a:t>
            </a:r>
            <a:r>
              <a:rPr lang="en-US" sz="1200" dirty="0" smtClean="0"/>
              <a:t>software.</a:t>
            </a:r>
            <a:br>
              <a:rPr lang="en-US" sz="1200" dirty="0" smtClean="0"/>
            </a:br>
            <a:endParaRPr lang="en-US" sz="1200" dirty="0" smtClean="0"/>
          </a:p>
          <a:p>
            <a:pPr marL="342900" indent="-342900">
              <a:lnSpc>
                <a:spcPct val="100000"/>
              </a:lnSpc>
              <a:buClr>
                <a:schemeClr val="accent1"/>
              </a:buClr>
              <a:buFont typeface="+mj-lt"/>
              <a:buAutoNum type="arabicPeriod"/>
            </a:pPr>
            <a:r>
              <a:rPr lang="en-US" sz="1800" b="1" dirty="0" smtClean="0"/>
              <a:t>Implement</a:t>
            </a:r>
            <a:r>
              <a:rPr lang="en-US" sz="1800" b="1" dirty="0"/>
              <a:t/>
            </a:r>
            <a:br>
              <a:rPr lang="en-US" sz="1800" b="1" dirty="0"/>
            </a:br>
            <a:r>
              <a:rPr lang="en-US" sz="1200" dirty="0" smtClean="0"/>
              <a:t>The </a:t>
            </a:r>
            <a:r>
              <a:rPr lang="en-US" sz="1200" dirty="0"/>
              <a:t>development team codes the product. They analyze the requirements to identify smaller coding tasks they can do daily to achieve the final result</a:t>
            </a:r>
            <a:r>
              <a:rPr lang="en-US" sz="1200" dirty="0" smtClean="0"/>
              <a:t>.</a:t>
            </a:r>
            <a:br>
              <a:rPr lang="en-US" sz="1200" dirty="0" smtClean="0"/>
            </a:br>
            <a:endParaRPr lang="en-US" sz="1200" dirty="0" smtClean="0"/>
          </a:p>
          <a:p>
            <a:pPr marL="342900" indent="-342900">
              <a:lnSpc>
                <a:spcPct val="100000"/>
              </a:lnSpc>
              <a:buClr>
                <a:schemeClr val="accent1"/>
              </a:buClr>
              <a:buFont typeface="+mj-lt"/>
              <a:buAutoNum type="arabicPeriod"/>
            </a:pPr>
            <a:r>
              <a:rPr lang="en-US" sz="1800" b="1" dirty="0" smtClean="0"/>
              <a:t>Test</a:t>
            </a:r>
            <a:r>
              <a:rPr lang="en-US" sz="1800" b="1" dirty="0"/>
              <a:t/>
            </a:r>
            <a:br>
              <a:rPr lang="en-US" sz="1800" b="1" dirty="0"/>
            </a:br>
            <a:r>
              <a:rPr lang="en-US" sz="1200" dirty="0"/>
              <a:t>The development team combines automation and manual testing to check the software for bugs. Quality analysis includes testing the software for errors and checking if it meets customer requirements. </a:t>
            </a:r>
            <a:r>
              <a:rPr lang="en-US" sz="1200" dirty="0" smtClean="0"/>
              <a:t/>
            </a:r>
            <a:br>
              <a:rPr lang="en-US" sz="1200" dirty="0" smtClean="0"/>
            </a:br>
            <a:endParaRPr lang="en-US" sz="1200" dirty="0" smtClean="0"/>
          </a:p>
          <a:p>
            <a:pPr marL="342900" indent="-342900">
              <a:lnSpc>
                <a:spcPct val="100000"/>
              </a:lnSpc>
              <a:buClr>
                <a:schemeClr val="accent1"/>
              </a:buClr>
              <a:buFont typeface="+mj-lt"/>
              <a:buAutoNum type="arabicPeriod"/>
            </a:pPr>
            <a:r>
              <a:rPr lang="en-US" sz="1800" b="1" dirty="0"/>
              <a:t>Deploy</a:t>
            </a:r>
            <a:br>
              <a:rPr lang="en-US" sz="1800" b="1" dirty="0"/>
            </a:br>
            <a:r>
              <a:rPr lang="en-US" sz="1200" dirty="0"/>
              <a:t>When teams develop software, they code and test on a different copy of the software than the one that the users have access to. The deployment phase includes several tasks to move the latest build copy to the production environment, such as packaging, environment configuration, and installation</a:t>
            </a:r>
            <a:r>
              <a:rPr lang="en-US" sz="1200" dirty="0" smtClean="0"/>
              <a:t>.</a:t>
            </a:r>
            <a:br>
              <a:rPr lang="en-US" sz="1200" dirty="0" smtClean="0"/>
            </a:br>
            <a:endParaRPr lang="en-US" sz="1200" dirty="0" smtClean="0"/>
          </a:p>
          <a:p>
            <a:pPr marL="342900" indent="-342900">
              <a:lnSpc>
                <a:spcPct val="100000"/>
              </a:lnSpc>
              <a:buClr>
                <a:schemeClr val="accent1"/>
              </a:buClr>
              <a:buFont typeface="+mj-lt"/>
              <a:buAutoNum type="arabicPeriod"/>
            </a:pPr>
            <a:r>
              <a:rPr lang="en-US" sz="1800" b="1" dirty="0"/>
              <a:t>Maintain </a:t>
            </a:r>
            <a:br>
              <a:rPr lang="en-US" sz="1800" b="1" dirty="0"/>
            </a:br>
            <a:r>
              <a:rPr lang="en-US" sz="1300" dirty="0" smtClean="0"/>
              <a:t>Among </a:t>
            </a:r>
            <a:r>
              <a:rPr lang="en-US" sz="1300" dirty="0"/>
              <a:t>other tasks, the team fixes bugs, resolves customer issues, and manages software changes</a:t>
            </a:r>
            <a:r>
              <a:rPr lang="en-US" sz="1300" dirty="0" smtClean="0"/>
              <a:t>.</a:t>
            </a: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5</a:t>
            </a:fld>
            <a:endParaRPr lang="en-US"/>
          </a:p>
        </p:txBody>
      </p:sp>
    </p:spTree>
    <p:extLst>
      <p:ext uri="{BB962C8B-B14F-4D97-AF65-F5344CB8AC3E}">
        <p14:creationId xmlns:p14="http://schemas.microsoft.com/office/powerpoint/2010/main" val="4027085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6</a:t>
            </a:fld>
            <a:endParaRPr lang="en-US"/>
          </a:p>
        </p:txBody>
      </p:sp>
      <p:pic>
        <p:nvPicPr>
          <p:cNvPr id="8" name="Imagen 7"/>
          <p:cNvPicPr>
            <a:picLocks noChangeAspect="1"/>
          </p:cNvPicPr>
          <p:nvPr/>
        </p:nvPicPr>
        <p:blipFill rotWithShape="1">
          <a:blip r:embed="rId2"/>
          <a:srcRect b="45564"/>
          <a:stretch/>
        </p:blipFill>
        <p:spPr>
          <a:xfrm>
            <a:off x="1333500" y="1662112"/>
            <a:ext cx="9525000" cy="2805113"/>
          </a:xfrm>
          <a:prstGeom prst="rect">
            <a:avLst/>
          </a:prstGeom>
        </p:spPr>
      </p:pic>
    </p:spTree>
    <p:extLst>
      <p:ext uri="{BB962C8B-B14F-4D97-AF65-F5344CB8AC3E}">
        <p14:creationId xmlns:p14="http://schemas.microsoft.com/office/powerpoint/2010/main" val="246157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SDLC models</a:t>
            </a:r>
            <a:endParaRPr lang="en-US" dirty="0"/>
          </a:p>
        </p:txBody>
      </p:sp>
      <p:sp>
        <p:nvSpPr>
          <p:cNvPr id="3" name="Marcador de texto 2"/>
          <p:cNvSpPr>
            <a:spLocks noGrp="1"/>
          </p:cNvSpPr>
          <p:nvPr>
            <p:ph type="body" idx="1"/>
          </p:nvPr>
        </p:nvSpPr>
        <p:spPr/>
        <p:txBody>
          <a:bodyPr/>
          <a:lstStyle/>
          <a:p>
            <a:r>
              <a:rPr lang="en-US" dirty="0" smtClean="0"/>
              <a:t>Traditional and non-traditional </a:t>
            </a:r>
            <a:endParaRPr lang="en-US"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7</a:t>
            </a:fld>
            <a:endParaRPr lang="en-US"/>
          </a:p>
        </p:txBody>
      </p:sp>
    </p:spTree>
    <p:extLst>
      <p:ext uri="{BB962C8B-B14F-4D97-AF65-F5344CB8AC3E}">
        <p14:creationId xmlns:p14="http://schemas.microsoft.com/office/powerpoint/2010/main" val="1212231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44525"/>
          </a:xfrm>
        </p:spPr>
        <p:txBody>
          <a:bodyPr>
            <a:normAutofit/>
          </a:bodyPr>
          <a:lstStyle/>
          <a:p>
            <a:r>
              <a:rPr lang="en-US" sz="2800" b="1" dirty="0" smtClean="0"/>
              <a:t>Traditional model: </a:t>
            </a:r>
            <a:r>
              <a:rPr lang="en-US" sz="2800" i="1" dirty="0" smtClean="0"/>
              <a:t>Waterfall</a:t>
            </a:r>
            <a:r>
              <a:rPr lang="en-US" sz="2800" dirty="0" smtClean="0"/>
              <a:t> </a:t>
            </a:r>
            <a:endParaRPr lang="en-US" sz="2800" dirty="0"/>
          </a:p>
        </p:txBody>
      </p:sp>
      <p:sp>
        <p:nvSpPr>
          <p:cNvPr id="3" name="Marcador de contenido 2"/>
          <p:cNvSpPr>
            <a:spLocks noGrp="1"/>
          </p:cNvSpPr>
          <p:nvPr>
            <p:ph idx="1"/>
          </p:nvPr>
        </p:nvSpPr>
        <p:spPr>
          <a:xfrm>
            <a:off x="838200" y="1266825"/>
            <a:ext cx="10515600" cy="714375"/>
          </a:xfrm>
        </p:spPr>
        <p:txBody>
          <a:bodyPr>
            <a:normAutofit/>
          </a:bodyPr>
          <a:lstStyle/>
          <a:p>
            <a:pPr>
              <a:lnSpc>
                <a:spcPct val="100000"/>
              </a:lnSpc>
              <a:buClr>
                <a:schemeClr val="accent1"/>
              </a:buClr>
            </a:pPr>
            <a:r>
              <a:rPr lang="en-US" sz="1800" dirty="0"/>
              <a:t>The waterfall model arranges all the phases sequentially so that each new phase depends on the outcome of the previous phase.</a:t>
            </a: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8</a:t>
            </a:fld>
            <a:endParaRPr lang="en-US"/>
          </a:p>
        </p:txBody>
      </p:sp>
      <p:pic>
        <p:nvPicPr>
          <p:cNvPr id="7" name="Imagen 6"/>
          <p:cNvPicPr>
            <a:picLocks noChangeAspect="1"/>
          </p:cNvPicPr>
          <p:nvPr/>
        </p:nvPicPr>
        <p:blipFill>
          <a:blip r:embed="rId3"/>
          <a:stretch>
            <a:fillRect/>
          </a:stretch>
        </p:blipFill>
        <p:spPr>
          <a:xfrm>
            <a:off x="5585802" y="2697887"/>
            <a:ext cx="5767998" cy="720000"/>
          </a:xfrm>
          <a:prstGeom prst="rect">
            <a:avLst/>
          </a:prstGeom>
        </p:spPr>
      </p:pic>
      <p:pic>
        <p:nvPicPr>
          <p:cNvPr id="2050" name="Picture 2" descr="Waterfall Methodology. Waterfall Methodology | by Chathmini Jayathilaka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r="22800"/>
          <a:stretch/>
        </p:blipFill>
        <p:spPr bwMode="auto">
          <a:xfrm>
            <a:off x="1028700" y="2074000"/>
            <a:ext cx="367665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3657600" y="2697887"/>
            <a:ext cx="1638300" cy="1209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5897622" y="4429988"/>
            <a:ext cx="5144357" cy="646331"/>
          </a:xfrm>
          <a:prstGeom prst="rect">
            <a:avLst/>
          </a:prstGeom>
          <a:noFill/>
        </p:spPr>
        <p:txBody>
          <a:bodyPr wrap="none" rtlCol="0">
            <a:spAutoFit/>
          </a:bodyPr>
          <a:lstStyle/>
          <a:p>
            <a:pPr algn="ctr"/>
            <a:r>
              <a:rPr lang="en-US" dirty="0"/>
              <a:t>What if we make mistakes in the planning phase </a:t>
            </a:r>
            <a:endParaRPr lang="en-US" dirty="0" smtClean="0"/>
          </a:p>
          <a:p>
            <a:pPr algn="ctr"/>
            <a:r>
              <a:rPr lang="en-US" dirty="0" smtClean="0"/>
              <a:t>or </a:t>
            </a:r>
            <a:r>
              <a:rPr lang="en-US" dirty="0"/>
              <a:t>need to make some changes?</a:t>
            </a:r>
            <a:endParaRPr lang="en-US" dirty="0"/>
          </a:p>
        </p:txBody>
      </p:sp>
    </p:spTree>
    <p:extLst>
      <p:ext uri="{BB962C8B-B14F-4D97-AF65-F5344CB8AC3E}">
        <p14:creationId xmlns:p14="http://schemas.microsoft.com/office/powerpoint/2010/main" val="30593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44525"/>
          </a:xfrm>
        </p:spPr>
        <p:txBody>
          <a:bodyPr>
            <a:normAutofit/>
          </a:bodyPr>
          <a:lstStyle/>
          <a:p>
            <a:r>
              <a:rPr lang="en-US" sz="2800" b="1" dirty="0" smtClean="0"/>
              <a:t>Non-traditional models: </a:t>
            </a:r>
            <a:r>
              <a:rPr lang="en-US" sz="2800" i="1" dirty="0" smtClean="0"/>
              <a:t>Agile philosophy  </a:t>
            </a:r>
            <a:r>
              <a:rPr lang="en-US" sz="2800" dirty="0" smtClean="0"/>
              <a:t> </a:t>
            </a:r>
            <a:endParaRPr lang="en-US" sz="2800" dirty="0"/>
          </a:p>
        </p:txBody>
      </p:sp>
      <p:sp>
        <p:nvSpPr>
          <p:cNvPr id="3" name="Marcador de contenido 2"/>
          <p:cNvSpPr>
            <a:spLocks noGrp="1"/>
          </p:cNvSpPr>
          <p:nvPr>
            <p:ph idx="1"/>
          </p:nvPr>
        </p:nvSpPr>
        <p:spPr>
          <a:xfrm>
            <a:off x="838200" y="1266825"/>
            <a:ext cx="10515600" cy="714375"/>
          </a:xfrm>
        </p:spPr>
        <p:txBody>
          <a:bodyPr>
            <a:normAutofit/>
          </a:bodyPr>
          <a:lstStyle/>
          <a:p>
            <a:pPr>
              <a:lnSpc>
                <a:spcPct val="100000"/>
              </a:lnSpc>
              <a:buClr>
                <a:schemeClr val="accent1"/>
              </a:buClr>
            </a:pPr>
            <a:r>
              <a:rPr lang="en-US" sz="1800" dirty="0" smtClean="0"/>
              <a:t>Non-traditional models commonly follow the agile philosophy. That means they work with a different approach for software development and </a:t>
            </a:r>
            <a:r>
              <a:rPr lang="en-US" sz="1800" dirty="0"/>
              <a:t>they responsiveness to </a:t>
            </a:r>
            <a:r>
              <a:rPr lang="en-US" sz="1800" dirty="0" smtClean="0"/>
              <a:t>change. </a:t>
            </a:r>
            <a:endParaRPr lang="en-US" sz="1600" dirty="0"/>
          </a:p>
        </p:txBody>
      </p:sp>
      <p:sp>
        <p:nvSpPr>
          <p:cNvPr id="4" name="Marcador de fecha 3"/>
          <p:cNvSpPr>
            <a:spLocks noGrp="1"/>
          </p:cNvSpPr>
          <p:nvPr>
            <p:ph type="dt" sz="half" idx="10"/>
          </p:nvPr>
        </p:nvSpPr>
        <p:spPr/>
        <p:txBody>
          <a:bodyPr/>
          <a:lstStyle/>
          <a:p>
            <a:r>
              <a:rPr lang="en-US" smtClean="0"/>
              <a:t>Fernanda Murillo</a:t>
            </a:r>
            <a:endParaRPr lang="en-US"/>
          </a:p>
        </p:txBody>
      </p:sp>
      <p:sp>
        <p:nvSpPr>
          <p:cNvPr id="5" name="Marcador de pie de página 4"/>
          <p:cNvSpPr>
            <a:spLocks noGrp="1"/>
          </p:cNvSpPr>
          <p:nvPr>
            <p:ph type="ftr" sz="quarter" idx="11"/>
          </p:nvPr>
        </p:nvSpPr>
        <p:spPr/>
        <p:txBody>
          <a:bodyPr/>
          <a:lstStyle/>
          <a:p>
            <a:r>
              <a:rPr lang="en-US" smtClean="0"/>
              <a:t>FSDI 116</a:t>
            </a:r>
            <a:endParaRPr lang="en-US"/>
          </a:p>
        </p:txBody>
      </p:sp>
      <p:sp>
        <p:nvSpPr>
          <p:cNvPr id="6" name="Marcador de número de diapositiva 5"/>
          <p:cNvSpPr>
            <a:spLocks noGrp="1"/>
          </p:cNvSpPr>
          <p:nvPr>
            <p:ph type="sldNum" sz="quarter" idx="12"/>
          </p:nvPr>
        </p:nvSpPr>
        <p:spPr/>
        <p:txBody>
          <a:bodyPr/>
          <a:lstStyle/>
          <a:p>
            <a:fld id="{9CA8C1DE-C315-4D1D-8B3E-080846780DBE}" type="slidenum">
              <a:rPr lang="en-US" smtClean="0"/>
              <a:t>9</a:t>
            </a:fld>
            <a:endParaRPr lang="en-US"/>
          </a:p>
        </p:txBody>
      </p:sp>
      <p:pic>
        <p:nvPicPr>
          <p:cNvPr id="7" name="Imagen 6"/>
          <p:cNvPicPr>
            <a:picLocks noChangeAspect="1"/>
          </p:cNvPicPr>
          <p:nvPr/>
        </p:nvPicPr>
        <p:blipFill>
          <a:blip r:embed="rId3"/>
          <a:stretch>
            <a:fillRect/>
          </a:stretch>
        </p:blipFill>
        <p:spPr>
          <a:xfrm>
            <a:off x="5585802" y="2697887"/>
            <a:ext cx="5767998" cy="720000"/>
          </a:xfrm>
          <a:prstGeom prst="rect">
            <a:avLst/>
          </a:prstGeom>
        </p:spPr>
      </p:pic>
      <p:sp>
        <p:nvSpPr>
          <p:cNvPr id="8" name="Rectángulo 7"/>
          <p:cNvSpPr/>
          <p:nvPr/>
        </p:nvSpPr>
        <p:spPr>
          <a:xfrm>
            <a:off x="3657600" y="2697887"/>
            <a:ext cx="1638300" cy="1209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p:cNvPicPr>
            <a:picLocks noChangeAspect="1"/>
          </p:cNvPicPr>
          <p:nvPr/>
        </p:nvPicPr>
        <p:blipFill>
          <a:blip r:embed="rId4"/>
          <a:stretch>
            <a:fillRect/>
          </a:stretch>
        </p:blipFill>
        <p:spPr>
          <a:xfrm>
            <a:off x="5585806" y="2697887"/>
            <a:ext cx="5924294" cy="756000"/>
          </a:xfrm>
          <a:prstGeom prst="rect">
            <a:avLst/>
          </a:prstGeom>
        </p:spPr>
      </p:pic>
      <p:pic>
        <p:nvPicPr>
          <p:cNvPr id="5122" name="Picture 2" descr="Agile SDLC: How Your Project Can Benefit From This Model"/>
          <p:cNvPicPr>
            <a:picLocks noChangeAspect="1" noChangeArrowheads="1"/>
          </p:cNvPicPr>
          <p:nvPr/>
        </p:nvPicPr>
        <p:blipFill rotWithShape="1">
          <a:blip r:embed="rId5">
            <a:extLst>
              <a:ext uri="{28A0092B-C50C-407E-A947-70E740481C1C}">
                <a14:useLocalDpi xmlns:a14="http://schemas.microsoft.com/office/drawing/2010/main" val="0"/>
              </a:ext>
            </a:extLst>
          </a:blip>
          <a:srcRect l="20377" r="23373"/>
          <a:stretch/>
        </p:blipFill>
        <p:spPr bwMode="auto">
          <a:xfrm>
            <a:off x="1096167" y="2497137"/>
            <a:ext cx="3599658" cy="315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9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do 8">
      <a:dk1>
        <a:srgbClr val="262626"/>
      </a:dk1>
      <a:lt1>
        <a:sysClr val="window" lastClr="FFFFFF"/>
      </a:lt1>
      <a:dk2>
        <a:srgbClr val="262626"/>
      </a:dk2>
      <a:lt2>
        <a:srgbClr val="E5C243"/>
      </a:lt2>
      <a:accent1>
        <a:srgbClr val="BB2626"/>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Ebrima">
      <a:majorFont>
        <a:latin typeface="Ebrima"/>
        <a:ea typeface=""/>
        <a:cs typeface=""/>
      </a:majorFont>
      <a:minorFont>
        <a:latin typeface="Ebri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1101</Words>
  <Application>Microsoft Office PowerPoint</Application>
  <PresentationFormat>Panorámica</PresentationFormat>
  <Paragraphs>235</Paragraphs>
  <Slides>29</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Ebrima</vt:lpstr>
      <vt:lpstr>Tema de Office</vt:lpstr>
      <vt:lpstr>FSDI 116 Software Development Methodology Fundamentals</vt:lpstr>
      <vt:lpstr>Presentación de PowerPoint</vt:lpstr>
      <vt:lpstr>What is it and why we should use it? </vt:lpstr>
      <vt:lpstr>Common SDLC phases</vt:lpstr>
      <vt:lpstr>6 Phases of the SDLC</vt:lpstr>
      <vt:lpstr>Presentación de PowerPoint</vt:lpstr>
      <vt:lpstr>SDLC models</vt:lpstr>
      <vt:lpstr>Traditional model: Waterfall </vt:lpstr>
      <vt:lpstr>Non-traditional models: Agile philosophy   </vt:lpstr>
      <vt:lpstr>Agile</vt:lpstr>
      <vt:lpstr>Manifesto for Agile Software Development</vt:lpstr>
      <vt:lpstr>Manifesto for Agile Software Development</vt:lpstr>
      <vt:lpstr>Principles behind the Agile manifesto </vt:lpstr>
      <vt:lpstr>Principles behind the Agile manifesto </vt:lpstr>
      <vt:lpstr>Summary</vt:lpstr>
      <vt:lpstr>SCRUM</vt:lpstr>
      <vt:lpstr>Presentación de PowerPoint</vt:lpstr>
      <vt:lpstr>You will be able to answer:  </vt:lpstr>
      <vt:lpstr>The Scrum Framework Poster</vt:lpstr>
      <vt:lpstr>What is SCRUM? </vt:lpstr>
      <vt:lpstr>The flow</vt:lpstr>
      <vt:lpstr>Ceremonies, roles, and artifacts.</vt:lpstr>
      <vt:lpstr>Let’s work as a Product Owner</vt:lpstr>
      <vt:lpstr>Tasks of a product owner </vt:lpstr>
      <vt:lpstr>User Stories</vt:lpstr>
      <vt:lpstr>User Stories: Examples</vt:lpstr>
      <vt:lpstr>User Stories: Examples</vt:lpstr>
      <vt:lpstr>User Stories: Examples</vt:lpstr>
      <vt:lpstr>Activity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Fernanda Murillo</dc:creator>
  <cp:lastModifiedBy>María Fernanda Murillo</cp:lastModifiedBy>
  <cp:revision>71</cp:revision>
  <dcterms:created xsi:type="dcterms:W3CDTF">2023-07-29T00:36:09Z</dcterms:created>
  <dcterms:modified xsi:type="dcterms:W3CDTF">2023-09-14T23:14:22Z</dcterms:modified>
</cp:coreProperties>
</file>