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35"/>
  </p:notesMasterIdLst>
  <p:handoutMasterIdLst>
    <p:handoutMasterId r:id="rId36"/>
  </p:handoutMasterIdLst>
  <p:sldIdLst>
    <p:sldId id="394" r:id="rId4"/>
    <p:sldId id="395" r:id="rId5"/>
    <p:sldId id="493" r:id="rId6"/>
    <p:sldId id="509" r:id="rId7"/>
    <p:sldId id="444" r:id="rId8"/>
    <p:sldId id="445" r:id="rId9"/>
    <p:sldId id="449" r:id="rId10"/>
    <p:sldId id="448" r:id="rId11"/>
    <p:sldId id="498" r:id="rId12"/>
    <p:sldId id="510" r:id="rId13"/>
    <p:sldId id="511" r:id="rId14"/>
    <p:sldId id="512" r:id="rId15"/>
    <p:sldId id="513" r:id="rId16"/>
    <p:sldId id="514" r:id="rId17"/>
    <p:sldId id="515" r:id="rId18"/>
    <p:sldId id="452" r:id="rId19"/>
    <p:sldId id="459" r:id="rId20"/>
    <p:sldId id="460" r:id="rId21"/>
    <p:sldId id="469" r:id="rId22"/>
    <p:sldId id="488" r:id="rId23"/>
    <p:sldId id="489" r:id="rId24"/>
    <p:sldId id="475" r:id="rId25"/>
    <p:sldId id="476" r:id="rId26"/>
    <p:sldId id="470" r:id="rId27"/>
    <p:sldId id="472" r:id="rId28"/>
    <p:sldId id="473" r:id="rId29"/>
    <p:sldId id="486" r:id="rId30"/>
    <p:sldId id="421" r:id="rId31"/>
    <p:sldId id="442" r:id="rId32"/>
    <p:sldId id="352" r:id="rId33"/>
    <p:sldId id="516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80" autoAdjust="0"/>
    <p:restoredTop sz="94595" autoAdjust="0"/>
  </p:normalViewPr>
  <p:slideViewPr>
    <p:cSldViewPr>
      <p:cViewPr varScale="1">
        <p:scale>
          <a:sx n="83" d="100"/>
          <a:sy n="83" d="100"/>
        </p:scale>
        <p:origin x="254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25-Jan-17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25-Jan-17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9094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6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52047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53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40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43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25-Jan-17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25-Jan-17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25-Jan-17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fft1t3c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4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4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5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indeavr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udge.softuni.bg/Contests/Practice/Index/172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5096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Simple Array Processing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693" y="3783266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490293" y="3862749"/>
            <a:ext cx="103444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Arrays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072" y="3657600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Value vs Reference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692873"/>
          </a:xfrm>
        </p:spPr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6" name="Picture 5" descr="http://softuni.bg" title="SoftUni Code Wizar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03812" y="1371600"/>
            <a:ext cx="2667000" cy="292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Value Types - </a:t>
            </a:r>
            <a:r>
              <a:rPr lang="en-US" dirty="0">
                <a:hlinkClick r:id="rId3"/>
              </a:rPr>
              <a:t>https://msdn.microsoft.com/en-us/library/bfft1t3c.aspx</a:t>
            </a:r>
            <a:r>
              <a:rPr lang="en-US" dirty="0"/>
              <a:t> </a:t>
            </a:r>
          </a:p>
          <a:p>
            <a:r>
              <a:rPr lang="en-US" dirty="0"/>
              <a:t>Variables of value types directly contain their data. </a:t>
            </a:r>
          </a:p>
          <a:p>
            <a:r>
              <a:rPr lang="en-US" dirty="0"/>
              <a:t>With value types, each variable has its own copy of the data, and it is not possible for operations on one variable to affect the other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Some of the reference types – string, DateTime, TimeSpan, Random, any other classes, interfaces, delegates and more. </a:t>
            </a:r>
          </a:p>
          <a:p>
            <a:r>
              <a:rPr lang="en-US" dirty="0"/>
              <a:t>Variables of reference types store references to their data.</a:t>
            </a:r>
          </a:p>
          <a:p>
            <a:r>
              <a:rPr lang="en-US" dirty="0"/>
              <a:t>With reference types, two variables can reference the same object; therefore, operations on one variable can affect the object referenced by the other variable.</a:t>
            </a:r>
          </a:p>
        </p:txBody>
      </p:sp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057400"/>
            <a:ext cx="6896806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20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3" y="1290532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Main(string[] args)</a:t>
            </a:r>
          </a:p>
          <a:p>
            <a:r>
              <a:rPr lang="bg-BG" sz="2800" dirty="0"/>
              <a:t>{</a:t>
            </a:r>
          </a:p>
          <a:p>
            <a:r>
              <a:rPr lang="en-US" sz="2800" dirty="0"/>
              <a:t>    int num = 5;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(num, 15);</a:t>
            </a:r>
          </a:p>
          <a:p>
            <a:r>
              <a:rPr lang="en-US" sz="2800" dirty="0"/>
              <a:t>    Console.WriteLine(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);</a:t>
            </a:r>
          </a:p>
          <a:p>
            <a:r>
              <a:rPr lang="bg-BG" sz="2800" dirty="0"/>
              <a:t>}</a:t>
            </a:r>
            <a:endParaRPr lang="en-US" sz="2800" dirty="0"/>
          </a:p>
          <a:p>
            <a:endParaRPr lang="bg-BG" sz="2800" dirty="0"/>
          </a:p>
          <a:p>
            <a:r>
              <a:rPr lang="en-US" sz="2800" dirty="0"/>
              <a:t>private static void Increment(int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, int value)</a:t>
            </a:r>
          </a:p>
          <a:p>
            <a:r>
              <a:rPr lang="bg-BG" sz="2800" dirty="0"/>
              <a:t>{</a:t>
            </a:r>
          </a:p>
          <a:p>
            <a:r>
              <a:rPr lang="en-US" sz="2800" dirty="0"/>
              <a:t> 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 += value;</a:t>
            </a:r>
          </a:p>
          <a:p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246812" y="2209800"/>
            <a:ext cx="21336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5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03812" y="4953000"/>
            <a:ext cx="2133600" cy="762000"/>
          </a:xfrm>
          <a:prstGeom prst="wedgeRoundRectCallout">
            <a:avLst>
              <a:gd name="adj1" fmla="val -75877"/>
              <a:gd name="adj2" fmla="val 24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20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1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3" y="1290532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Main(string[] args)</a:t>
            </a:r>
          </a:p>
          <a:p>
            <a:r>
              <a:rPr lang="bg-BG" sz="2800" dirty="0"/>
              <a:t>{</a:t>
            </a:r>
          </a:p>
          <a:p>
            <a:r>
              <a:rPr lang="en-US" sz="2800" dirty="0"/>
              <a:t>    int[] nums = { 5 };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(nums, 15);</a:t>
            </a:r>
          </a:p>
          <a:p>
            <a:r>
              <a:rPr lang="en-US" sz="2800" dirty="0"/>
              <a:t>    Console.WriteLine(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nums[0]</a:t>
            </a:r>
            <a:r>
              <a:rPr lang="en-US" sz="2800" dirty="0"/>
              <a:t>);</a:t>
            </a:r>
          </a:p>
          <a:p>
            <a:r>
              <a:rPr lang="bg-BG" sz="2800" dirty="0"/>
              <a:t>}</a:t>
            </a:r>
            <a:endParaRPr lang="en-US" sz="2800" dirty="0"/>
          </a:p>
          <a:p>
            <a:endParaRPr lang="bg-BG" sz="2800" dirty="0"/>
          </a:p>
          <a:p>
            <a:r>
              <a:rPr lang="en-US" sz="2800" dirty="0"/>
              <a:t>private static void Increment(int[] nums, int value)</a:t>
            </a:r>
          </a:p>
          <a:p>
            <a:r>
              <a:rPr lang="bg-BG" sz="2800" dirty="0"/>
              <a:t>{</a:t>
            </a:r>
          </a:p>
          <a:p>
            <a:r>
              <a:rPr lang="en-US" sz="2800" dirty="0"/>
              <a:t> 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nums[0]</a:t>
            </a:r>
            <a:r>
              <a:rPr lang="en-US" sz="2800" dirty="0"/>
              <a:t> += value;</a:t>
            </a:r>
          </a:p>
          <a:p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551612" y="2209800"/>
            <a:ext cx="21336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20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942012" y="4953000"/>
            <a:ext cx="2133600" cy="762000"/>
          </a:xfrm>
          <a:prstGeom prst="wedgeRoundRectCallout">
            <a:avLst>
              <a:gd name="adj1" fmla="val -75877"/>
              <a:gd name="adj2" fmla="val 24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20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Arrays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for loop or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Arrays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547584"/>
            <a:ext cx="10458452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sz="3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3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3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');</a:t>
            </a:r>
          </a:p>
          <a:p>
            <a:pPr>
              <a:buClr>
                <a:srgbClr val="F2B254"/>
              </a:buClr>
              <a:buSzPct val="100000"/>
            </a:pPr>
            <a:endParaRPr lang="en-US" sz="3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3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int[items.Length];</a:t>
            </a:r>
          </a:p>
          <a:p>
            <a:pPr>
              <a:buClr>
                <a:srgbClr val="F2B254"/>
              </a:buClr>
              <a:buSzPct val="100000"/>
            </a:pPr>
            <a:endParaRPr lang="en-US" sz="3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3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10458452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237412" y="2232172"/>
            <a:ext cx="3723188" cy="1248782"/>
          </a:xfrm>
          <a:prstGeom prst="wedgeRoundRectCallout">
            <a:avLst>
              <a:gd name="adj1" fmla="val -58735"/>
              <a:gd name="adj2" fmla="val 503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by space into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print all array elements,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can be 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82640" y="3261411"/>
            <a:ext cx="1064577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array elements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Defining, Initializing and Processing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Value vs Reference Types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Reading and Printing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1903152"/>
            <a:ext cx="3429000" cy="442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integers</a:t>
            </a:r>
            <a:r>
              <a:rPr lang="en-US" sz="3200" dirty="0"/>
              <a:t> (a number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+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lines of integers),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dirty="0"/>
              <a:t> it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its elements (on a single line, space separated):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89112" y="2898610"/>
            <a:ext cx="958799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52430" y="2895600"/>
            <a:ext cx="1978285" cy="20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30 20 10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59670" y="376122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48394" y="2898610"/>
            <a:ext cx="958799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11712" y="2895600"/>
            <a:ext cx="2288000" cy="25729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99 20 -1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539413" y="404927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371600"/>
            <a:ext cx="10591801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Read the array (a number n + n lines of integers)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int[n];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elements from the last to the first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n-1; i &gt;= 0; i--)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Console.Write(arr[i] + 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real numbers </a:t>
            </a:r>
            <a:r>
              <a:rPr lang="en-US" sz="3200" dirty="0"/>
              <a:t>(space separated values),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</a:t>
            </a:r>
            <a:r>
              <a:rPr lang="en-US" sz="3200" dirty="0"/>
              <a:t>them in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200" dirty="0"/>
              <a:t>" style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the output as in the examples: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2812" y="2525463"/>
            <a:ext cx="4267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12812" y="3418116"/>
            <a:ext cx="4267200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=&gt;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2.4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=&gt;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3.14 =&gt; 3</a:t>
            </a:r>
          </a:p>
        </p:txBody>
      </p:sp>
      <p:sp>
        <p:nvSpPr>
          <p:cNvPr id="22" name="Curved Right Arrow 21"/>
          <p:cNvSpPr/>
          <p:nvPr/>
        </p:nvSpPr>
        <p:spPr>
          <a:xfrm>
            <a:off x="303212" y="2761344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https://judge.softuni.bg/Contests/Practice/Index/172#4</a:t>
            </a:r>
            <a:r>
              <a:rPr lang="en-US" dirty="0"/>
              <a:t>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49223" y="2525463"/>
            <a:ext cx="522359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149222" y="3418116"/>
            <a:ext cx="5223599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=&gt;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-1.599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-2.5 =&gt; -3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-1.50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=&gt; 0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5539623" y="2761344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Rounding</a:t>
            </a:r>
            <a:r>
              <a:rPr lang="en-US" dirty="0"/>
              <a:t> turns each value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nearest integer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https://judge.softuni.bg/Contests/Practice/Index/172#4</a:t>
            </a:r>
            <a:r>
              <a:rPr lang="en-US" dirty="0"/>
              <a:t> 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9447" y="1828800"/>
            <a:ext cx="10493374" cy="3926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nums = ReadNumbers();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roundedNums = new int[nums.Length];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roundedNums[i] = (int)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(nums[i],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MidpointRounding.AwayFromZero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Console.WriteLine($"{nums[i]} -&gt; {roundedNums[i]}");</a:t>
            </a:r>
          </a:p>
        </p:txBody>
      </p:sp>
      <p:pic>
        <p:nvPicPr>
          <p:cNvPr id="18" name="Picture 2" descr="https://www.mathsisfun.com/numbers/images/round-awa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458" y="206177"/>
            <a:ext cx="4691290" cy="888990"/>
          </a:xfrm>
          <a:prstGeom prst="roundRect">
            <a:avLst>
              <a:gd name="adj" fmla="val 1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</a:t>
            </a:r>
            <a:r>
              <a:rPr lang="en-US" noProof="1"/>
              <a:t>foreach / String.Join(…)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023270"/>
            <a:ext cx="10805999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string.Join(", ", arr)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1, 2, 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"one", "two", "three", "four"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strings)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one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two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three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40" y="1752600"/>
            <a:ext cx="10805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10, 20, 30, 40, 50};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Console.WriteLine(element)</a:t>
            </a: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https://judge.softuni.bg/Contests/Practice/Index/172#5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612547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609538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d c b a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7146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609538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609538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ho hi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7146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79125" y="4281714"/>
            <a:ext cx="4827398" cy="1661886"/>
            <a:chOff x="3629214" y="4129314"/>
            <a:chExt cx="4827398" cy="166188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9214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665953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02692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39431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76170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</a:t>
              </a:r>
            </a:p>
          </p:txBody>
        </p:sp>
        <p:cxnSp>
          <p:nvCxnSpPr>
            <p:cNvPr id="18" name="Curved Connector 17"/>
            <p:cNvCxnSpPr>
              <a:stCxn id="13" idx="0"/>
              <a:endCxn id="17" idx="0"/>
            </p:cNvCxnSpPr>
            <p:nvPr/>
          </p:nvCxnSpPr>
          <p:spPr>
            <a:xfrm rot="5400000" flipH="1" flipV="1">
              <a:off x="6042913" y="3128265"/>
              <a:ext cx="12700" cy="4146956"/>
            </a:xfrm>
            <a:prstGeom prst="curvedConnector3">
              <a:avLst>
                <a:gd name="adj1" fmla="val 9228567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4" idx="0"/>
              <a:endCxn id="16" idx="0"/>
            </p:cNvCxnSpPr>
            <p:nvPr/>
          </p:nvCxnSpPr>
          <p:spPr>
            <a:xfrm rot="5400000" flipH="1" flipV="1">
              <a:off x="6042913" y="4165004"/>
              <a:ext cx="12700" cy="2073478"/>
            </a:xfrm>
            <a:prstGeom prst="curvedConnector3">
              <a:avLst>
                <a:gd name="adj1" fmla="val 3742858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67987" y="4129314"/>
              <a:ext cx="15499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https://judge.softuni.bg/Contests/Practice/Index/172#5</a:t>
            </a:r>
            <a:r>
              <a:rPr lang="en-US" dirty="0"/>
              <a:t>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162664"/>
            <a:ext cx="10591801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.Split(' ')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 / 2;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SwapElements(nums, i, nums.Length - 1 - i)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", nums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SwapElements(string[] arr, int i, int j)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oldElement = arr[i];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arr[j];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arr[j] = oldElement;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Arrays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3200" dirty="0"/>
              <a:t> hold sequence of elements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Elements are numbered from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Creating (allocating) an array: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Accessing array elements by index: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Printing array elements: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18" y="15240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836614" y="3113831"/>
            <a:ext cx="70103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int[] { 1, 2, 3 };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218940" y="4522939"/>
            <a:ext cx="3505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4" y="5808112"/>
            <a:ext cx="10439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arr));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6829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</a:t>
            </a:r>
            <a:r>
              <a:rPr lang="en-US" sz="11500" b="1" noProof="1">
                <a:solidFill>
                  <a:prstClr val="white"/>
                </a:solidFill>
              </a:rPr>
              <a:t>tech-softuni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7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 – cannot be resized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r>
              <a:rPr lang="en-US" sz="2800" dirty="0">
                <a:solidFill>
                  <a:srgbClr val="FFFFFF"/>
                </a:solidFill>
                <a:latin typeface="+mn-lt"/>
              </a:rPr>
              <a:t>of 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800" dirty="0"/>
              <a:t>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i = 0; i &lt; 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800" dirty="0"/>
              <a:t>; i++)</a:t>
            </a:r>
          </a:p>
          <a:p>
            <a:r>
              <a:rPr lang="en-US" sz="2800" dirty="0"/>
              <a:t>   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800" dirty="0"/>
              <a:t>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5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+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7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</a:p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10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IndexOutOfRangeException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959908" y="643332"/>
            <a:ext cx="2739091" cy="1145878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61956" y="2106304"/>
            <a:ext cx="3102600" cy="1345366"/>
          </a:xfrm>
          <a:prstGeom prst="wedgeRoundRectCallout">
            <a:avLst>
              <a:gd name="adj1" fmla="val -69957"/>
              <a:gd name="adj2" fmla="val 53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466016" y="4377735"/>
            <a:ext cx="4038596" cy="997209"/>
          </a:xfrm>
          <a:prstGeom prst="wedgeRoundRectCallout">
            <a:avLst>
              <a:gd name="adj1" fmla="val -61431"/>
              <a:gd name="adj2" fmla="val 599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index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96879"/>
            <a:ext cx="40386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800" dirty="0"/>
              <a:t>days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 "Monday",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"Tuesday",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"Wednesday",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"Thursday",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"Friday",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"Saturday",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"Sunday"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94702"/>
              </p:ext>
            </p:extLst>
          </p:nvPr>
        </p:nvGraphicFramePr>
        <p:xfrm>
          <a:off x="6554685" y="1923772"/>
          <a:ext cx="4492727" cy="441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769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Expression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days[0]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Monday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days[1]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Tuesday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days[2]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days[3]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Thursday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days[4]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Friday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days[5]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Saturday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days[6]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Sunday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012" y="2590800"/>
            <a:ext cx="4078288" cy="31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9519" y="1444320"/>
            <a:ext cx="10769786" cy="4118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900" dirty="0"/>
              <a:t>days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2900" dirty="0"/>
              <a:t> "Monday", "Tuesday", "Wednesday", "Thursday", "Friday", "Saturday", "Sunday"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9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int day = int.Parse(Console.ReadLine());</a:t>
            </a:r>
          </a:p>
          <a:p>
            <a:pPr>
              <a:lnSpc>
                <a:spcPct val="110000"/>
              </a:lnSpc>
            </a:pPr>
            <a:endParaRPr lang="en-US" sz="2900" dirty="0"/>
          </a:p>
          <a:p>
            <a:pPr>
              <a:lnSpc>
                <a:spcPct val="110000"/>
              </a:lnSpc>
            </a:pPr>
            <a:r>
              <a:rPr lang="en-US" sz="2900" dirty="0"/>
              <a:t>if (day &gt;= 1 &amp;&amp; day &lt;= 7)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 Console.WriteLine(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days[day - 1]</a:t>
            </a:r>
            <a:r>
              <a:rPr lang="en-US" sz="29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else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 Console.WriteLine("Invalid day!");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1716</Words>
  <Application>Microsoft Office PowerPoint</Application>
  <PresentationFormat>Custom</PresentationFormat>
  <Paragraphs>339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Arrays</vt:lpstr>
      <vt:lpstr>Table of Contents</vt:lpstr>
      <vt:lpstr>Questions?</vt:lpstr>
      <vt:lpstr>Arrays</vt:lpstr>
      <vt:lpstr>What are Arrays?</vt:lpstr>
      <vt:lpstr>Working with Arrays</vt:lpstr>
      <vt:lpstr>Days of Week – Example</vt:lpstr>
      <vt:lpstr>Problem: Day of Week</vt:lpstr>
      <vt:lpstr>Solution: Day of Week</vt:lpstr>
      <vt:lpstr>Value vs Reference Types</vt:lpstr>
      <vt:lpstr>Value types</vt:lpstr>
      <vt:lpstr>Reference types</vt:lpstr>
      <vt:lpstr>Value vs Reference Types</vt:lpstr>
      <vt:lpstr>Example: Value Types </vt:lpstr>
      <vt:lpstr>Example: Reference Types </vt:lpstr>
      <vt:lpstr>Reading Arrays from the Console</vt:lpstr>
      <vt:lpstr>Reading Arrays From the Console</vt:lpstr>
      <vt:lpstr>Reading Array Values from a Single Line</vt:lpstr>
      <vt:lpstr>Printing Arrays on the Console</vt:lpstr>
      <vt:lpstr>Problem: Reverse an Array of Integers</vt:lpstr>
      <vt:lpstr>Solution: Reverse an Array of Integers</vt:lpstr>
      <vt:lpstr>Problem: Rounding Numbers</vt:lpstr>
      <vt:lpstr>Solution: Rounding Numbers</vt:lpstr>
      <vt:lpstr>Printing Arrays with foreach / String.Join(…)</vt:lpstr>
      <vt:lpstr>Problem: Reverse Array of Strings</vt:lpstr>
      <vt:lpstr>Solution: Reverse Array of Strings</vt:lpstr>
      <vt:lpstr>Arrays – Exercises</vt:lpstr>
      <vt:lpstr>Summary</vt:lpstr>
      <vt:lpstr>Arrays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2017-01-25T10:32:51Z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