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34"/>
  </p:notesMasterIdLst>
  <p:handoutMasterIdLst>
    <p:handoutMasterId r:id="rId35"/>
  </p:handoutMasterIdLst>
  <p:sldIdLst>
    <p:sldId id="394" r:id="rId4"/>
    <p:sldId id="395" r:id="rId5"/>
    <p:sldId id="493" r:id="rId6"/>
    <p:sldId id="494" r:id="rId7"/>
    <p:sldId id="495" r:id="rId8"/>
    <p:sldId id="523" r:id="rId9"/>
    <p:sldId id="524" r:id="rId10"/>
    <p:sldId id="515" r:id="rId11"/>
    <p:sldId id="516" r:id="rId12"/>
    <p:sldId id="518" r:id="rId13"/>
    <p:sldId id="519" r:id="rId14"/>
    <p:sldId id="520" r:id="rId15"/>
    <p:sldId id="521" r:id="rId16"/>
    <p:sldId id="496" r:id="rId17"/>
    <p:sldId id="497" r:id="rId18"/>
    <p:sldId id="498" r:id="rId19"/>
    <p:sldId id="525" r:id="rId20"/>
    <p:sldId id="526" r:id="rId21"/>
    <p:sldId id="499" r:id="rId22"/>
    <p:sldId id="500" r:id="rId23"/>
    <p:sldId id="501" r:id="rId24"/>
    <p:sldId id="503" r:id="rId25"/>
    <p:sldId id="504" r:id="rId26"/>
    <p:sldId id="505" r:id="rId27"/>
    <p:sldId id="506" r:id="rId28"/>
    <p:sldId id="507" r:id="rId29"/>
    <p:sldId id="421" r:id="rId30"/>
    <p:sldId id="527" r:id="rId31"/>
    <p:sldId id="352" r:id="rId32"/>
    <p:sldId id="528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2671068-C552-45AA-841F-018D0F23D87D}">
          <p14:sldIdLst>
            <p14:sldId id="394"/>
            <p14:sldId id="395"/>
            <p14:sldId id="493"/>
          </p14:sldIdLst>
        </p14:section>
        <p14:section name="File Class in .NET" id="{664A33B8-C012-4BFD-A61F-5CCE3A81B897}">
          <p14:sldIdLst>
            <p14:sldId id="494"/>
            <p14:sldId id="495"/>
            <p14:sldId id="523"/>
            <p14:sldId id="524"/>
            <p14:sldId id="515"/>
            <p14:sldId id="516"/>
            <p14:sldId id="518"/>
            <p14:sldId id="519"/>
            <p14:sldId id="520"/>
            <p14:sldId id="521"/>
          </p14:sldIdLst>
        </p14:section>
        <p14:section name="Directory Class in .NET" id="{072A57DB-7E8E-44C9-AB4B-DE5AACFD56AF}">
          <p14:sldIdLst>
            <p14:sldId id="496"/>
            <p14:sldId id="497"/>
            <p14:sldId id="498"/>
            <p14:sldId id="525"/>
            <p14:sldId id="526"/>
            <p14:sldId id="499"/>
            <p14:sldId id="500"/>
            <p14:sldId id="501"/>
          </p14:sldIdLst>
        </p14:section>
        <p14:section name="The Hierarchy of Exceptions" id="{FC40CCAC-B68A-4E72-81A0-A9791EE84889}">
          <p14:sldIdLst>
            <p14:sldId id="503"/>
            <p14:sldId id="504"/>
            <p14:sldId id="505"/>
            <p14:sldId id="506"/>
            <p14:sldId id="507"/>
            <p14:sldId id="421"/>
            <p14:sldId id="527"/>
            <p14:sldId id="352"/>
            <p14:sldId id="5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E85C0E"/>
    <a:srgbClr val="FF6600"/>
    <a:srgbClr val="603A14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595" autoAdjust="0"/>
  </p:normalViewPr>
  <p:slideViewPr>
    <p:cSldViewPr>
      <p:cViewPr varScale="1">
        <p:scale>
          <a:sx n="87" d="100"/>
          <a:sy n="87" d="100"/>
        </p:scale>
        <p:origin x="557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08-Feb-17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08-Feb-17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540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781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94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20DFF-BB92-4114-9F67-FA76F92D8BE7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2062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EE1E64-20FC-4D06-B2D9-D0477C9C9B6E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070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83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B17E8-3CA4-4ECA-A466-92E529222AEA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23730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6754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5841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9114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08-Feb-17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08-Feb-17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28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52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9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08-Feb-17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2#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2#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2#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2#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2#5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2#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1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4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2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2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805249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Files, Directories, Exceptions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050962"/>
            <a:ext cx="8125251" cy="1301838"/>
          </a:xfrm>
        </p:spPr>
        <p:txBody>
          <a:bodyPr>
            <a:normAutofit/>
          </a:bodyPr>
          <a:lstStyle/>
          <a:p>
            <a:r>
              <a:rPr lang="en-US" dirty="0"/>
              <a:t>Working with the file system and handling exceptions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48693" y="3783266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613821" y="3862749"/>
            <a:ext cx="787395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reads a text file and inserts line numbers in front of each of its lines. The result should be written to another text file.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Line Numbers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https://judge.softuni.bg/Contests/Practice/Index/322#1</a:t>
            </a:r>
            <a:r>
              <a:rPr lang="en-US" dirty="0"/>
              <a:t> 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55612" y="3076139"/>
            <a:ext cx="5146969" cy="21571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1800" dirty="0">
                <a:effectLst/>
              </a:rPr>
              <a:t>Two households, both alike in dignity,</a:t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In fair Verona, where we lay our scene,</a:t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From ancient grudge break to new mutiny,</a:t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Where civil blood makes civil hands unclean.</a:t>
            </a:r>
            <a:endParaRPr lang="bg-BG" sz="1200" b="0" dirty="0">
              <a:effectLst/>
            </a:endParaRPr>
          </a:p>
        </p:txBody>
      </p:sp>
      <p:sp>
        <p:nvSpPr>
          <p:cNvPr id="9" name="Arrow: Right 8"/>
          <p:cNvSpPr/>
          <p:nvPr/>
        </p:nvSpPr>
        <p:spPr>
          <a:xfrm>
            <a:off x="5713412" y="3309221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510044" y="3076138"/>
            <a:ext cx="5251734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0"/>
            <a:r>
              <a:rPr lang="en-US" sz="1800" dirty="0">
                <a:effectLst/>
              </a:rPr>
              <a:t>1. Two households, both alike in dignity,</a:t>
            </a:r>
            <a:endParaRPr lang="bg-BG" sz="1800" dirty="0">
              <a:effectLst/>
            </a:endParaRPr>
          </a:p>
          <a:p>
            <a:pPr lvl="0"/>
            <a:r>
              <a:rPr lang="en-US" sz="1800" dirty="0">
                <a:effectLst/>
              </a:rPr>
              <a:t>2. In fair Verona, where we lay our scene,</a:t>
            </a:r>
            <a:endParaRPr lang="bg-BG" sz="1800" dirty="0">
              <a:effectLst/>
            </a:endParaRPr>
          </a:p>
          <a:p>
            <a:pPr lvl="0"/>
            <a:r>
              <a:rPr lang="en-US" sz="1800" dirty="0">
                <a:effectLst/>
              </a:rPr>
              <a:t>3. From ancient grudge break to new mutiny,</a:t>
            </a:r>
            <a:endParaRPr lang="bg-BG" sz="1800" dirty="0">
              <a:effectLst/>
            </a:endParaRPr>
          </a:p>
          <a:p>
            <a:pPr lvl="0"/>
            <a:r>
              <a:rPr lang="en-US" sz="1800" dirty="0">
                <a:effectLst/>
              </a:rPr>
              <a:t>4. Where civil blood makes civil hands unclean.</a:t>
            </a:r>
            <a:endParaRPr lang="bg-BG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710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Line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5684" y="2133600"/>
            <a:ext cx="10121255" cy="2495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string[] text = File.ReadAllLines("input.txt");</a:t>
            </a:r>
          </a:p>
          <a:p>
            <a:endParaRPr lang="bg-BG" sz="2000" dirty="0"/>
          </a:p>
          <a:p>
            <a:r>
              <a:rPr lang="nn-NO" sz="2000" dirty="0"/>
              <a:t>for (int i </a:t>
            </a:r>
            <a:r>
              <a:rPr lang="nn-NO" sz="2000"/>
              <a:t>= 0; </a:t>
            </a:r>
            <a:r>
              <a:rPr lang="nn-NO" sz="2000" dirty="0"/>
              <a:t>i &lt; text.Length; i+</a:t>
            </a:r>
            <a:r>
              <a:rPr lang="bg-BG" sz="2000" dirty="0"/>
              <a:t>+</a:t>
            </a:r>
            <a:r>
              <a:rPr lang="nn-NO" sz="2000" dirty="0"/>
              <a:t>)</a:t>
            </a:r>
          </a:p>
          <a:p>
            <a:r>
              <a:rPr lang="bg-BG" sz="2000" dirty="0"/>
              <a:t>{</a:t>
            </a:r>
          </a:p>
          <a:p>
            <a:r>
              <a:rPr lang="en-US" sz="2000" dirty="0"/>
              <a:t>  File.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AppendAllText</a:t>
            </a:r>
            <a:r>
              <a:rPr lang="en-US" sz="2000" dirty="0"/>
              <a:t>("output.txt", </a:t>
            </a:r>
          </a:p>
          <a:p>
            <a:r>
              <a:rPr lang="en-US" sz="2000" dirty="0"/>
              <a:t>		      $"{i + 1}. {text[i]}{Environment.NewLine</a:t>
            </a:r>
            <a:r>
              <a:rPr lang="en-US" dirty="0"/>
              <a:t>}");</a:t>
            </a:r>
            <a:endParaRPr lang="en-US" sz="2000" dirty="0"/>
          </a:p>
          <a:p>
            <a:r>
              <a:rPr lang="bg-BG" sz="2000" dirty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https://judge.softuni.bg/Contests/Practice/Index/322#1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4937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Write a program that reads a list of words from the file words.txt and finds how many times each of the words is contained in another file text.txt. Matching should be case-insensitive. Write the results in file results.txt. Sort the words by frequency in descending order.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Count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https://judge.softuni.bg/Contests/Practice/Index/322#3</a:t>
            </a:r>
            <a:r>
              <a:rPr lang="en-US" dirty="0"/>
              <a:t> 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455612" y="3344175"/>
            <a:ext cx="514696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effectLst/>
              </a:rPr>
              <a:t>quick is fault</a:t>
            </a:r>
            <a:endParaRPr lang="bg-BG" dirty="0">
              <a:effectLst/>
            </a:endParaRPr>
          </a:p>
        </p:txBody>
      </p:sp>
      <p:sp>
        <p:nvSpPr>
          <p:cNvPr id="13" name="Arrow: Right 12"/>
          <p:cNvSpPr/>
          <p:nvPr/>
        </p:nvSpPr>
        <p:spPr>
          <a:xfrm>
            <a:off x="5749924" y="4191000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552817" y="3855495"/>
            <a:ext cx="5251734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effectLst/>
              </a:rPr>
              <a:t>is - 3</a:t>
            </a:r>
            <a:endParaRPr lang="bg-BG" dirty="0">
              <a:effectLst/>
            </a:endParaRPr>
          </a:p>
          <a:p>
            <a:r>
              <a:rPr lang="en-US" dirty="0">
                <a:effectLst/>
              </a:rPr>
              <a:t>quick - 2</a:t>
            </a:r>
            <a:endParaRPr lang="bg-BG" dirty="0">
              <a:effectLst/>
            </a:endParaRPr>
          </a:p>
          <a:p>
            <a:r>
              <a:rPr lang="en-US" dirty="0">
                <a:effectLst/>
              </a:rPr>
              <a:t>fault - 1</a:t>
            </a:r>
            <a:endParaRPr lang="bg-BG" sz="1800" dirty="0">
              <a:effectLst/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55612" y="4740606"/>
            <a:ext cx="5146969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effectLst/>
              </a:rPr>
              <a:t>-I was quick to judge him, but it wasn't his fault.</a:t>
            </a:r>
            <a:endParaRPr lang="bg-BG" sz="1600" dirty="0">
              <a:effectLst/>
            </a:endParaRPr>
          </a:p>
          <a:p>
            <a:r>
              <a:rPr lang="en-US" sz="1600" dirty="0">
                <a:effectLst/>
              </a:rPr>
              <a:t>-Is this some kind of joke?! Is it?</a:t>
            </a:r>
            <a:endParaRPr lang="bg-BG" sz="1600" dirty="0">
              <a:effectLst/>
            </a:endParaRPr>
          </a:p>
          <a:p>
            <a:r>
              <a:rPr lang="en-US" sz="1600" dirty="0">
                <a:effectLst/>
              </a:rPr>
              <a:t>-Quick, hide here…It is safer.</a:t>
            </a:r>
            <a:endParaRPr lang="bg-BG" sz="1000" b="0" dirty="0">
              <a:effectLst/>
            </a:endParaRPr>
          </a:p>
        </p:txBody>
      </p:sp>
      <p:sp>
        <p:nvSpPr>
          <p:cNvPr id="16" name="Arrow: Right 15"/>
          <p:cNvSpPr/>
          <p:nvPr/>
        </p:nvSpPr>
        <p:spPr>
          <a:xfrm rot="5400000">
            <a:off x="2750489" y="4102282"/>
            <a:ext cx="557213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812540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Count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120361"/>
            <a:ext cx="10820400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string[] words = File.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ReadAllText</a:t>
            </a:r>
            <a:r>
              <a:rPr lang="en-US" sz="2000" dirty="0"/>
              <a:t>("words.txt").ToLower().Split();</a:t>
            </a:r>
          </a:p>
          <a:p>
            <a:r>
              <a:rPr lang="en-US" sz="2000" dirty="0"/>
              <a:t>string[] text = File.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ReadAllText</a:t>
            </a:r>
            <a:r>
              <a:rPr lang="en-US" sz="2000" dirty="0"/>
              <a:t>("input.txt").ToLower()</a:t>
            </a:r>
            <a:endParaRPr lang="bg-BG" sz="2000" dirty="0"/>
          </a:p>
          <a:p>
            <a:r>
              <a:rPr lang="bg-BG" sz="2000" dirty="0"/>
              <a:t>         </a:t>
            </a:r>
            <a:r>
              <a:rPr lang="en-US" sz="2000" dirty="0"/>
              <a:t>.Split(new char[] {'\n','\r',' ', '.', ',', '!', '?', '-'}, </a:t>
            </a:r>
            <a:r>
              <a:rPr lang="bg-BG" sz="2000" dirty="0"/>
              <a:t>	</a:t>
            </a:r>
            <a:r>
              <a:rPr lang="en-US" sz="2000" dirty="0"/>
              <a:t>StringSplitOptions.RemoveEmptyEntries);</a:t>
            </a:r>
          </a:p>
          <a:p>
            <a:endParaRPr lang="en-US" sz="2000" dirty="0"/>
          </a:p>
          <a:p>
            <a:r>
              <a:rPr lang="en-US" sz="2000" dirty="0"/>
              <a:t>Dictionary&lt;string, int&gt; wordCount = new Dictionary&lt;string, int&gt;();</a:t>
            </a:r>
          </a:p>
          <a:p>
            <a:endParaRPr lang="bg-BG" sz="2000" dirty="0"/>
          </a:p>
          <a:p>
            <a:r>
              <a:rPr lang="en-US" sz="2000" dirty="0"/>
              <a:t>foreach (string word in words)</a:t>
            </a:r>
          </a:p>
          <a:p>
            <a:r>
              <a:rPr lang="en-US" sz="2000" dirty="0"/>
              <a:t>    wordCount[word] = 0;</a:t>
            </a:r>
          </a:p>
          <a:p>
            <a:endParaRPr lang="bg-BG" sz="2000" dirty="0"/>
          </a:p>
          <a:p>
            <a:r>
              <a:rPr lang="en-US" sz="2000" dirty="0"/>
              <a:t>foreach (string word in text)</a:t>
            </a:r>
          </a:p>
          <a:p>
            <a:r>
              <a:rPr lang="en-US" sz="2000" dirty="0"/>
              <a:t>    if (wordCount.ContainsKey(word))</a:t>
            </a:r>
          </a:p>
          <a:p>
            <a:r>
              <a:rPr lang="en-US" sz="2000" dirty="0"/>
              <a:t>         wordCount[word]++;</a:t>
            </a:r>
          </a:p>
          <a:p>
            <a:endParaRPr lang="en-US" sz="2000" dirty="0"/>
          </a:p>
          <a:p>
            <a:r>
              <a:rPr lang="en-US" sz="2000" dirty="0"/>
              <a:t>// Save the Output to a file</a:t>
            </a:r>
            <a:endParaRPr lang="bg-BG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https://judge.softuni.bg/Contests/Practice/Index/322#3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0857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Directory Class in .NET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Easily Working With Directories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594" y="1958980"/>
            <a:ext cx="4465707" cy="2263336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2140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CreateDirectory()</a:t>
            </a:r>
            <a:r>
              <a:rPr lang="en-US" dirty="0"/>
              <a:t> – creates the directory and all subdirectories at the specified path, unless they already exist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Delete()</a:t>
            </a:r>
            <a:r>
              <a:rPr lang="en-US" dirty="0"/>
              <a:t> – deletes an empty directory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Move()</a:t>
            </a:r>
            <a:r>
              <a:rPr lang="en-US" dirty="0"/>
              <a:t> – moves a file or directory to a new location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1812" y="2300195"/>
            <a:ext cx="10653602" cy="6751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700" dirty="0"/>
              <a:t>Directory.CreateDirectory(</a:t>
            </a:r>
            <a:r>
              <a:rPr lang="bg-BG" dirty="0"/>
              <a:t>"</a:t>
            </a:r>
            <a:r>
              <a:rPr lang="en-US" sz="2700" dirty="0"/>
              <a:t>Test</a:t>
            </a:r>
            <a:r>
              <a:rPr lang="bg-BG" dirty="0"/>
              <a:t>"</a:t>
            </a:r>
            <a:r>
              <a:rPr lang="en-US" sz="2700" dirty="0"/>
              <a:t>);</a:t>
            </a:r>
            <a:endParaRPr lang="en-US"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1812" y="3786848"/>
            <a:ext cx="10653602" cy="6751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700" dirty="0"/>
              <a:t>Directory.Delete(</a:t>
            </a:r>
            <a:r>
              <a:rPr lang="bg-BG" dirty="0"/>
              <a:t>"</a:t>
            </a:r>
            <a:r>
              <a:rPr lang="en-US" sz="2700" dirty="0"/>
              <a:t>Test</a:t>
            </a:r>
            <a:r>
              <a:rPr lang="bg-BG" dirty="0"/>
              <a:t>"</a:t>
            </a:r>
            <a:r>
              <a:rPr lang="en-US" sz="2700" dirty="0"/>
              <a:t>);</a:t>
            </a:r>
            <a:endParaRPr lang="en-US"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31812" y="5273501"/>
            <a:ext cx="1065360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700" dirty="0"/>
              <a:t>Directory.Move(</a:t>
            </a:r>
            <a:r>
              <a:rPr lang="bg-BG" dirty="0"/>
              <a:t>"</a:t>
            </a:r>
            <a:r>
              <a:rPr lang="en-US" sz="2700" dirty="0"/>
              <a:t>Test</a:t>
            </a:r>
            <a:r>
              <a:rPr lang="bg-BG" dirty="0"/>
              <a:t>"</a:t>
            </a:r>
            <a:r>
              <a:rPr lang="en-US" dirty="0"/>
              <a:t>, </a:t>
            </a:r>
            <a:r>
              <a:rPr lang="bg-BG" dirty="0"/>
              <a:t>"</a:t>
            </a:r>
            <a:r>
              <a:rPr lang="en-US" sz="2800" dirty="0"/>
              <a:t>New Folder</a:t>
            </a:r>
            <a:r>
              <a:rPr lang="bg-BG" sz="2800" dirty="0"/>
              <a:t>"</a:t>
            </a:r>
            <a:r>
              <a:rPr lang="en-US" sz="2700" dirty="0"/>
              <a:t>);</a:t>
            </a:r>
            <a:endParaRPr lang="en-US" sz="27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02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GetFiles()</a:t>
            </a:r>
            <a:r>
              <a:rPr lang="en-US" dirty="0"/>
              <a:t> – returns the names of files (including their paths) in the specified directory 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GetDirectories()</a:t>
            </a:r>
            <a:r>
              <a:rPr lang="en-US" dirty="0"/>
              <a:t> – returns the names of subdirectories (including their paths) in the specified directory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5612" y="2362200"/>
            <a:ext cx="10653602" cy="601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string[] filesInDir = Directory.GetFiles("TestFolder");</a:t>
            </a:r>
            <a:endParaRPr lang="en-US"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9617" y="4495800"/>
            <a:ext cx="10653602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string[] subDirs = Directory.GetDirectories("TestFolder");</a:t>
            </a:r>
            <a:endParaRPr lang="en-US" sz="27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370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given a folder named “TestFolder”. Get the size of all files in the folder, which are </a:t>
            </a:r>
            <a:r>
              <a:rPr lang="en-US" b="1" dirty="0"/>
              <a:t>NOT directories.</a:t>
            </a:r>
            <a:r>
              <a:rPr lang="en-US" dirty="0"/>
              <a:t> Print the result on the console in </a:t>
            </a:r>
            <a:r>
              <a:rPr lang="en-US" b="1" dirty="0"/>
              <a:t>Megabytes</a:t>
            </a:r>
            <a:r>
              <a:rPr lang="en-US" dirty="0"/>
              <a:t>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Get Folder Size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https://judge.softuni.bg/Contests/Practice/Index/322#5</a:t>
            </a:r>
            <a:r>
              <a:rPr lang="en-US" dirty="0"/>
              <a:t> 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475884" y="3642578"/>
            <a:ext cx="316085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dirty="0">
                <a:effectLst/>
              </a:rPr>
              <a:t>Output</a:t>
            </a:r>
          </a:p>
          <a:p>
            <a:r>
              <a:rPr lang="en-US" dirty="0">
                <a:effectLst/>
              </a:rPr>
              <a:t>5.16173839569092</a:t>
            </a:r>
            <a:endParaRPr lang="bg-BG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4169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Get Folder Size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295400"/>
            <a:ext cx="10820400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string[] files = Directory.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GetFiles</a:t>
            </a:r>
            <a:r>
              <a:rPr lang="en-US" dirty="0"/>
              <a:t>("TestFolder");</a:t>
            </a:r>
            <a:endParaRPr lang="bg-BG" dirty="0"/>
          </a:p>
          <a:p>
            <a:r>
              <a:rPr lang="en-US" dirty="0"/>
              <a:t>double sum = 0;</a:t>
            </a:r>
          </a:p>
          <a:p>
            <a:endParaRPr lang="en-US" dirty="0"/>
          </a:p>
          <a:p>
            <a:r>
              <a:rPr lang="en-US" dirty="0"/>
              <a:t>foreach (string file in files)</a:t>
            </a:r>
            <a:r>
              <a:rPr lang="bg-BG" dirty="0"/>
              <a:t>   </a:t>
            </a:r>
            <a:endParaRPr lang="en-US" dirty="0"/>
          </a:p>
          <a:p>
            <a:r>
              <a:rPr lang="bg-BG" dirty="0"/>
              <a:t>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FileInfo</a:t>
            </a:r>
            <a:r>
              <a:rPr lang="en-US" dirty="0"/>
              <a:t> fileInfo = 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FileInfo(file</a:t>
            </a:r>
            <a:r>
              <a:rPr lang="en-US" dirty="0"/>
              <a:t>);</a:t>
            </a:r>
          </a:p>
          <a:p>
            <a:r>
              <a:rPr lang="en-US" dirty="0"/>
              <a:t> 	sum +=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fileInfo.Length</a:t>
            </a:r>
            <a:r>
              <a:rPr lang="en-US" dirty="0"/>
              <a:t>;</a:t>
            </a:r>
          </a:p>
          <a:p>
            <a:r>
              <a:rPr lang="bg-BG" dirty="0"/>
              <a:t>}</a:t>
            </a:r>
          </a:p>
          <a:p>
            <a:endParaRPr lang="bg-BG" dirty="0"/>
          </a:p>
          <a:p>
            <a:r>
              <a:rPr lang="en-US" dirty="0"/>
              <a:t>sum = sum / 1024 / 1024;</a:t>
            </a:r>
          </a:p>
          <a:p>
            <a:endParaRPr lang="en-US" dirty="0"/>
          </a:p>
          <a:p>
            <a:r>
              <a:rPr lang="en-US" dirty="0"/>
              <a:t>File.WriteAllText("</a:t>
            </a:r>
            <a:r>
              <a:rPr lang="bg-BG" dirty="0"/>
              <a:t>о</a:t>
            </a:r>
            <a:r>
              <a:rPr lang="en-US" dirty="0"/>
              <a:t>utput.txt", sum.ToString());</a:t>
            </a:r>
            <a:endParaRPr lang="bg-BG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https://judge.softuni.bg/Contests/Practice/Index/322#5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4478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Handling errors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88426" y="1066800"/>
            <a:ext cx="3854044" cy="3854044"/>
          </a:xfrm>
          <a:prstGeom prst="roundRect">
            <a:avLst>
              <a:gd name="adj" fmla="val 579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30741973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File Operations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Directory Operations</a:t>
            </a:r>
            <a:endParaRPr lang="bg-BG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What are Exceptions?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Handling Exceptions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412" y="1903152"/>
            <a:ext cx="3429000" cy="442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exceptions </a:t>
            </a:r>
            <a:r>
              <a:rPr lang="en-US" dirty="0"/>
              <a:t>in .NET Framework is a powerful mechanism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centralized handling of errors </a:t>
            </a:r>
            <a:r>
              <a:rPr lang="en-US" dirty="0"/>
              <a:t>and unusual events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Simplify code construction and maintenance</a:t>
            </a:r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Exceptions?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8465329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ru-RU" dirty="0"/>
              <a:t> 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ru-RU" dirty="0"/>
              <a:t> </a:t>
            </a:r>
            <a:r>
              <a:rPr lang="en-US" dirty="0"/>
              <a:t>class is base for all exceptions in .NET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en-US" dirty="0"/>
              <a:t>Contains information for the cause of the error / unusual situation</a:t>
            </a:r>
            <a:endParaRPr lang="ru-RU" dirty="0"/>
          </a:p>
          <a:p>
            <a:pPr lvl="2">
              <a:lnSpc>
                <a:spcPct val="100000"/>
              </a:lnSpc>
            </a:pP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 </a:t>
            </a:r>
            <a:r>
              <a:rPr lang="en-US" dirty="0"/>
              <a:t>text description of the exception</a:t>
            </a:r>
            <a:endParaRPr lang="ru-RU" dirty="0"/>
          </a:p>
          <a:p>
            <a:pPr lvl="2">
              <a:lnSpc>
                <a:spcPct val="100000"/>
              </a:lnSpc>
            </a:pP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</a:t>
            </a:r>
            <a:r>
              <a:rPr lang="en-US" dirty="0"/>
              <a:t> the snapshot of the stack at the moment of exception throwing</a:t>
            </a:r>
            <a:endParaRPr lang="ru-RU" dirty="0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dirty="0"/>
              <a:t>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973021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3140" y="52311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  <a:tabLst>
                <a:tab pos="7264400" algn="l"/>
              </a:tabLst>
            </a:pPr>
            <a:r>
              <a:rPr lang="en-US" dirty="0"/>
              <a:t>Handling Exceptions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576" y="1905000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7391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statement: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try-catch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760412" y="1813477"/>
            <a:ext cx="9765872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 work that can cause an exception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This block will execute if any type of exception occurs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483328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77887" lvl="1" indent="0">
              <a:lnSpc>
                <a:spcPct val="100000"/>
              </a:lnSpc>
              <a:buNone/>
            </a:pPr>
            <a:endParaRPr lang="en-US" dirty="0"/>
          </a:p>
          <a:p>
            <a:pPr marL="377887" lvl="1" indent="0">
              <a:lnSpc>
                <a:spcPct val="100000"/>
              </a:lnSpc>
              <a:buNone/>
            </a:pPr>
            <a:endParaRPr lang="en-US" dirty="0"/>
          </a:p>
          <a:p>
            <a:pPr marL="377887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try-catch</a:t>
            </a:r>
            <a:r>
              <a:rPr lang="en-US" dirty="0"/>
              <a:t> Statement(2)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760412" y="1813477"/>
            <a:ext cx="9765872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 work that can cause an exception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catch(FormatException formatException)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This block will execute only if format exception occurs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123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statement: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  <a:p>
            <a:pPr>
              <a:spcBef>
                <a:spcPts val="1800"/>
              </a:spcBef>
            </a:pPr>
            <a:r>
              <a:rPr lang="en-US" dirty="0"/>
              <a:t>Ensures execution of given block in all cases</a:t>
            </a:r>
          </a:p>
          <a:p>
            <a:pPr lvl="1"/>
            <a:r>
              <a:rPr lang="en-US" dirty="0"/>
              <a:t>When exception is raised or not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dirty="0"/>
              <a:t> block</a:t>
            </a:r>
          </a:p>
          <a:p>
            <a:r>
              <a:rPr lang="en-US" dirty="0"/>
              <a:t>Used for execution of cleaning-up code, e.g. releasing resources</a:t>
            </a:r>
            <a:endParaRPr lang="bg-BG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try-finally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760412" y="1813477"/>
            <a:ext cx="9765872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 work that can cause an exception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This block will always execute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703335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statement: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try-catch-finally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760412" y="1813477"/>
            <a:ext cx="9765872" cy="40534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 work that can cause an exception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catch(FileNotFoundException fileNotFoundEx)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This block will be executed only if file not found       exception occurs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This block will always execute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510137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146506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You can use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3200" dirty="0"/>
              <a:t> class to create/modify/delete files </a:t>
            </a:r>
            <a:endParaRPr lang="bg-BG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You can use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Directory</a:t>
            </a:r>
            <a:r>
              <a:rPr lang="en-US" sz="3200" dirty="0"/>
              <a:t> class to create/delete/iterate over directories</a:t>
            </a:r>
            <a:endParaRPr lang="bg-BG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Exceptions</a:t>
            </a:r>
            <a:r>
              <a:rPr lang="en-US" sz="3200" dirty="0"/>
              <a:t> provide a flexible error handling mechanism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918" y="152400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Dictionaries, Lambda and LINQ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030650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14299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0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#tech-</a:t>
            </a:r>
            <a:r>
              <a:rPr lang="en-US" sz="11500" b="1" dirty="0" err="1"/>
              <a:t>softuni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73903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970121" y="3676194"/>
            <a:ext cx="1214784" cy="123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6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7468" y="5334000"/>
            <a:ext cx="1173889" cy="1168529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2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File Class in .NET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Easily Working With Files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0" y="2020040"/>
            <a:ext cx="2712955" cy="2263336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0199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90412" y="1151121"/>
            <a:ext cx="11923799" cy="5570355"/>
          </a:xfrm>
        </p:spPr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ReadAllText()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/>
              <a:t>– reads everything at once and returns a string</a:t>
            </a:r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ReadAllLines()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/>
              <a:t>– reads line by line and returns a collection</a:t>
            </a:r>
          </a:p>
          <a:p>
            <a:pPr marL="0" indent="0">
              <a:buNone/>
            </a:pPr>
            <a:endParaRPr lang="en-US" noProof="1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Operations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6023" y="2068346"/>
            <a:ext cx="10653602" cy="15892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using System.IO;</a:t>
            </a:r>
          </a:p>
          <a:p>
            <a:pPr>
              <a:lnSpc>
                <a:spcPct val="110000"/>
              </a:lnSpc>
            </a:pPr>
            <a:r>
              <a:rPr lang="en-US" sz="2700" dirty="0"/>
              <a:t>…</a:t>
            </a:r>
          </a:p>
          <a:p>
            <a:pPr>
              <a:lnSpc>
                <a:spcPct val="110000"/>
              </a:lnSpc>
            </a:pPr>
            <a:r>
              <a:rPr lang="en-US" sz="2700" dirty="0"/>
              <a:t>string file =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z="2700" dirty="0"/>
              <a:t>.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ReadAllText</a:t>
            </a:r>
            <a:r>
              <a:rPr lang="en-US" sz="2700" dirty="0"/>
              <a:t>("file.txt");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66023" y="4724400"/>
            <a:ext cx="10653602" cy="15892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using System.IO;</a:t>
            </a:r>
          </a:p>
          <a:p>
            <a:pPr>
              <a:lnSpc>
                <a:spcPct val="110000"/>
              </a:lnSpc>
            </a:pPr>
            <a:r>
              <a:rPr lang="en-US" sz="2700" dirty="0"/>
              <a:t>…</a:t>
            </a:r>
          </a:p>
          <a:p>
            <a:pPr>
              <a:lnSpc>
                <a:spcPct val="110000"/>
              </a:lnSpc>
            </a:pPr>
            <a:r>
              <a:rPr lang="en-US" sz="2700" dirty="0"/>
              <a:t>String[] file =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z="2700" dirty="0"/>
              <a:t>.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ReadAllLines</a:t>
            </a:r>
            <a:r>
              <a:rPr lang="en-US" sz="2700" dirty="0"/>
              <a:t>("file.txt");</a:t>
            </a:r>
          </a:p>
        </p:txBody>
      </p:sp>
    </p:spTree>
    <p:extLst>
      <p:ext uri="{BB962C8B-B14F-4D97-AF65-F5344CB8AC3E}">
        <p14:creationId xmlns:p14="http://schemas.microsoft.com/office/powerpoint/2010/main" val="273647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8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WriteAllText()</a:t>
            </a:r>
            <a:r>
              <a:rPr lang="en-US" noProof="1"/>
              <a:t> – takes a string and writes it to a file</a:t>
            </a:r>
          </a:p>
          <a:p>
            <a:pPr marL="0" indent="0">
              <a:buNone/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WriteAllLines()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/>
              <a:t>– takes a collection and writes every element on a new line</a:t>
            </a:r>
          </a:p>
          <a:p>
            <a:endParaRPr lang="en-US" noProof="1"/>
          </a:p>
          <a:p>
            <a:endParaRPr lang="en-US" noProof="1"/>
          </a:p>
          <a:p>
            <a:r>
              <a:rPr lang="en-US" noProof="1"/>
              <a:t>There are also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AppendAllText()</a:t>
            </a:r>
            <a:r>
              <a:rPr lang="en-US" noProof="1"/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AppendAllLines()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/>
              <a:t>methods, that just add additional text to a file.</a:t>
            </a:r>
          </a:p>
          <a:p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Operations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5590" y="4395501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00813" y="3829395"/>
            <a:ext cx="10972800" cy="1132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700" dirty="0"/>
              <a:t>string[] names = {"pesho", "ivan", "stamat", "mariika"};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File.WriteAllLines</a:t>
            </a:r>
            <a:r>
              <a:rPr lang="en-US" sz="2700" dirty="0"/>
              <a:t>("output.txt", names);</a:t>
            </a:r>
            <a:endParaRPr lang="en-US"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60412" y="1905000"/>
            <a:ext cx="10653602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File.WriteAllText</a:t>
            </a:r>
            <a:r>
              <a:rPr lang="en-US" dirty="0"/>
              <a:t>("output.txt", "Files are fun");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21791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FileInfo</a:t>
            </a:r>
            <a:r>
              <a:rPr lang="en-US" dirty="0"/>
              <a:t> class provides you with properties that give you more information about a file. </a:t>
            </a:r>
          </a:p>
          <a:p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FileInfo Class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5590" y="4395501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789" y="2819400"/>
            <a:ext cx="5906831" cy="302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7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reads a text file and writes its every </a:t>
            </a:r>
            <a:r>
              <a:rPr lang="en-US" b="1" dirty="0"/>
              <a:t>odd </a:t>
            </a:r>
            <a:r>
              <a:rPr lang="en-US" dirty="0"/>
              <a:t>line in another file. Line numbers starts from 0.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Lines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https://judge.softuni.bg/Contests/Practice/Index/322#0</a:t>
            </a:r>
            <a:r>
              <a:rPr lang="en-US" dirty="0"/>
              <a:t> 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18374" y="2590800"/>
            <a:ext cx="5029200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1600" dirty="0">
                <a:effectLst/>
              </a:rPr>
              <a:t>Two households, both alike in dignity,</a:t>
            </a:r>
            <a:br>
              <a:rPr lang="en-US" sz="1600" dirty="0">
                <a:effectLst/>
              </a:rPr>
            </a:br>
            <a:r>
              <a:rPr lang="en-US" sz="1600" dirty="0">
                <a:effectLst/>
              </a:rPr>
              <a:t>In fair Verona, where we lay our scene,</a:t>
            </a:r>
            <a:br>
              <a:rPr lang="en-US" sz="1600" dirty="0">
                <a:effectLst/>
              </a:rPr>
            </a:br>
            <a:r>
              <a:rPr lang="en-US" sz="1600" dirty="0">
                <a:effectLst/>
              </a:rPr>
              <a:t>From ancient grudge break to new mutiny,</a:t>
            </a:r>
            <a:br>
              <a:rPr lang="en-US" sz="1600" dirty="0">
                <a:effectLst/>
              </a:rPr>
            </a:br>
            <a:r>
              <a:rPr lang="en-US" sz="1600" dirty="0">
                <a:effectLst/>
              </a:rPr>
              <a:t>Where civil blood makes civil hands unclean.</a:t>
            </a:r>
            <a:br>
              <a:rPr lang="en-US" sz="1600" dirty="0">
                <a:effectLst/>
              </a:rPr>
            </a:br>
            <a:r>
              <a:rPr lang="en-US" sz="1600" dirty="0">
                <a:effectLst/>
              </a:rPr>
              <a:t>From forth the fatal loins of these two foes</a:t>
            </a:r>
            <a:br>
              <a:rPr lang="en-US" sz="1600" dirty="0">
                <a:effectLst/>
              </a:rPr>
            </a:br>
            <a:r>
              <a:rPr lang="en-US" sz="1600" dirty="0">
                <a:effectLst/>
              </a:rPr>
              <a:t>A pair of star-cross'd lovers take their life;</a:t>
            </a:r>
            <a:br>
              <a:rPr lang="en-US" sz="1600" dirty="0">
                <a:effectLst/>
              </a:rPr>
            </a:br>
            <a:r>
              <a:rPr lang="en-US" sz="1600" dirty="0">
                <a:effectLst/>
              </a:rPr>
              <a:t>Whose misadventured piteous overthrows</a:t>
            </a:r>
            <a:br>
              <a:rPr lang="en-US" sz="1600" dirty="0">
                <a:effectLst/>
              </a:rPr>
            </a:br>
            <a:r>
              <a:rPr lang="en-US" sz="1600" dirty="0">
                <a:effectLst/>
              </a:rPr>
              <a:t>Do with their death bury their parents' strife.</a:t>
            </a:r>
            <a:endParaRPr lang="bg-BG" sz="1600" b="0" dirty="0">
              <a:effectLst/>
            </a:endParaRPr>
          </a:p>
        </p:txBody>
      </p:sp>
      <p:sp>
        <p:nvSpPr>
          <p:cNvPr id="9" name="Arrow: Right 8"/>
          <p:cNvSpPr/>
          <p:nvPr/>
        </p:nvSpPr>
        <p:spPr>
          <a:xfrm>
            <a:off x="5847255" y="3775434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732736" y="3156984"/>
            <a:ext cx="5029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effectLst/>
              </a:rPr>
              <a:t>In fair Verona, where we lay our scene,</a:t>
            </a:r>
            <a:endParaRPr lang="bg-BG" sz="1600" dirty="0">
              <a:effectLst/>
            </a:endParaRPr>
          </a:p>
          <a:p>
            <a:r>
              <a:rPr lang="en-US" sz="1600" dirty="0">
                <a:effectLst/>
              </a:rPr>
              <a:t>Where civil blood makes civil hands unclean.</a:t>
            </a:r>
            <a:endParaRPr lang="bg-BG" sz="1600" dirty="0">
              <a:effectLst/>
            </a:endParaRPr>
          </a:p>
          <a:p>
            <a:r>
              <a:rPr lang="en-US" sz="1600" dirty="0">
                <a:effectLst/>
              </a:rPr>
              <a:t>A pair of star-cross’d lovers take their life;</a:t>
            </a:r>
            <a:endParaRPr lang="bg-BG" sz="1600" dirty="0">
              <a:effectLst/>
            </a:endParaRPr>
          </a:p>
          <a:p>
            <a:r>
              <a:rPr lang="en-US" sz="1600" dirty="0">
                <a:effectLst/>
              </a:rPr>
              <a:t>Do with their death bury their parents’ strife</a:t>
            </a:r>
            <a:endParaRPr lang="bg-BG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160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Lines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5684" y="1295400"/>
            <a:ext cx="10121255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string[] text = File.ReadAllLines("input.txt");</a:t>
            </a:r>
          </a:p>
          <a:p>
            <a:endParaRPr lang="bg-BG" sz="2000" dirty="0"/>
          </a:p>
          <a:p>
            <a:r>
              <a:rPr lang="nn-NO" sz="2000" dirty="0"/>
              <a:t>for (int i = 1; i &lt; text.Length; i+=2)</a:t>
            </a:r>
          </a:p>
          <a:p>
            <a:r>
              <a:rPr lang="bg-BG" sz="2000" dirty="0"/>
              <a:t>{</a:t>
            </a:r>
          </a:p>
          <a:p>
            <a:r>
              <a:rPr lang="en-US" sz="2000" dirty="0"/>
              <a:t>    File.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AppendAllText</a:t>
            </a:r>
            <a:r>
              <a:rPr lang="en-US" sz="2000" dirty="0"/>
              <a:t>("output.txt", text[i] + Environment.NewLine);</a:t>
            </a:r>
          </a:p>
          <a:p>
            <a:r>
              <a:rPr lang="bg-BG" sz="2000" dirty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https://judge.softuni.bg/Contests/Practice/Index/322#0</a:t>
            </a:r>
            <a:r>
              <a:rPr lang="en-US" dirty="0"/>
              <a:t>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95683" y="3733800"/>
            <a:ext cx="10121255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string[] text = File.ReadAllLines("input.txt");</a:t>
            </a:r>
          </a:p>
          <a:p>
            <a:endParaRPr lang="en-US" sz="2000" dirty="0"/>
          </a:p>
          <a:p>
            <a:r>
              <a:rPr lang="en-US" sz="2000" dirty="0"/>
              <a:t>File.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WriteAllLines</a:t>
            </a:r>
            <a:r>
              <a:rPr lang="en-US" sz="2000" dirty="0"/>
              <a:t>("output.txt", </a:t>
            </a:r>
          </a:p>
          <a:p>
            <a:r>
              <a:rPr lang="en-US" sz="2000" dirty="0"/>
              <a:t>                         text.Where((line, index) =&gt; index % 2 == 1));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29664067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1481</Words>
  <Application>Microsoft Office PowerPoint</Application>
  <PresentationFormat>Custom</PresentationFormat>
  <Paragraphs>291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Files, Directories, Exceptions</vt:lpstr>
      <vt:lpstr>Table of Contents</vt:lpstr>
      <vt:lpstr>Questions?</vt:lpstr>
      <vt:lpstr>File Class in .NET</vt:lpstr>
      <vt:lpstr>Input Operations</vt:lpstr>
      <vt:lpstr>Output Operations</vt:lpstr>
      <vt:lpstr>FileInfo Class</vt:lpstr>
      <vt:lpstr>Problem: Odd Lines</vt:lpstr>
      <vt:lpstr>Solution: Odd Lines</vt:lpstr>
      <vt:lpstr>Problem: Line Numbers</vt:lpstr>
      <vt:lpstr>Solution: Line Numbers</vt:lpstr>
      <vt:lpstr>Problem: Word Count</vt:lpstr>
      <vt:lpstr>Solution: Word Count</vt:lpstr>
      <vt:lpstr>Directory Class in .NET</vt:lpstr>
      <vt:lpstr>Basic Operations</vt:lpstr>
      <vt:lpstr>Basic Operations(2)</vt:lpstr>
      <vt:lpstr>Problem: Get Folder Size</vt:lpstr>
      <vt:lpstr>Solution: Get Folder Size</vt:lpstr>
      <vt:lpstr>Exceptions</vt:lpstr>
      <vt:lpstr>What are Exceptions?</vt:lpstr>
      <vt:lpstr>The System.Exception Class</vt:lpstr>
      <vt:lpstr>Handling Exceptions</vt:lpstr>
      <vt:lpstr>The try-catch Statement</vt:lpstr>
      <vt:lpstr>The try-catch Statement(2)</vt:lpstr>
      <vt:lpstr>The try-finally Statement</vt:lpstr>
      <vt:lpstr>The try-catch-finally Statement</vt:lpstr>
      <vt:lpstr>Summary</vt:lpstr>
      <vt:lpstr>Dictionaries, Lambda and LINQ</vt:lpstr>
      <vt:lpstr>License</vt:lpstr>
      <vt:lpstr>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Files, Directories and Exceptions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2017-02-08T11:41:07Z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