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2"/>
  </p:notesMasterIdLst>
  <p:handoutMasterIdLst>
    <p:handoutMasterId r:id="rId33"/>
  </p:handoutMasterIdLst>
  <p:sldIdLst>
    <p:sldId id="394" r:id="rId4"/>
    <p:sldId id="395" r:id="rId5"/>
    <p:sldId id="491" r:id="rId6"/>
    <p:sldId id="569" r:id="rId7"/>
    <p:sldId id="570" r:id="rId8"/>
    <p:sldId id="598" r:id="rId9"/>
    <p:sldId id="594" r:id="rId10"/>
    <p:sldId id="589" r:id="rId11"/>
    <p:sldId id="595" r:id="rId12"/>
    <p:sldId id="605" r:id="rId13"/>
    <p:sldId id="590" r:id="rId14"/>
    <p:sldId id="591" r:id="rId15"/>
    <p:sldId id="592" r:id="rId16"/>
    <p:sldId id="593" r:id="rId17"/>
    <p:sldId id="600" r:id="rId18"/>
    <p:sldId id="601" r:id="rId19"/>
    <p:sldId id="602" r:id="rId20"/>
    <p:sldId id="603" r:id="rId21"/>
    <p:sldId id="604" r:id="rId22"/>
    <p:sldId id="586" r:id="rId23"/>
    <p:sldId id="588" r:id="rId24"/>
    <p:sldId id="582" r:id="rId25"/>
    <p:sldId id="596" r:id="rId26"/>
    <p:sldId id="597" r:id="rId27"/>
    <p:sldId id="576" r:id="rId28"/>
    <p:sldId id="442" r:id="rId29"/>
    <p:sldId id="352" r:id="rId30"/>
    <p:sldId id="39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E9893C9-E92C-4A86-A9AC-E53CD464A81F}">
          <p14:sldIdLst>
            <p14:sldId id="394"/>
            <p14:sldId id="395"/>
            <p14:sldId id="491"/>
          </p14:sldIdLst>
        </p14:section>
        <p14:section name="ASP.NET MVC Overview" id="{015044D7-0148-424A-A915-AF9BC243B4D2}">
          <p14:sldIdLst>
            <p14:sldId id="569"/>
            <p14:sldId id="570"/>
          </p14:sldIdLst>
        </p14:section>
        <p14:section name="ASP.NET Models" id="{1E8EB616-5E10-41D3-83AE-A842A03B1802}">
          <p14:sldIdLst>
            <p14:sldId id="598"/>
            <p14:sldId id="594"/>
            <p14:sldId id="589"/>
            <p14:sldId id="595"/>
          </p14:sldIdLst>
        </p14:section>
        <p14:section name="ASP.NET Controllers" id="{EB59E984-8BFB-4265-84AD-0D18EC35AF43}">
          <p14:sldIdLst>
            <p14:sldId id="605"/>
            <p14:sldId id="590"/>
            <p14:sldId id="591"/>
            <p14:sldId id="592"/>
            <p14:sldId id="593"/>
            <p14:sldId id="600"/>
            <p14:sldId id="601"/>
            <p14:sldId id="602"/>
            <p14:sldId id="603"/>
            <p14:sldId id="604"/>
          </p14:sldIdLst>
        </p14:section>
        <p14:section name="ASP.NET Views" id="{49FAD3E0-52F3-4299-9C5F-964CF73A086D}">
          <p14:sldIdLst>
            <p14:sldId id="586"/>
            <p14:sldId id="588"/>
            <p14:sldId id="582"/>
            <p14:sldId id="596"/>
            <p14:sldId id="597"/>
          </p14:sldIdLst>
        </p14:section>
        <p14:section name="Conclusion" id="{C16E8F83-F61A-4B17-AE22-6A2175E8DCC0}">
          <p14:sldIdLst>
            <p14:sldId id="576"/>
            <p14:sldId id="442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0" autoAdjust="0"/>
    <p:restoredTop sz="94595" autoAdjust="0"/>
  </p:normalViewPr>
  <p:slideViewPr>
    <p:cSldViewPr>
      <p:cViewPr varScale="1">
        <p:scale>
          <a:sx n="76" d="100"/>
          <a:sy n="76" d="100"/>
        </p:scale>
        <p:origin x="91" y="18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31-Mar-17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3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6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31-Mar-17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31-Mar-17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31-Mar-17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software-technologies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57404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C#: ASP.NET MVC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12900"/>
            <a:ext cx="8125251" cy="1357116"/>
          </a:xfrm>
        </p:spPr>
        <p:txBody>
          <a:bodyPr>
            <a:normAutofit/>
          </a:bodyPr>
          <a:lstStyle/>
          <a:p>
            <a:r>
              <a:rPr lang="en-US" dirty="0"/>
              <a:t>Models with Entity Framework, Views with Razor, Controllers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710502"/>
            <a:ext cx="2225941" cy="2442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294208" y="3552999"/>
            <a:ext cx="127759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3" y="3147204"/>
            <a:ext cx="4455274" cy="33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en-US" dirty="0"/>
              <a:t>ASP.NET Controllers</a:t>
            </a:r>
          </a:p>
        </p:txBody>
      </p:sp>
      <p:pic>
        <p:nvPicPr>
          <p:cNvPr id="6146" name="Picture 2" descr="Image result for controller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03" y="1676400"/>
            <a:ext cx="7833618" cy="3200400"/>
          </a:xfrm>
          <a:prstGeom prst="roundRect">
            <a:avLst>
              <a:gd name="adj" fmla="val 150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0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can contain multiple actions on different routes.</a:t>
            </a:r>
            <a:endParaRPr lang="bg-BG" dirty="0"/>
          </a:p>
          <a:p>
            <a:r>
              <a:rPr lang="en-US" dirty="0"/>
              <a:t>Route configuration is defined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RouteConfig.cs</a:t>
            </a:r>
            <a:endParaRPr lang="en-US" noProof="1"/>
          </a:p>
          <a:p>
            <a:r>
              <a:rPr lang="en-US" dirty="0"/>
              <a:t>Routes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generated</a:t>
            </a:r>
            <a:r>
              <a:rPr lang="en-US" dirty="0"/>
              <a:t>, based 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RouteConfig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3388467"/>
            <a:ext cx="1045622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ArticleController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925690" y="5008507"/>
            <a:ext cx="3939616" cy="1093543"/>
          </a:xfrm>
          <a:prstGeom prst="wedgeRoundRectCallout">
            <a:avLst>
              <a:gd name="adj1" fmla="val -61387"/>
              <a:gd name="adj2" fmla="val -564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Generated Route: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/Article/List/{id}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075612" y="4006636"/>
            <a:ext cx="2221484" cy="1019754"/>
          </a:xfrm>
          <a:prstGeom prst="wedgeRoundRectCallout">
            <a:avLst>
              <a:gd name="adj1" fmla="val -74957"/>
              <a:gd name="adj2" fmla="val 16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27321"/>
            <a:ext cx="11804822" cy="3344679"/>
          </a:xfrm>
        </p:spPr>
        <p:txBody>
          <a:bodyPr>
            <a:normAutofit/>
          </a:bodyPr>
          <a:lstStyle/>
          <a:p>
            <a:r>
              <a:rPr lang="en-US" dirty="0"/>
              <a:t>Annotated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[Http{method}]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Index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384" y="4012674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Create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5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route for a GET request: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the view in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Views/{controller}/{action}.cshtml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GET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45242"/>
            <a:ext cx="10958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Index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[HttpGet]</a:t>
            </a:r>
            <a:r>
              <a:rPr lang="en-US" dirty="0"/>
              <a:t> there is also an alias for 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Similar attributes exist for all other types of request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POST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690008"/>
            <a:ext cx="1060862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Register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database, using EF’s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dirty="0"/>
              <a:t> class: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Controllers: Database Access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81200"/>
            <a:ext cx="104562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ListArticles()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articles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find a single element by ID,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Access: Reading Data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057400"/>
            <a:ext cx="108372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ArticleDetails(int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db.Articles.Find(id)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on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dirty="0"/>
              <a:t>, just like a normal collection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Access: Reading Data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98962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ArticlesByAuthor(int authorId)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articlesByAuthor =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.Where(a =&gt; a.Author.Id == authorId)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articlesByAuthor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entry to database: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Access: Writing Data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984" y="1981200"/>
            <a:ext cx="112944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CreateArticle(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title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article = new Article(title, content);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db.articles.Add(article);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db.SaveChanges(); 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RedirectToAction("Index", "Home");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existing new entry in database: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Access: Writing Data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162" y="1828800"/>
            <a:ext cx="11666072" cy="45807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Edit(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id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title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 = db.Articles.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Find(id)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article.Title = title;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article.Content = content;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db.SaveChanges();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RedirectToAction("Index", "Home");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946525"/>
            <a:ext cx="11804822" cy="557847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/>
              <a:t>ASP.NET Overview</a:t>
            </a: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/>
              <a:t>ASP.NET Models</a:t>
            </a:r>
          </a:p>
          <a:p>
            <a:pPr marL="761946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Using Entity Framework</a:t>
            </a: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/>
              <a:t>Controllers</a:t>
            </a:r>
          </a:p>
          <a:p>
            <a:pPr marL="761946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Handling Forms</a:t>
            </a:r>
          </a:p>
          <a:p>
            <a:pPr marL="761946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GET, POST methods</a:t>
            </a:r>
          </a:p>
          <a:p>
            <a:pPr marL="761946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Authorization</a:t>
            </a: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/>
              <a:t>Razor View Engine</a:t>
            </a:r>
          </a:p>
          <a:p>
            <a:pPr marL="761946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Syntax, Variables, Conditions,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87" y="1066800"/>
            <a:ext cx="2172565" cy="21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056" y="1634534"/>
            <a:ext cx="3164556" cy="40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/>
              <a:t>Razor View Engine</a:t>
            </a:r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75" y="914400"/>
            <a:ext cx="5866946" cy="4380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1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600" dirty="0"/>
              <a:t>Razor allows us to:</a:t>
            </a:r>
          </a:p>
          <a:p>
            <a:pPr lvl="1">
              <a:spcAft>
                <a:spcPts val="800"/>
              </a:spcAft>
            </a:pPr>
            <a:r>
              <a:rPr lang="en-US" sz="3600" dirty="0"/>
              <a:t>Use variables/collections in our views</a:t>
            </a:r>
          </a:p>
          <a:p>
            <a:pPr lvl="1">
              <a:spcAft>
                <a:spcPts val="800"/>
              </a:spcAft>
            </a:pPr>
            <a:r>
              <a:rPr lang="en-US" sz="3600" dirty="0"/>
              <a:t>Execute operations on</a:t>
            </a:r>
            <a:r>
              <a:rPr lang="bg-BG" sz="3600" dirty="0"/>
              <a:t> </a:t>
            </a:r>
            <a:r>
              <a:rPr lang="en-US" sz="3600" dirty="0"/>
              <a:t>variables</a:t>
            </a:r>
          </a:p>
          <a:p>
            <a:pPr lvl="1">
              <a:spcAft>
                <a:spcPts val="800"/>
              </a:spcAft>
            </a:pPr>
            <a:r>
              <a:rPr lang="en-US" sz="3600" dirty="0"/>
              <a:t>Iterate over collections</a:t>
            </a:r>
          </a:p>
          <a:p>
            <a:pPr lvl="1">
              <a:spcAft>
                <a:spcPts val="800"/>
              </a:spcAft>
            </a:pPr>
            <a:r>
              <a:rPr lang="en-US" sz="3600" dirty="0"/>
              <a:t>Expressions –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DateTime.Now</a:t>
            </a:r>
            <a:r>
              <a:rPr lang="en-US" sz="3600" dirty="0"/>
              <a:t>, etc.</a:t>
            </a:r>
          </a:p>
          <a:p>
            <a:pPr lvl="1">
              <a:spcAft>
                <a:spcPts val="800"/>
              </a:spcAft>
            </a:pPr>
            <a:r>
              <a:rPr lang="en-US" sz="3600" dirty="0"/>
              <a:t>Dynamically generate HTML, using ASP.NET HTML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helpers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Engine: Possibilities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964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mixed with C# code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@</a:t>
            </a:r>
            <a:r>
              <a:rPr lang="en-US" dirty="0"/>
              <a:t> switches to C#):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Engine: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50" y="1911987"/>
            <a:ext cx="9004124" cy="4600574"/>
          </a:xfrm>
          <a:prstGeom prst="rect">
            <a:avLst/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881262" y="2163031"/>
            <a:ext cx="2238692" cy="563178"/>
          </a:xfrm>
          <a:prstGeom prst="wedgeRoundRectCallout">
            <a:avLst>
              <a:gd name="adj1" fmla="val -65759"/>
              <a:gd name="adj2" fmla="val 2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C# </a:t>
            </a:r>
            <a:r>
              <a:rPr lang="en-US" sz="2800" dirty="0" err="1">
                <a:solidFill>
                  <a:srgbClr val="FFFFFF"/>
                </a:solidFill>
                <a:latin typeface="+mn-lt"/>
              </a:rPr>
              <a:t>foreach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926427" y="3850941"/>
            <a:ext cx="2238692" cy="563178"/>
          </a:xfrm>
          <a:prstGeom prst="wedgeRoundRectCallout">
            <a:avLst>
              <a:gd name="adj1" fmla="val -67425"/>
              <a:gd name="adj2" fmla="val -567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C# code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275602" y="5548838"/>
            <a:ext cx="2238692" cy="563178"/>
          </a:xfrm>
          <a:prstGeom prst="wedgeRoundRectCallout">
            <a:avLst>
              <a:gd name="adj1" fmla="val 928"/>
              <a:gd name="adj2" fmla="val -914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C# code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3404" y="2193573"/>
            <a:ext cx="3368351" cy="251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4198776" y="3445940"/>
            <a:ext cx="1530187" cy="267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3666932" y="4168541"/>
            <a:ext cx="1744824" cy="291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7045773" y="4964943"/>
            <a:ext cx="2630071" cy="26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926427" y="3851141"/>
            <a:ext cx="2238692" cy="563178"/>
          </a:xfrm>
          <a:prstGeom prst="wedgeRoundRectCallout">
            <a:avLst>
              <a:gd name="adj1" fmla="val -68675"/>
              <a:gd name="adj2" fmla="val -3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C# code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1343327" y="3317771"/>
            <a:ext cx="1456688" cy="996516"/>
          </a:xfrm>
          <a:prstGeom prst="wedgeRoundRectCallout">
            <a:avLst>
              <a:gd name="adj1" fmla="val 40569"/>
              <a:gd name="adj2" fmla="val -801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HTML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Syntax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Controller Action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  <a:r>
              <a:rPr lang="bg-BG" dirty="0"/>
              <a:t>:</a:t>
            </a:r>
            <a:r>
              <a:rPr lang="en-US" dirty="0"/>
              <a:t>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828800"/>
            <a:ext cx="115062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@Html.ActionLink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article.Title,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"Details",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"Article",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id = article.Id 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@class = "text-uppercase"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338739" y="1900693"/>
            <a:ext cx="1814508" cy="530277"/>
          </a:xfrm>
          <a:prstGeom prst="wedgeRoundRectCallout">
            <a:avLst>
              <a:gd name="adj1" fmla="val -56134"/>
              <a:gd name="adj2" fmla="val 71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Link text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009090" y="2703327"/>
            <a:ext cx="1459699" cy="541521"/>
          </a:xfrm>
          <a:prstGeom prst="wedgeRoundRectCallout">
            <a:avLst>
              <a:gd name="adj1" fmla="val -81140"/>
              <a:gd name="adj2" fmla="val 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Action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884681" y="3367800"/>
            <a:ext cx="1911253" cy="551055"/>
          </a:xfrm>
          <a:prstGeom prst="wedgeRoundRectCallout">
            <a:avLst>
              <a:gd name="adj1" fmla="val -69699"/>
              <a:gd name="adj2" fmla="val -57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Controller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380690" y="4038600"/>
            <a:ext cx="2438400" cy="980353"/>
          </a:xfrm>
          <a:prstGeom prst="wedgeRoundRectCallout">
            <a:avLst>
              <a:gd name="adj1" fmla="val -75054"/>
              <a:gd name="adj2" fmla="val -44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Controller Route Values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071562" y="5211328"/>
            <a:ext cx="2042928" cy="980353"/>
          </a:xfrm>
          <a:prstGeom prst="wedgeRoundRectCallout">
            <a:avLst>
              <a:gd name="adj1" fmla="val -75054"/>
              <a:gd name="adj2" fmla="val -44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HTML Attributes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808" y="5850294"/>
            <a:ext cx="3143604" cy="3413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57" y="3202785"/>
            <a:ext cx="3241569" cy="2148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64" y="2013919"/>
            <a:ext cx="6365578" cy="7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9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46" y="1592727"/>
            <a:ext cx="2886066" cy="214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Building robust web applications with C#, using ASP.NET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Open Source Web MVC Framework for C#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Controller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handling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Entity Framework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ORM framework for C#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Takes care of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Persistence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Razor View Engine</a:t>
            </a:r>
            <a:endParaRPr lang="en-US" sz="2800" dirty="0"/>
          </a:p>
          <a:p>
            <a:pPr lvl="2">
              <a:lnSpc>
                <a:spcPct val="110000"/>
              </a:lnSpc>
            </a:pPr>
            <a:r>
              <a:rPr lang="en-US" sz="2800" dirty="0"/>
              <a:t>Variables, Iteration, Conditional statements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329" y="4037281"/>
            <a:ext cx="3542083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C#: ASP.NET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60960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722877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14087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2296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#tech-</a:t>
            </a:r>
            <a:r>
              <a:rPr lang="en-US" sz="11500" b="1" dirty="0" err="1"/>
              <a:t>softuni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5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ASP.NET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2" y="5754968"/>
            <a:ext cx="9601200" cy="1339204"/>
          </a:xfrm>
        </p:spPr>
        <p:txBody>
          <a:bodyPr/>
          <a:lstStyle/>
          <a:p>
            <a:r>
              <a:rPr lang="en-US" dirty="0"/>
              <a:t>ASP.NET MVC, Razor, Entity Framework</a:t>
            </a:r>
          </a:p>
        </p:txBody>
      </p:sp>
      <p:pic>
        <p:nvPicPr>
          <p:cNvPr id="2050" name="Picture 2" descr="https://media-www-asp.azureedge.net/media/5245130/home-her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94" y="762000"/>
            <a:ext cx="7240436" cy="391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3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Web Application MVC framework</a:t>
            </a:r>
          </a:p>
          <a:p>
            <a:r>
              <a:rPr lang="en-US" dirty="0"/>
              <a:t>Developed by Microsoft</a:t>
            </a:r>
          </a:p>
          <a:p>
            <a:r>
              <a:rPr lang="en-US" dirty="0"/>
              <a:t>Code and markup are separated</a:t>
            </a:r>
          </a:p>
          <a:p>
            <a:r>
              <a:rPr lang="en-US" dirty="0"/>
              <a:t>Based on .NET Framework</a:t>
            </a:r>
          </a:p>
          <a:p>
            <a:pPr lvl="1"/>
            <a:r>
              <a:rPr lang="en-US" dirty="0"/>
              <a:t>Can develop Web Apps using C# and </a:t>
            </a:r>
            <a:br>
              <a:rPr lang="en-US" dirty="0"/>
            </a:br>
            <a:r>
              <a:rPr lang="en-US" dirty="0"/>
              <a:t>use all of its features</a:t>
            </a:r>
          </a:p>
          <a:p>
            <a:r>
              <a:rPr lang="en-US" dirty="0"/>
              <a:t>Often combined with Entity Framework for ORM</a:t>
            </a:r>
          </a:p>
          <a:p>
            <a:r>
              <a:rPr lang="en-US" dirty="0"/>
              <a:t>Can use Razor as a View Engine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pic>
        <p:nvPicPr>
          <p:cNvPr id="10" name="Picture 2" descr="Image result for mv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0412" y="1981200"/>
            <a:ext cx="3086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Powerful ORM for ASP.NET MVC</a:t>
            </a:r>
          </a:p>
        </p:txBody>
      </p:sp>
      <p:pic>
        <p:nvPicPr>
          <p:cNvPr id="5122" name="Picture 2" descr="Image result for entity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53" y="838200"/>
            <a:ext cx="6833118" cy="37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6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Object-Relational Mapping (ORM) Framework for C#</a:t>
            </a:r>
          </a:p>
          <a:p>
            <a:r>
              <a:rPr lang="en-US" dirty="0"/>
              <a:t>Replace DB query access with object functions</a:t>
            </a:r>
          </a:p>
          <a:p>
            <a:r>
              <a:rPr lang="en-US" dirty="0"/>
              <a:t>Persistence</a:t>
            </a:r>
          </a:p>
          <a:p>
            <a:pPr lvl="1"/>
            <a:r>
              <a:rPr lang="en-US" dirty="0"/>
              <a:t>Change object in-memory </a:t>
            </a:r>
            <a:r>
              <a:rPr lang="en-US" dirty="0">
                <a:sym typeface="Wingdings" panose="05000000000000000000" pitchFamily="2" charset="2"/>
              </a:rPr>
              <a:t> changes it in DB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object to collection  add it to DB</a:t>
            </a:r>
          </a:p>
          <a:p>
            <a:r>
              <a:rPr lang="en-US" dirty="0">
                <a:sym typeface="Wingdings" panose="05000000000000000000" pitchFamily="2" charset="2"/>
              </a:rPr>
              <a:t>High Performance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Lazy-loading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Eager loading by request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pic>
        <p:nvPicPr>
          <p:cNvPr id="5130" name="Picture 10" descr="Image result for databa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33038" y="2463756"/>
            <a:ext cx="1897656" cy="22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52" y="5273766"/>
            <a:ext cx="3929241" cy="10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uses strongly-typed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Syntax highlighting + error checking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514600"/>
            <a:ext cx="1045622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Email { get; set;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4261175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[Authorize(Roles = "Administrator")]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dminPanel()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085012" y="1818992"/>
            <a:ext cx="4038600" cy="1141884"/>
          </a:xfrm>
          <a:prstGeom prst="wedgeRoundRectCallout">
            <a:avLst>
              <a:gd name="adj1" fmla="val -65538"/>
              <a:gd name="adj2" fmla="val 318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[Attribute]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describes the code below it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973347" y="3671615"/>
            <a:ext cx="2971800" cy="1099016"/>
          </a:xfrm>
          <a:prstGeom prst="wedgeRoundRectCallout">
            <a:avLst>
              <a:gd name="adj1" fmla="val -68412"/>
              <a:gd name="adj2" fmla="val 281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Versatile Access Control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02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64515"/>
            <a:ext cx="11804822" cy="5264885"/>
          </a:xfrm>
        </p:spPr>
        <p:txBody>
          <a:bodyPr/>
          <a:lstStyle/>
          <a:p>
            <a:r>
              <a:rPr lang="en-US" dirty="0"/>
              <a:t>Classic C# Classes with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Framework: Model -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09800"/>
            <a:ext cx="1089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Id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Email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FullName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ICollection&lt;Article&gt;</a:t>
            </a:r>
            <a:r>
              <a:rPr lang="nb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Articles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056312" y="2869976"/>
            <a:ext cx="4114800" cy="968898"/>
          </a:xfrm>
          <a:prstGeom prst="wedgeRoundRectCallout">
            <a:avLst>
              <a:gd name="adj1" fmla="val -131070"/>
              <a:gd name="adj2" fmla="val 464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[Required]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makes the DB column non-nullable</a:t>
            </a:r>
            <a:endParaRPr lang="bg-BG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1129</Words>
  <Application>Microsoft Office PowerPoint</Application>
  <PresentationFormat>Custom</PresentationFormat>
  <Paragraphs>286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C#: ASP.NET MVC Overview</vt:lpstr>
      <vt:lpstr>Table of Contents</vt:lpstr>
      <vt:lpstr>Have a Question?</vt:lpstr>
      <vt:lpstr>ASP.NET Overview</vt:lpstr>
      <vt:lpstr>ASP.NET MVC</vt:lpstr>
      <vt:lpstr>Entity Framework</vt:lpstr>
      <vt:lpstr>Entity Framework</vt:lpstr>
      <vt:lpstr>C# Attributes</vt:lpstr>
      <vt:lpstr>Entity Framework: Model - Properties</vt:lpstr>
      <vt:lpstr>ASP.NET Controllers</vt:lpstr>
      <vt:lpstr>ASP.NET Controllers</vt:lpstr>
      <vt:lpstr>Controller Actions</vt:lpstr>
      <vt:lpstr>Processing GET Requests</vt:lpstr>
      <vt:lpstr>Processing POST Requests</vt:lpstr>
      <vt:lpstr>Controllers: Database Access</vt:lpstr>
      <vt:lpstr>Database Access: Reading Data</vt:lpstr>
      <vt:lpstr>Database Access: Reading Data (2)</vt:lpstr>
      <vt:lpstr>Database Access: Writing Data</vt:lpstr>
      <vt:lpstr>Database Access: Writing Data (2)</vt:lpstr>
      <vt:lpstr>Razor View Engine</vt:lpstr>
      <vt:lpstr>Razor View Engine</vt:lpstr>
      <vt:lpstr>Razor View Engine: Possibilities</vt:lpstr>
      <vt:lpstr>Razor View Engine: Example</vt:lpstr>
      <vt:lpstr>HTML Helpers: Example</vt:lpstr>
      <vt:lpstr>Summary</vt:lpstr>
      <vt:lpstr>C#: ASP.NET Overview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C#: ASP.NET MVC Overview</dc:title>
  <dc:subject>Software Technologies Course</dc:subject>
  <dc:creator/>
  <cp:keywords>C#, ASP.NET, MVC, programming, course, SoftUni, Software University</cp:keywords>
  <dc:description>https://softuni.bg/courses/software-technologies</dc:description>
  <cp:lastModifiedBy/>
  <cp:revision>1</cp:revision>
  <dcterms:created xsi:type="dcterms:W3CDTF">2014-01-02T17:00:34Z</dcterms:created>
  <dcterms:modified xsi:type="dcterms:W3CDTF">2017-03-31T12:23:17Z</dcterms:modified>
  <cp:category>C#, back-end,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