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394" r:id="rId3"/>
    <p:sldId id="423" r:id="rId4"/>
    <p:sldId id="504" r:id="rId5"/>
    <p:sldId id="459" r:id="rId6"/>
    <p:sldId id="469" r:id="rId7"/>
    <p:sldId id="470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496" r:id="rId21"/>
    <p:sldId id="498" r:id="rId22"/>
    <p:sldId id="518" r:id="rId23"/>
    <p:sldId id="519" r:id="rId24"/>
    <p:sldId id="520" r:id="rId25"/>
    <p:sldId id="521" r:id="rId26"/>
    <p:sldId id="499" r:id="rId27"/>
    <p:sldId id="500" r:id="rId28"/>
    <p:sldId id="501" r:id="rId29"/>
    <p:sldId id="502" r:id="rId30"/>
    <p:sldId id="517" r:id="rId31"/>
    <p:sldId id="478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B9F579-0498-4213-9ED2-9E50550D534C}">
          <p14:sldIdLst>
            <p14:sldId id="394"/>
            <p14:sldId id="423"/>
            <p14:sldId id="504"/>
          </p14:sldIdLst>
        </p14:section>
        <p14:section name="LINQ" id="{FEF8A573-62FA-43F8-82CA-4689F5FA5D16}">
          <p14:sldIdLst>
            <p14:sldId id="459"/>
            <p14:sldId id="46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496"/>
            <p14:sldId id="498"/>
            <p14:sldId id="518"/>
            <p14:sldId id="519"/>
            <p14:sldId id="520"/>
            <p14:sldId id="521"/>
            <p14:sldId id="499"/>
            <p14:sldId id="500"/>
            <p14:sldId id="501"/>
            <p14:sldId id="502"/>
          </p14:sldIdLst>
        </p14:section>
        <p14:section name="Conclusion" id="{3D820500-B0DF-4C23-A8C4-9D45E6C3A520}">
          <p14:sldIdLst>
            <p14:sldId id="517"/>
            <p14:sldId id="478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 autoAdjust="0"/>
  </p:normalViewPr>
  <p:slideViewPr>
    <p:cSldViewPr>
      <p:cViewPr varScale="1">
        <p:scale>
          <a:sx n="88" d="100"/>
          <a:sy n="88" d="100"/>
        </p:scale>
        <p:origin x="49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2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00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8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8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8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8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8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3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2.png"/><Relationship Id="rId19" Type="http://schemas.openxmlformats.org/officeDocument/2006/relationships/hyperlink" Target="https://softuni.bg/trainings/1633/csharp-advanced-may-2017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8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8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8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986499" cy="1171552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768501"/>
            <a:ext cx="7986499" cy="1275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LINQ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C:\Documents\Courses\OOP\OOP Images\Screen Shot 2014-04-26 at 8.27.08 P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3558" y="3886200"/>
            <a:ext cx="5365417" cy="22884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\Courses\OOP\OOP Images\java-lambda-expressi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424" y="4419600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17613" y="446516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17614" y="493506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17613" y="5379565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22" name="Text Placeholder 11"/>
          <p:cNvSpPr>
            <a:spLocks noGrp="1"/>
          </p:cNvSpPr>
          <p:nvPr/>
        </p:nvSpPr>
        <p:spPr bwMode="auto">
          <a:xfrm>
            <a:off x="817613" y="572072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8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4038600"/>
            <a:ext cx="1925294" cy="21128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72948" y="3955857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2133600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Select(w =&gt; w.ToUpper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ForEach(w =&gt; Console.Write(w + "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https://judge.softuni.bg/Contests/Compete/Index/598#0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endParaRPr lang="en-US" dirty="0"/>
          </a:p>
          <a:p>
            <a:r>
              <a:rPr lang="en-US" dirty="0"/>
              <a:t>Of the names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with one of the letters </a:t>
            </a:r>
            <a:r>
              <a:rPr lang="en-US" dirty="0"/>
              <a:t>find the first name (ordered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lexicographically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Gosho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 r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 c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https://judge.softuni.bg/Contests/Compete/Index/598#0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2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114485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in letters)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names.Where(w =&gt;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w.ToLower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StartsWith(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letter.ToLower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FirstOrDefault()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!= null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== null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 match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https://judge.softuni.bg/Contests/Compete/Index/598#0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https://judge.softuni.bg/Contests/Compete/Index/598#0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9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2286000"/>
            <a:ext cx="1110510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Select(double.Parse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Console.WriteLine($"{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:f2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https://judge.softuni.bg/Contests/Compete/Index/598#0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65026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6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integers</a:t>
            </a:r>
          </a:p>
          <a:p>
            <a:r>
              <a:rPr lang="en-US" dirty="0"/>
              <a:t>Use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1295400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input.Split(' 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Select(n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{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bool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 = long.TryParse(n, out 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{value, success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};})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Where(b =&gt; b.success)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Select(x =&gt; x.value)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//Print sum if there is elements in list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a collection into groups. Each group has a key.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example above 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IGrouping&lt;K, V&gt;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GroupBy()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4005" y="1761856"/>
            <a:ext cx="11201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List&lt;IGrouping&lt;bool, int&gt;&gt; groups 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arr.GroupBy(num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num % 2 == 0)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2124" y="3936298"/>
            <a:ext cx="112014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group in groups)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Console.WriteLine(“Is even: {0} - ”, group.Key);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Console.WriteLine(string.Join(“, ”, group));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01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LINQ Queries</a:t>
            </a:r>
          </a:p>
          <a:p>
            <a:pPr marL="749246" lvl="1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Simple Operations</a:t>
            </a:r>
          </a:p>
          <a:p>
            <a:pPr marL="749246" lvl="1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Harder Operations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 rot="201166">
            <a:off x="4890502" y="3429000"/>
            <a:ext cx="141326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20000" b="1" dirty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endParaRPr lang="en-US" sz="20000" b="1" dirty="0">
              <a:ln w="17780" cmpd="sng">
                <a:solidFill>
                  <a:schemeClr val="bg2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09012" y="2895600"/>
            <a:ext cx="2875101" cy="3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376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a collection to dictionary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example we transformed the     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List&lt;IGrouping&lt;K, V&gt;&gt;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from the previous slide to                                                  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 List&lt;V&gt;&gt;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ToDictionary()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752600"/>
            <a:ext cx="11201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Dictionary&lt;bool, List&lt;int&gt;&gt; dict 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arr.GroupBy(num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num % 2 == 0) 		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.toDictionary(g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g.Key, g =&gt; g.ToList());</a:t>
            </a:r>
          </a:p>
        </p:txBody>
      </p:sp>
    </p:spTree>
    <p:extLst>
      <p:ext uri="{BB962C8B-B14F-4D97-AF65-F5344CB8AC3E}">
        <p14:creationId xmlns:p14="http://schemas.microsoft.com/office/powerpoint/2010/main" val="297482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population count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in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population greater</a:t>
            </a:r>
            <a:r>
              <a:rPr lang="en-US" dirty="0"/>
              <a:t> than a given bound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top 5 districts</a:t>
            </a:r>
            <a:r>
              <a:rPr lang="en-US" dirty="0"/>
              <a:t> for a given city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by descending population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Map </a:t>
            </a:r>
            <a:r>
              <a:rPr lang="en-GB" dirty="0"/>
              <a:t>Districts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9525000" cy="2296418"/>
            <a:chOff x="725320" y="4572000"/>
            <a:chExt cx="9525000" cy="2296418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Pld:9 Pld:13 Has:7 Sof:20 Sof:10 Sof:15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570320" y="57912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Sof: 20 15 10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 13 9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4702154" y="4807937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217612" y="4906617"/>
            <a:ext cx="2825340" cy="1077218"/>
          </a:xfrm>
          <a:prstGeom prst="wedgeRoundRectCallout">
            <a:avLst>
              <a:gd name="adj1" fmla="val -31584"/>
              <a:gd name="adj2" fmla="val -7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Population greater than 10</a:t>
            </a:r>
          </a:p>
        </p:txBody>
      </p:sp>
    </p:spTree>
    <p:extLst>
      <p:ext uri="{BB962C8B-B14F-4D97-AF65-F5344CB8AC3E}">
        <p14:creationId xmlns:p14="http://schemas.microsoft.com/office/powerpoint/2010/main" val="150003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929374"/>
            <a:ext cx="11105104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List&lt;long&gt;&gt; towns = new Dictionary&lt;string, List&lt;long&gt;&gt;();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 = Console.ReadLine().Split(new char[] { '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in elements)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element.Split(':');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info[0];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= long.Parse(info[1]);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(!towns.ContainsKey(town))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towns.Add(town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 List&lt;long&gt;());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towns[town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].Add(population);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7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3760" y="1981200"/>
            <a:ext cx="111051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bound = long.Parse(Console.ReadLine());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towns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Where(t =&gt; t.Value.Sum() &gt; bound)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OrderByDescending(t =&gt; t.Value.Sum())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ToDictionary(x =&gt; x.Key, x =&gt; x.Value);</a:t>
            </a:r>
          </a:p>
        </p:txBody>
      </p:sp>
    </p:spTree>
    <p:extLst>
      <p:ext uri="{BB962C8B-B14F-4D97-AF65-F5344CB8AC3E}">
        <p14:creationId xmlns:p14="http://schemas.microsoft.com/office/powerpoint/2010/main" val="10350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(3)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41860" y="990600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 in towns)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districts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OrderByDescending(x =&gt;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Take(5);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Console.WriteLine(string.Format(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"{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0}: {1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town.Key,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", districts)));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GroupBy() and ToDictionary()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4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Collapses multiple collections to a single collection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we’ve combined all of the lists in the dictionary to a single array of integers.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SelectMany()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2124" y="1828800"/>
            <a:ext cx="112014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Dictionary&lt;bool, List&lt;int&gt;&gt; dict 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Dictionary&lt;bool, List&lt;int&gt;&gt;()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arr2 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dict.SelectMany(key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key.Value).ToArray()</a:t>
            </a:r>
          </a:p>
        </p:txBody>
      </p:sp>
    </p:spTree>
    <p:extLst>
      <p:ext uri="{BB962C8B-B14F-4D97-AF65-F5344CB8AC3E}">
        <p14:creationId xmlns:p14="http://schemas.microsoft.com/office/powerpoint/2010/main" val="256965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Operates over 2 collections in parallel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added the values of the 2 arrays.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2124" y="1936002"/>
            <a:ext cx="112014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int[] {1, 2, 3, 4, 5};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arr2 = new int[] {5, 4, 3, 2, 1};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result = arr.Zip(arr2, (a, b) =&gt; (a + b));</a:t>
            </a:r>
          </a:p>
        </p:txBody>
      </p:sp>
    </p:spTree>
    <p:extLst>
      <p:ext uri="{BB962C8B-B14F-4D97-AF65-F5344CB8AC3E}">
        <p14:creationId xmlns:p14="http://schemas.microsoft.com/office/powerpoint/2010/main" val="95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SelectMany() and Zip()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15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Dictionaries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pic>
        <p:nvPicPr>
          <p:cNvPr id="16" name="Picture 15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9"/>
              </a:rPr>
              <a:t>https://softuni.bg/trainings/1633/csharp-advanced-may-2017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2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-Advanced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37284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*</a:t>
            </a:r>
            <a:endParaRPr lang="bg-BG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643299" y="2825750"/>
            <a:ext cx="10834511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39066" y="2786062"/>
            <a:ext cx="10838743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50679" y="3916237"/>
            <a:ext cx="1891807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175392" y="5437190"/>
            <a:ext cx="1125975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15247" y="6062086"/>
            <a:ext cx="2056864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9412482" y="3922586"/>
            <a:ext cx="1891807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1002990" y="3677190"/>
              <a:ext cx="705472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9751060" y="5275263"/>
            <a:ext cx="1295063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9751060" y="6067407"/>
            <a:ext cx="1218851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871570" y="3370262"/>
            <a:ext cx="6437223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36230" y="3318888"/>
            <a:ext cx="10868370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998537" y="3860470"/>
            <a:ext cx="2080142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520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5173904" y="3860470"/>
            <a:ext cx="1891807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1026657" y="3750706"/>
              <a:ext cx="654965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7249815" y="3860470"/>
            <a:ext cx="1891807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967431" y="3750706"/>
              <a:ext cx="741486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583510" y="6071613"/>
            <a:ext cx="3034506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5290296" y="5323299"/>
            <a:ext cx="1625178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8329031" y="1154112"/>
            <a:ext cx="3218611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617159" y="1143000"/>
            <a:ext cx="3445782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4238579" y="1154112"/>
            <a:ext cx="398887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535774" y="1858948"/>
            <a:ext cx="11097187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Query (LINQ)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67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Searches by given condition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FirstOrDefault()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first matched element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last matched element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Makes projection (conversion) to another type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OrderByDescending()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4216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any element matches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all elements match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Returns only the unique elements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Skip()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Take()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Skips or takes X number of elements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05463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2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https://judge.softuni.bg/Contests/Compete/Index/598#0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3207" y="3810000"/>
            <a:ext cx="7522411" cy="584775"/>
            <a:chOff x="2513012" y="4572000"/>
            <a:chExt cx="7522411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15 2 15 14 12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15 14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31619" y="4646570"/>
            <a:ext cx="7523999" cy="584775"/>
            <a:chOff x="2511424" y="4572000"/>
            <a:chExt cx="7523999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11424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17 -2 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33207" y="5471867"/>
            <a:ext cx="7522411" cy="584775"/>
            <a:chOff x="2513012" y="4572000"/>
            <a:chExt cx="7522411" cy="58477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513012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-2 3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32004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(no output)</a:t>
              </a:r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03923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</a:t>
            </a:r>
            <a:r>
              <a:rPr lang="en-GB" dirty="0" smtClean="0"/>
              <a:t>Two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295400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Where(n =&gt; n &gt;= 10 &amp;&amp; n &lt;= 20)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Take(2)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ForEach(n =&gt; Console.Write(n + " "));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https://judge.softuni.bg/Contests/Compete/Index/598#0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 smtClean="0"/>
              <a:t> </a:t>
            </a:r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upper case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them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LINQ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https://judge.softuni.bg/Contests/Compete/Index/598#0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086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1422</Words>
  <Application>Microsoft Office PowerPoint</Application>
  <PresentationFormat>Custom</PresentationFormat>
  <Paragraphs>324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Corbel</vt:lpstr>
      <vt:lpstr>Segoe</vt:lpstr>
      <vt:lpstr>Wingdings</vt:lpstr>
      <vt:lpstr>Wingdings 2</vt:lpstr>
      <vt:lpstr>SoftUni 16x9</vt:lpstr>
      <vt:lpstr>Functional Programming</vt:lpstr>
      <vt:lpstr>Table of Contents</vt:lpstr>
      <vt:lpstr>Questions</vt:lpstr>
      <vt:lpstr>LINQ to *</vt:lpstr>
      <vt:lpstr>LINQ: Simple Operations</vt:lpstr>
      <vt:lpstr>LINQ: Simple Operations (2)</vt:lpstr>
      <vt:lpstr>Problem: Take Two</vt:lpstr>
      <vt:lpstr>Solution: Take Two</vt:lpstr>
      <vt:lpstr>Problem: UPPER STRINGS</vt:lpstr>
      <vt:lpstr>Solution: UPPER STRINGS</vt:lpstr>
      <vt:lpstr>Problem: First Name</vt:lpstr>
      <vt:lpstr>Solution: First Name</vt:lpstr>
      <vt:lpstr>Problem: Average of Doubles</vt:lpstr>
      <vt:lpstr>Solution: Average of Doubles</vt:lpstr>
      <vt:lpstr>Problem: Min Even Number</vt:lpstr>
      <vt:lpstr>Solution: Min Even Number</vt:lpstr>
      <vt:lpstr>Problem: Find and Sum Integers</vt:lpstr>
      <vt:lpstr>Solution: Find and Sum Integers</vt:lpstr>
      <vt:lpstr>GroupBy()</vt:lpstr>
      <vt:lpstr>ToDictionary()</vt:lpstr>
      <vt:lpstr>Problem: Map Districts</vt:lpstr>
      <vt:lpstr>Solution: Map Districts</vt:lpstr>
      <vt:lpstr>Solution: Map Districts (2)</vt:lpstr>
      <vt:lpstr>Solution: Map Districts (3)</vt:lpstr>
      <vt:lpstr>GroupBy() and ToDictionary()</vt:lpstr>
      <vt:lpstr>SelectMany()</vt:lpstr>
      <vt:lpstr>Zip()</vt:lpstr>
      <vt:lpstr>SelectMany() and Zip()</vt:lpstr>
      <vt:lpstr>Sets and Dictionaries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Advanced C# Course</dc:subject>
  <dc:creator/>
  <cp:keywords>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2017-06-15T10:57:20Z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