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0" r:id="rId3"/>
  </p:sldMasterIdLst>
  <p:notesMasterIdLst>
    <p:notesMasterId r:id="rId23"/>
  </p:notesMasterIdLst>
  <p:handoutMasterIdLst>
    <p:handoutMasterId r:id="rId24"/>
  </p:handoutMasterIdLst>
  <p:sldIdLst>
    <p:sldId id="274" r:id="rId4"/>
    <p:sldId id="473" r:id="rId5"/>
    <p:sldId id="523" r:id="rId6"/>
    <p:sldId id="477" r:id="rId7"/>
    <p:sldId id="478" r:id="rId8"/>
    <p:sldId id="483" r:id="rId9"/>
    <p:sldId id="487" r:id="rId10"/>
    <p:sldId id="502" r:id="rId11"/>
    <p:sldId id="520" r:id="rId12"/>
    <p:sldId id="521" r:id="rId13"/>
    <p:sldId id="503" r:id="rId14"/>
    <p:sldId id="522" r:id="rId15"/>
    <p:sldId id="512" r:id="rId16"/>
    <p:sldId id="505" r:id="rId17"/>
    <p:sldId id="488" r:id="rId18"/>
    <p:sldId id="510" r:id="rId19"/>
    <p:sldId id="519" r:id="rId20"/>
    <p:sldId id="475" r:id="rId21"/>
    <p:sldId id="420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606"/>
    <a:srgbClr val="F0A22E"/>
    <a:srgbClr val="603A14"/>
    <a:srgbClr val="E85C0E"/>
    <a:srgbClr val="BAB398"/>
    <a:srgbClr val="ADA485"/>
    <a:srgbClr val="C6C0AA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7" autoAdjust="0"/>
    <p:restoredTop sz="78256" autoAdjust="0"/>
  </p:normalViewPr>
  <p:slideViewPr>
    <p:cSldViewPr>
      <p:cViewPr varScale="1">
        <p:scale>
          <a:sx n="68" d="100"/>
          <a:sy n="68" d="100"/>
        </p:scale>
        <p:origin x="1027" y="5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5/27/2016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6484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9650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448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51C6FA-E3FE-4DBF-8AD6-5D8D8690AE35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5648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F398A5-76F1-4F89-B195-D20EAF081762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63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85541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070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20DFF-BB92-4114-9F67-FA76F92D8BE7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0201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EE1E64-20FC-4D06-B2D9-D0477C9C9B6E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6192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65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C424DA-7BA2-45FF-BE9A-1DFDEE8CAB8C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3559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B17E8-3CA4-4ECA-A466-92E529222AEA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64451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9050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6912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925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84FE-4AE5-402A-8F45-8233A8C35A0E}" type="datetime1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Source code box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7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55996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5/27/2016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360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866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36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03154-67DD-4056-8907-5F7123F885BB}" type="datetime1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5/27/2016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440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28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4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courses/advanced-csharp" TargetMode="External"/><Relationship Id="rId10" Type="http://schemas.openxmlformats.org/officeDocument/2006/relationships/image" Target="../media/image23.png"/><Relationship Id="rId19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s://telerikacademy.com/Courses/Courses/Details/159" TargetMode="Externa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9.png"/><Relationship Id="rId1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558" y="1080338"/>
            <a:ext cx="7915995" cy="1087372"/>
          </a:xfrm>
        </p:spPr>
        <p:txBody>
          <a:bodyPr>
            <a:normAutofit/>
          </a:bodyPr>
          <a:lstStyle/>
          <a:p>
            <a:r>
              <a:rPr lang="en-US" dirty="0"/>
              <a:t>Exception Handling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2134435"/>
            <a:ext cx="7924800" cy="1297859"/>
          </a:xfrm>
        </p:spPr>
        <p:txBody>
          <a:bodyPr>
            <a:normAutofit/>
          </a:bodyPr>
          <a:lstStyle/>
          <a:p>
            <a:r>
              <a:rPr lang="en-US" sz="3600" dirty="0"/>
              <a:t>Handling Errors During</a:t>
            </a:r>
            <a:br>
              <a:rPr lang="en-US" sz="3600" dirty="0"/>
            </a:br>
            <a:r>
              <a:rPr lang="en-US" sz="3600" dirty="0"/>
              <a:t>the Program Execution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>
            <a:hlinkClick r:id="rId5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6147" name="Picture 3" descr="C:\Documents\Courses\OOP\OOP Images\exceptional3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2" y="3761509"/>
            <a:ext cx="3526400" cy="263929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8"/>
              </a:rPr>
              <a:t>http://softuni.bg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89412" y="3733800"/>
            <a:ext cx="2152473" cy="2362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576164">
            <a:off x="5894427" y="3801407"/>
            <a:ext cx="1074333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36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OOP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77887" lvl="1" indent="0">
              <a:lnSpc>
                <a:spcPct val="100000"/>
              </a:lnSpc>
              <a:buNone/>
            </a:pPr>
            <a:endParaRPr lang="en-US" dirty="0"/>
          </a:p>
          <a:p>
            <a:pPr marL="377887" lvl="1" indent="0">
              <a:lnSpc>
                <a:spcPct val="100000"/>
              </a:lnSpc>
              <a:buNone/>
            </a:pPr>
            <a:endParaRPr lang="en-US" dirty="0"/>
          </a:p>
          <a:p>
            <a:pPr marL="377887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try-catch</a:t>
            </a:r>
            <a:r>
              <a:rPr lang="en-US" dirty="0"/>
              <a:t> Statement(2)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760412" y="1813477"/>
            <a:ext cx="9765872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 work that can cause an exception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catch(FormatException formatException)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This block will execute only if format exception occurs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794713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statement: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pPr>
              <a:spcBef>
                <a:spcPts val="1800"/>
              </a:spcBef>
            </a:pPr>
            <a:r>
              <a:rPr lang="en-US" dirty="0"/>
              <a:t>Ensures execution of given block in all cases</a:t>
            </a:r>
          </a:p>
          <a:p>
            <a:pPr lvl="1"/>
            <a:r>
              <a:rPr lang="en-US" dirty="0"/>
              <a:t>When exception is raised or not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dirty="0"/>
              <a:t> block</a:t>
            </a:r>
          </a:p>
          <a:p>
            <a:r>
              <a:rPr lang="en-US" dirty="0"/>
              <a:t>Used for execution of cleaning-up code, e.g. releasing resources</a:t>
            </a:r>
            <a:endParaRPr lang="bg-BG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try-finally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760412" y="1813477"/>
            <a:ext cx="9765872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 work that can cause an exception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This block will always execute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637387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statement: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try-catch-finally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760412" y="1813477"/>
            <a:ext cx="9765872" cy="40534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 work that can cause an exception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catch(FileNotFoundException fileNotFoundEx)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This block will be executed only if file not found       exception occurs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This block will always execute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382842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In programming we often forget to close our resources. 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dirty="0"/>
              <a:t>The “using” statement in C# ensures that resources are always closed properly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"using" Statement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3232418"/>
            <a:ext cx="11125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(WebClient webClient = new WebClient())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Use the resource. It will be disposed (closed) at the end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3989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646596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Handling Exceptions</a:t>
            </a:r>
            <a:endParaRPr lang="bg-BG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1465406" y="5542362"/>
            <a:ext cx="8938472" cy="688256"/>
          </a:xfrm>
        </p:spPr>
        <p:txBody>
          <a:bodyPr/>
          <a:lstStyle/>
          <a:p>
            <a:r>
              <a:rPr lang="en-US" dirty="0"/>
              <a:t>Exercises in class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684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060448"/>
            <a:ext cx="8938472" cy="82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Hierarchy of</a:t>
            </a:r>
            <a:r>
              <a:rPr lang="bg-BG" dirty="0"/>
              <a:t> </a:t>
            </a:r>
            <a:r>
              <a:rPr lang="en-US" dirty="0"/>
              <a:t>Exceptions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748" y="609600"/>
            <a:ext cx="6629400" cy="421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3396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Exceptions</a:t>
            </a:r>
            <a:r>
              <a:rPr lang="en-US" dirty="0"/>
              <a:t> provide a flexible error handling mechanism </a:t>
            </a:r>
          </a:p>
          <a:p>
            <a:pPr lvl="1"/>
            <a:r>
              <a:rPr lang="en-US" dirty="0"/>
              <a:t>Each exception handler processes only errors</a:t>
            </a:r>
            <a:br>
              <a:rPr lang="en-US" dirty="0"/>
            </a:br>
            <a:r>
              <a:rPr lang="en-US" dirty="0"/>
              <a:t>of a particular type (and its child types)</a:t>
            </a:r>
          </a:p>
          <a:p>
            <a:pPr lvl="2"/>
            <a:r>
              <a:rPr lang="en-US" dirty="0"/>
              <a:t>Other types of errors are processed by some</a:t>
            </a:r>
            <a:br>
              <a:rPr lang="en-US" dirty="0"/>
            </a:br>
            <a:r>
              <a:rPr lang="en-US" dirty="0"/>
              <a:t>other handlers later</a:t>
            </a:r>
          </a:p>
          <a:p>
            <a:pPr lvl="1"/>
            <a:r>
              <a:rPr lang="en-US" dirty="0"/>
              <a:t>Unhandled exceptions cause error messages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428" y="2517613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651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15"/>
              </a:rPr>
              <a:t>https://softuni.bg/courses/advanced-csharp</a:t>
            </a:r>
            <a:r>
              <a:rPr lang="en-US" dirty="0"/>
              <a:t> </a:t>
            </a:r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849883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OOP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87713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691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What are Exceptions?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Types of Exceptions and their Hierarchy</a:t>
            </a:r>
            <a:endParaRPr lang="bg-BG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Handling Exceptions</a:t>
            </a:r>
            <a:endParaRPr lang="bg-BG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Best Practices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8012" y="1524000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8313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#9986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0287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What are Exceptions?</a:t>
            </a:r>
            <a:endParaRPr lang="bg-BG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67648" y="1676400"/>
            <a:ext cx="2895600" cy="2895600"/>
          </a:xfrm>
          <a:prstGeom prst="roundRect">
            <a:avLst>
              <a:gd name="adj" fmla="val 579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52792721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exceptions </a:t>
            </a:r>
            <a:r>
              <a:rPr lang="en-US" dirty="0"/>
              <a:t>in .NET Framework is a powerful mechanism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centralized handling of errors </a:t>
            </a:r>
            <a:r>
              <a:rPr lang="en-US" dirty="0"/>
              <a:t>and unusual events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Simplify code construction and maintenance</a:t>
            </a:r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Exceptions?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7190512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ru-RU" dirty="0"/>
              <a:t> 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ru-RU" dirty="0"/>
              <a:t> </a:t>
            </a:r>
            <a:r>
              <a:rPr lang="en-US" dirty="0"/>
              <a:t>class is base for all exceptions in .NET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dirty="0"/>
              <a:t>Contains information for the cause of the error / unusual situation</a:t>
            </a:r>
            <a:endParaRPr lang="ru-RU" dirty="0"/>
          </a:p>
          <a:p>
            <a:pPr lvl="2">
              <a:lnSpc>
                <a:spcPct val="100000"/>
              </a:lnSpc>
            </a:pP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 </a:t>
            </a:r>
            <a:r>
              <a:rPr lang="en-US" dirty="0"/>
              <a:t>text description of the exception</a:t>
            </a:r>
            <a:endParaRPr lang="ru-RU" dirty="0"/>
          </a:p>
          <a:p>
            <a:pPr lvl="2">
              <a:lnSpc>
                <a:spcPct val="100000"/>
              </a:lnSpc>
            </a:pP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</a:t>
            </a:r>
            <a:r>
              <a:rPr lang="en-US" dirty="0"/>
              <a:t> the snapshot of the stack at the moment of exception throwing</a:t>
            </a:r>
            <a:endParaRPr lang="ru-RU" dirty="0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dirty="0"/>
              <a:t>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352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Exception Properties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88256"/>
          </a:xfrm>
        </p:spPr>
        <p:txBody>
          <a:bodyPr/>
          <a:lstStyle/>
          <a:p>
            <a:r>
              <a:rPr lang="en-US" dirty="0"/>
              <a:t>Exercises in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0900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3140" y="52311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  <a:tabLst>
                <a:tab pos="7264400" algn="l"/>
              </a:tabLst>
            </a:pPr>
            <a:r>
              <a:rPr lang="en-US" dirty="0"/>
              <a:t>Handling Exceptions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576" y="1905000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5543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statement: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try-catch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760412" y="1813477"/>
            <a:ext cx="9765872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 work that can cause an exception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This block will execute if any type of exception occurs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576235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3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896</Words>
  <Application>Microsoft Office PowerPoint</Application>
  <PresentationFormat>Custom</PresentationFormat>
  <Paragraphs>179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3_SoftUni 16x9</vt:lpstr>
      <vt:lpstr>Exception Handling</vt:lpstr>
      <vt:lpstr>Table of Contents</vt:lpstr>
      <vt:lpstr>Questions</vt:lpstr>
      <vt:lpstr>What are Exceptions?</vt:lpstr>
      <vt:lpstr>What are Exceptions?</vt:lpstr>
      <vt:lpstr>The System.Exception Class</vt:lpstr>
      <vt:lpstr>Exception Properties</vt:lpstr>
      <vt:lpstr>Handling Exceptions</vt:lpstr>
      <vt:lpstr>The try-catch Statement</vt:lpstr>
      <vt:lpstr>The try-catch Statement(2)</vt:lpstr>
      <vt:lpstr>The try-finally Statement</vt:lpstr>
      <vt:lpstr>The try-catch-finally Statement</vt:lpstr>
      <vt:lpstr>The "using" Statement</vt:lpstr>
      <vt:lpstr>Handling Exceptions</vt:lpstr>
      <vt:lpstr>The Hierarchy of Exceptions</vt:lpstr>
      <vt:lpstr>Summary</vt:lpstr>
      <vt:lpstr>Exception Handling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Exception Handling</dc:title>
  <dc:subject>Software Development Course</dc:subject>
  <dc:creator/>
  <cp:keywords>OOP, Exceptions, Exception Handling, programming, SoftUni, Software University, programming, software development, software engineering, course, Web development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2016-05-27T15:25:21Z</dcterms:modified>
  <cp:category>OOP,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