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41"/>
  </p:notesMasterIdLst>
  <p:handoutMasterIdLst>
    <p:handoutMasterId r:id="rId42"/>
  </p:handoutMasterIdLst>
  <p:sldIdLst>
    <p:sldId id="530" r:id="rId3"/>
    <p:sldId id="531" r:id="rId4"/>
    <p:sldId id="479" r:id="rId5"/>
    <p:sldId id="532" r:id="rId6"/>
    <p:sldId id="533" r:id="rId7"/>
    <p:sldId id="534" r:id="rId8"/>
    <p:sldId id="535" r:id="rId9"/>
    <p:sldId id="550" r:id="rId10"/>
    <p:sldId id="551" r:id="rId11"/>
    <p:sldId id="552" r:id="rId12"/>
    <p:sldId id="553" r:id="rId13"/>
    <p:sldId id="554" r:id="rId14"/>
    <p:sldId id="555" r:id="rId15"/>
    <p:sldId id="556" r:id="rId16"/>
    <p:sldId id="557" r:id="rId17"/>
    <p:sldId id="558" r:id="rId18"/>
    <p:sldId id="546" r:id="rId19"/>
    <p:sldId id="547" r:id="rId20"/>
    <p:sldId id="548" r:id="rId21"/>
    <p:sldId id="549" r:id="rId22"/>
    <p:sldId id="559" r:id="rId23"/>
    <p:sldId id="560" r:id="rId24"/>
    <p:sldId id="561" r:id="rId25"/>
    <p:sldId id="562" r:id="rId26"/>
    <p:sldId id="563" r:id="rId27"/>
    <p:sldId id="565" r:id="rId28"/>
    <p:sldId id="566" r:id="rId29"/>
    <p:sldId id="567" r:id="rId30"/>
    <p:sldId id="568" r:id="rId31"/>
    <p:sldId id="569" r:id="rId32"/>
    <p:sldId id="570" r:id="rId33"/>
    <p:sldId id="571" r:id="rId34"/>
    <p:sldId id="572" r:id="rId35"/>
    <p:sldId id="573" r:id="rId36"/>
    <p:sldId id="574" r:id="rId37"/>
    <p:sldId id="575" r:id="rId38"/>
    <p:sldId id="502" r:id="rId39"/>
    <p:sldId id="503"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605C7C7-EBA4-4677-99B1-14BC347040D8}">
          <p14:sldIdLst>
            <p14:sldId id="530"/>
            <p14:sldId id="531"/>
            <p14:sldId id="479"/>
          </p14:sldIdLst>
        </p14:section>
        <p14:section name="Inheritance" id="{0BE80E7B-6E27-4083-984C-6A0673986BC5}">
          <p14:sldIdLst>
            <p14:sldId id="532"/>
            <p14:sldId id="533"/>
            <p14:sldId id="534"/>
            <p14:sldId id="535"/>
            <p14:sldId id="550"/>
            <p14:sldId id="551"/>
            <p14:sldId id="552"/>
            <p14:sldId id="553"/>
            <p14:sldId id="554"/>
            <p14:sldId id="555"/>
            <p14:sldId id="556"/>
            <p14:sldId id="557"/>
            <p14:sldId id="558"/>
            <p14:sldId id="546"/>
            <p14:sldId id="547"/>
            <p14:sldId id="548"/>
            <p14:sldId id="549"/>
          </p14:sldIdLst>
        </p14:section>
        <p14:section name="Reusing Classes" id="{5AF578EA-F9D7-4093-B835-7CCCB5E5CD6D}">
          <p14:sldIdLst>
            <p14:sldId id="559"/>
            <p14:sldId id="560"/>
            <p14:sldId id="561"/>
            <p14:sldId id="562"/>
            <p14:sldId id="563"/>
            <p14:sldId id="565"/>
            <p14:sldId id="566"/>
            <p14:sldId id="567"/>
            <p14:sldId id="568"/>
            <p14:sldId id="569"/>
            <p14:sldId id="570"/>
            <p14:sldId id="571"/>
            <p14:sldId id="572"/>
            <p14:sldId id="573"/>
          </p14:sldIdLst>
        </p14:section>
        <p14:section name="Conclusion" id="{6BB45FC4-8A85-4953-A7E4-97E281438745}">
          <p14:sldIdLst>
            <p14:sldId id="574"/>
            <p14:sldId id="575"/>
            <p14:sldId id="502"/>
            <p14:sldId id="50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3BE60"/>
    <a:srgbClr val="F9F0AB"/>
    <a:srgbClr val="F9E6AB"/>
    <a:srgbClr val="F9FAAB"/>
    <a:srgbClr val="767691"/>
    <a:srgbClr val="7676AA"/>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varScale="1">
        <p:scale>
          <a:sx n="88" d="100"/>
          <a:sy n="88" d="100"/>
        </p:scale>
        <p:origin x="355"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7/4/2017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38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25492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60515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352768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5974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63815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2287979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46585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219834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78028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88378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699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628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425689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645804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273418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981519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87364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1951428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128676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2392844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548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59717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smtClean="0">
                <a:solidFill>
                  <a:prstClr val="black"/>
                </a:solidFill>
              </a:rPr>
              <a:t>© Software University Foundation – </a:t>
            </a:r>
            <a:r>
              <a:rPr lang="en-US" sz="1000" u="sng" dirty="0" smtClean="0">
                <a:solidFill>
                  <a:prstClr val="black"/>
                </a:solidFill>
                <a:hlinkClick r:id="rId3"/>
              </a:rPr>
              <a:t>http://softuni.org</a:t>
            </a:r>
            <a:endParaRPr lang="en-US" sz="1000" dirty="0" smtClean="0">
              <a:solidFill>
                <a:prstClr val="black"/>
              </a:solidFill>
            </a:endParaRPr>
          </a:p>
          <a:p>
            <a:r>
              <a:rPr lang="en-US" sz="1000" dirty="0" smtClean="0">
                <a:solidFill>
                  <a:prstClr val="black"/>
                </a:solidFill>
              </a:rPr>
              <a:t>This work is licensed under the </a:t>
            </a:r>
            <a:r>
              <a:rPr lang="en-US" sz="1000" u="sng" noProof="1" smtClean="0">
                <a:solidFill>
                  <a:prstClr val="black"/>
                </a:solidFill>
                <a:hlinkClick r:id="rId4"/>
              </a:rPr>
              <a:t>Creative Commons Attribution-NonCommercial-ShareAlike</a:t>
            </a:r>
            <a:r>
              <a:rPr lang="en-US" sz="1000" noProof="1" smtClean="0">
                <a:solidFill>
                  <a:prstClr val="black"/>
                </a:solidFill>
              </a:rPr>
              <a:t> </a:t>
            </a:r>
            <a:r>
              <a:rPr lang="en-US" sz="1000" dirty="0" smtClean="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11984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4993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109166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738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03844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44675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571158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s://softuni.bg/courses/advanced-csharp" TargetMode="External"/><Relationship Id="rId18" Type="http://schemas.openxmlformats.org/officeDocument/2006/relationships/hyperlink" Target="http://www.superhosting.bg/" TargetMode="External"/><Relationship Id="rId3" Type="http://schemas.openxmlformats.org/officeDocument/2006/relationships/hyperlink" Target="http://xs-software.com/" TargetMode="External"/><Relationship Id="rId7" Type="http://schemas.openxmlformats.org/officeDocument/2006/relationships/hyperlink" Target="http://smartit.bg/" TargetMode="External"/><Relationship Id="rId12" Type="http://schemas.openxmlformats.org/officeDocument/2006/relationships/image" Target="../media/image25.png"/><Relationship Id="rId17" Type="http://schemas.openxmlformats.org/officeDocument/2006/relationships/image" Target="../media/image27.png"/><Relationship Id="rId2" Type="http://schemas.openxmlformats.org/officeDocument/2006/relationships/notesSlide" Target="../notesSlides/notesSlide30.xml"/><Relationship Id="rId16" Type="http://schemas.openxmlformats.org/officeDocument/2006/relationships/hyperlink" Target="http://netpeak.bg/" TargetMode="Externa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hyperlink" Target="http://www.indeavr.com/" TargetMode="External"/><Relationship Id="rId5" Type="http://schemas.openxmlformats.org/officeDocument/2006/relationships/hyperlink" Target="http://komfo.com/" TargetMode="External"/><Relationship Id="rId15" Type="http://schemas.openxmlformats.org/officeDocument/2006/relationships/image" Target="../media/image26.png"/><Relationship Id="rId10" Type="http://schemas.openxmlformats.org/officeDocument/2006/relationships/image" Target="../media/image24.png"/><Relationship Id="rId19" Type="http://schemas.openxmlformats.org/officeDocument/2006/relationships/image" Target="../media/image28.png"/><Relationship Id="rId4" Type="http://schemas.openxmlformats.org/officeDocument/2006/relationships/image" Target="../media/image21.png"/><Relationship Id="rId9" Type="http://schemas.openxmlformats.org/officeDocument/2006/relationships/hyperlink" Target="http://www.softwaregroup-bg.com/" TargetMode="External"/><Relationship Id="rId14" Type="http://schemas.openxmlformats.org/officeDocument/2006/relationships/hyperlink" Target="http://www.infragistics.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a:solidFill>
                  <a:srgbClr val="F6D18E"/>
                </a:solidFill>
                <a:latin typeface="Calibri"/>
                <a:ea typeface="Calibri"/>
                <a:cs typeface="Calibri"/>
                <a:sym typeface="Calibri"/>
              </a:rPr>
              <a:t>Inheritance </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4000" b="0" i="0" u="none" strike="noStrike" cap="none" dirty="0">
                <a:solidFill>
                  <a:schemeClr val="accent1"/>
                </a:solidFill>
                <a:latin typeface="Calibri"/>
                <a:ea typeface="Calibri"/>
                <a:cs typeface="Calibri"/>
                <a:sym typeface="Calibri"/>
              </a:rPr>
              <a:t>Class Hierarchies</a:t>
            </a:r>
          </a:p>
        </p:txBody>
      </p:sp>
      <p:sp>
        <p:nvSpPr>
          <p:cNvPr id="56" name="Shape 56"/>
          <p:cNvSpPr txBox="1">
            <a:spLocks noGrp="1"/>
          </p:cNvSpPr>
          <p:nvPr>
            <p:ph type="body" idx="4294967295"/>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294967295"/>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4294967295"/>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4294967295"/>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3" name="Shape 63"/>
          <p:cNvPicPr preferRelativeResize="0"/>
          <p:nvPr/>
        </p:nvPicPr>
        <p:blipFill rotWithShape="1">
          <a:blip r:embed="rId6">
            <a:alphaModFix/>
          </a:blip>
          <a:srcRect/>
          <a:stretch/>
        </p:blipFill>
        <p:spPr>
          <a:xfrm>
            <a:off x="7895597" y="3653878"/>
            <a:ext cx="3913815" cy="2096144"/>
          </a:xfrm>
          <a:prstGeom prst="rect">
            <a:avLst/>
          </a:prstGeom>
          <a:noFill/>
          <a:ln>
            <a:noFill/>
          </a:ln>
        </p:spPr>
      </p:pic>
      <p:pic>
        <p:nvPicPr>
          <p:cNvPr id="18" name="Picture 17" descr="http://softuni.b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29263" y="3796677"/>
            <a:ext cx="1289135"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209189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takes</a:t>
            </a:r>
            <a:r>
              <a:rPr lang="en-US" dirty="0"/>
              <a:t> </a:t>
            </a:r>
            <a:r>
              <a:rPr lang="en-US"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2064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smtClean="0">
                <a:solidFill>
                  <a:schemeClr val="tx2">
                    <a:lumMod val="75000"/>
                  </a:schemeClr>
                </a:solidFill>
              </a:rPr>
              <a:t>Sleep</a:t>
            </a:r>
            <a:r>
              <a:rPr lang="en-US" sz="3200" dirty="0">
                <a:solidFill>
                  <a:schemeClr val="tx2">
                    <a:lumMod val="75000"/>
                  </a:schemeClr>
                </a:solidFill>
              </a:rPr>
              <a:t>()</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smtClean="0">
                <a:solidFill>
                  <a:schemeClr val="accent1">
                    <a:lumMod val="20000"/>
                    <a:lumOff val="80000"/>
                  </a:schemeClr>
                </a:solidFill>
              </a:rPr>
              <a:t>student </a:t>
            </a:r>
            <a:r>
              <a:rPr lang="en-US" sz="3600" dirty="0">
                <a:solidFill>
                  <a:schemeClr val="accent1">
                    <a:lumMod val="20000"/>
                    <a:lumOff val="80000"/>
                  </a:schemeClr>
                </a:solidFill>
              </a:rPr>
              <a:t>= new Student();</a:t>
            </a:r>
          </a:p>
          <a:p>
            <a:r>
              <a:rPr lang="en-US" sz="3600" dirty="0" smtClean="0">
                <a:solidFill>
                  <a:schemeClr val="accent1">
                    <a:lumMod val="20000"/>
                    <a:lumOff val="80000"/>
                  </a:schemeClr>
                </a:solidFill>
              </a:rPr>
              <a:t>student.</a:t>
            </a:r>
            <a:r>
              <a:rPr lang="en-US" sz="3600" dirty="0" smtClean="0">
                <a:solidFill>
                  <a:schemeClr val="tx2">
                    <a:lumMod val="75000"/>
                  </a:schemeClr>
                </a:solidFill>
              </a:rPr>
              <a:t>Sleep()</a:t>
            </a:r>
            <a:r>
              <a:rPr lang="en-US" sz="3600" dirty="0" smtClean="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smtClean="0">
                <a:solidFill>
                  <a:schemeClr val="accent1">
                    <a:lumMod val="20000"/>
                    <a:lumOff val="80000"/>
                  </a:schemeClr>
                </a:solidFill>
              </a:rPr>
              <a:t>employee </a:t>
            </a:r>
            <a:r>
              <a:rPr lang="en-US" sz="3600" dirty="0">
                <a:solidFill>
                  <a:schemeClr val="accent1">
                    <a:lumMod val="20000"/>
                    <a:lumOff val="80000"/>
                  </a:schemeClr>
                </a:solidFill>
              </a:rPr>
              <a:t>= new Employee();</a:t>
            </a:r>
          </a:p>
          <a:p>
            <a:r>
              <a:rPr lang="en-GB" sz="3600" dirty="0" smtClean="0">
                <a:solidFill>
                  <a:schemeClr val="accent1">
                    <a:lumMod val="20000"/>
                    <a:lumOff val="80000"/>
                  </a:schemeClr>
                </a:solidFill>
              </a:rPr>
              <a:t>employee.</a:t>
            </a:r>
            <a:r>
              <a:rPr lang="en-GB" sz="3600" dirty="0" smtClean="0">
                <a:solidFill>
                  <a:schemeClr val="tx2">
                    <a:lumMod val="75000"/>
                  </a:schemeClr>
                </a:solidFill>
              </a:rPr>
              <a:t>Sleep()</a:t>
            </a:r>
            <a:r>
              <a:rPr lang="en-GB" sz="3600" dirty="0" smtClean="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3044864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p>
          <a:p>
            <a:r>
              <a:rPr lang="en-US" sz="3200" dirty="0">
                <a:solidFill>
                  <a:schemeClr val="accent1">
                    <a:lumMod val="20000"/>
                    <a:lumOff val="80000"/>
                  </a:schemeClr>
                </a:solidFill>
              </a:rPr>
              <a:t>  private School </a:t>
            </a:r>
            <a:r>
              <a:rPr lang="en-US" sz="3200" dirty="0" smtClean="0">
                <a:solidFill>
                  <a:schemeClr val="accent1">
                    <a:lumMod val="20000"/>
                    <a:lumOff val="80000"/>
                  </a:schemeClr>
                </a:solidFill>
              </a:rPr>
              <a:t>school;</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Student(String name, School school</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name</a:t>
            </a:r>
            <a:r>
              <a:rPr lang="en-US" sz="3200" dirty="0" smtClean="0">
                <a:solidFill>
                  <a:schemeClr val="tx2">
                    <a:lumMod val="75000"/>
                  </a:schemeClr>
                </a:solidFill>
              </a:rPr>
              <a:t>)</a:t>
            </a:r>
          </a:p>
          <a:p>
            <a:r>
              <a:rPr lang="en-US" sz="3200" dirty="0" smtClean="0">
                <a:solidFill>
                  <a:schemeClr val="accent1">
                    <a:lumMod val="20000"/>
                    <a:lumOff val="80000"/>
                  </a:schemeClr>
                </a:solidFill>
              </a:rPr>
              <a:t>  {</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this.school = school;</a:t>
            </a:r>
          </a:p>
          <a:p>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44443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smtClean="0">
                <a:effectLst>
                  <a:outerShdw blurRad="38100" dist="38100" dir="2700000" algn="tl">
                    <a:srgbClr val="000000">
                      <a:alpha val="43137"/>
                    </a:srgbClr>
                  </a:outerShdw>
                </a:effectLst>
                <a:latin typeface="Consolas" panose="020B0609020204030204" pitchFamily="49" charset="0"/>
              </a:rPr>
              <a:t>+Work</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+Study</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+Sleep</a:t>
            </a:r>
            <a:r>
              <a:rPr lang="en-GB" sz="2800" b="1" dirty="0">
                <a:effectLst>
                  <a:outerShdw blurRad="38100" dist="38100" dir="2700000" algn="tl">
                    <a:srgbClr val="000000">
                      <a:alpha val="43137"/>
                    </a:srgbClr>
                  </a:outerShdw>
                </a:effectLst>
                <a:latin typeface="Consolas" panose="020B0609020204030204" pitchFamily="49" charset="0"/>
              </a:rPr>
              <a:t>():void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78088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a:t>
            </a:r>
            <a:r>
              <a:rPr lang="en-US" sz="3200" dirty="0" smtClean="0">
                <a:solidFill>
                  <a:schemeClr val="accent1">
                    <a:lumMod val="20000"/>
                    <a:lumOff val="80000"/>
                  </a:schemeClr>
                </a:solidFill>
              </a:rPr>
              <a:t>CollegeStudent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612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a:t>
            </a:r>
            <a:r>
              <a:rPr lang="en-US" dirty="0" smtClean="0"/>
              <a:t>C# </a:t>
            </a:r>
            <a:r>
              <a:rPr lang="en-US" dirty="0"/>
              <a:t>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3150453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smtClean="0">
                <a:solidFill>
                  <a:schemeClr val="tx2">
                    <a:lumMod val="75000"/>
                  </a:schemeClr>
                </a:solidFill>
                <a:latin typeface="Consolas" panose="020B0609020204030204" pitchFamily="49" charset="0"/>
              </a:rPr>
              <a:t>base</a:t>
            </a:r>
            <a:r>
              <a:rPr lang="en-US" dirty="0" smtClean="0"/>
              <a:t> </a:t>
            </a:r>
            <a:r>
              <a:rPr lang="en-US" dirty="0"/>
              <a:t>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Text Placeholder 5"/>
          <p:cNvSpPr txBox="1">
            <a:spLocks/>
          </p:cNvSpPr>
          <p:nvPr/>
        </p:nvSpPr>
        <p:spPr>
          <a:xfrm>
            <a:off x="455612" y="1905000"/>
            <a:ext cx="11353799"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 </a:t>
            </a:r>
            <a:endParaRPr lang="en-US" sz="3200" dirty="0">
              <a:solidFill>
                <a:schemeClr val="accent1">
                  <a:lumMod val="20000"/>
                  <a:lumOff val="80000"/>
                </a:schemeClr>
              </a:solidFill>
            </a:endParaRPr>
          </a:p>
          <a:p>
            <a:r>
              <a:rPr lang="en-US" sz="3200" dirty="0">
                <a:solidFill>
                  <a:schemeClr val="accent1">
                    <a:lumMod val="20000"/>
                    <a:lumOff val="80000"/>
                  </a:schemeClr>
                </a:solidFill>
              </a:rPr>
              <a:t>  void </a:t>
            </a:r>
            <a:r>
              <a:rPr lang="en-US" sz="3200" dirty="0" smtClean="0">
                <a:solidFill>
                  <a:schemeClr val="accent1">
                    <a:lumMod val="20000"/>
                    <a:lumOff val="80000"/>
                  </a:schemeClr>
                </a:solidFill>
              </a:rPr>
              <a:t>Fire(string </a:t>
            </a:r>
            <a:r>
              <a:rPr lang="en-US" sz="3200" dirty="0">
                <a:solidFill>
                  <a:schemeClr val="accent1">
                    <a:lumMod val="20000"/>
                    <a:lumOff val="80000"/>
                  </a:schemeClr>
                </a:solidFill>
              </a:rPr>
              <a:t>reasons) { </a:t>
            </a:r>
          </a:p>
          <a:p>
            <a:r>
              <a:rPr lang="en-US" sz="3200" dirty="0">
                <a:solidFill>
                  <a:schemeClr val="tx2">
                    <a:lumMod val="75000"/>
                  </a:schemeClr>
                </a:solidFill>
              </a:rPr>
              <a:t>    </a:t>
            </a:r>
            <a:r>
              <a:rPr lang="en-US" sz="3200" dirty="0" smtClean="0">
                <a:solidFill>
                  <a:schemeClr val="accent1">
                    <a:lumMod val="20000"/>
                    <a:lumOff val="80000"/>
                  </a:schemeClr>
                </a:solidFill>
              </a:rPr>
              <a:t>Console.Writeline</a:t>
            </a:r>
          </a:p>
          <a:p>
            <a:r>
              <a:rPr lang="en-US" sz="3200" dirty="0" smtClean="0">
                <a:solidFill>
                  <a:schemeClr val="accent1">
                    <a:lumMod val="20000"/>
                    <a:lumOff val="80000"/>
                  </a:schemeClr>
                </a:solidFill>
              </a:rPr>
              <a:t>    ($"{</a:t>
            </a:r>
            <a:r>
              <a:rPr lang="en-US" sz="3200" dirty="0" smtClean="0">
                <a:solidFill>
                  <a:schemeClr val="tx2">
                    <a:lumMod val="75000"/>
                  </a:schemeClr>
                </a:solidFill>
              </a:rPr>
              <a:t>base.name</a:t>
            </a:r>
            <a:r>
              <a:rPr lang="en-US" sz="3200" dirty="0">
                <a:solidFill>
                  <a:schemeClr val="accent1">
                    <a:lumMod val="20000"/>
                    <a:lumOff val="80000"/>
                  </a:schemeClr>
                </a:solidFill>
              </a:rPr>
              <a:t>} got fired because </a:t>
            </a:r>
            <a:r>
              <a:rPr lang="en-US" sz="3200" dirty="0" smtClean="0">
                <a:solidFill>
                  <a:schemeClr val="accent1">
                    <a:lumMod val="20000"/>
                    <a:lumOff val="80000"/>
                  </a:schemeClr>
                </a:solidFill>
              </a:rPr>
              <a:t>{</a:t>
            </a:r>
            <a:r>
              <a:rPr lang="en-US" sz="3200" dirty="0" smtClean="0">
                <a:solidFill>
                  <a:schemeClr val="tx2">
                    <a:lumMod val="75000"/>
                  </a:schemeClr>
                </a:solidFill>
              </a:rPr>
              <a:t>reasons</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230842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E</a:t>
              </a:r>
              <a:r>
                <a:rPr lang="en-US" sz="2800" b="1" noProof="1" smtClean="0">
                  <a:latin typeface="Consolas" panose="020B0609020204030204" pitchFamily="49" charset="0"/>
                </a:rPr>
                <a:t>at</a:t>
              </a:r>
              <a:r>
                <a:rPr lang="en-US" sz="2800" b="1" noProof="1">
                  <a:latin typeface="Consolas" panose="020B0609020204030204" pitchFamily="49" charset="0"/>
                </a:rPr>
                <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B</a:t>
              </a:r>
              <a:r>
                <a:rPr lang="en-US" sz="2800" b="1" noProof="1" smtClean="0">
                  <a:latin typeface="Consolas" panose="020B0609020204030204" pitchFamily="49" charset="0"/>
                </a:rPr>
                <a:t>ark</a:t>
              </a:r>
              <a:r>
                <a:rPr lang="en-US" sz="2800" b="1" noProof="1">
                  <a:latin typeface="Consolas" panose="020B0609020204030204" pitchFamily="49" charset="0"/>
                </a:rPr>
                <a:t>():void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Tree>
    <p:extLst>
      <p:ext uri="{BB962C8B-B14F-4D97-AF65-F5344CB8AC3E}">
        <p14:creationId xmlns:p14="http://schemas.microsoft.com/office/powerpoint/2010/main" val="35868937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a:t>
              </a:r>
              <a:r>
                <a:rPr lang="en-US" b="1" noProof="1">
                  <a:latin typeface="Consolas" panose="020B0609020204030204" pitchFamily="49" charset="0"/>
                </a:rPr>
                <a:t>E</a:t>
              </a:r>
              <a:r>
                <a:rPr lang="en-US" b="1" noProof="1" smtClean="0">
                  <a:latin typeface="Consolas" panose="020B0609020204030204" pitchFamily="49" charset="0"/>
                </a:rPr>
                <a:t>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+Weep</a:t>
              </a:r>
              <a:r>
                <a:rPr lang="en-US" b="1" noProof="1">
                  <a:latin typeface="Consolas" panose="020B0609020204030204" pitchFamily="49" charset="0"/>
                </a:rPr>
                <a:t>():void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Tree>
    <p:extLst>
      <p:ext uri="{BB962C8B-B14F-4D97-AF65-F5344CB8AC3E}">
        <p14:creationId xmlns:p14="http://schemas.microsoft.com/office/powerpoint/2010/main" val="373646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+Eat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-Meow</a:t>
              </a:r>
              <a:r>
                <a:rPr lang="en-US" b="1" noProof="1">
                  <a:latin typeface="Consolas" panose="020B0609020204030204" pitchFamily="49" charset="0"/>
                </a:rPr>
                <a:t>():void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Tree>
    <p:extLst>
      <p:ext uri="{BB962C8B-B14F-4D97-AF65-F5344CB8AC3E}">
        <p14:creationId xmlns:p14="http://schemas.microsoft.com/office/powerpoint/2010/main" val="14844270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a:t>
            </a:r>
            <a:r>
              <a:rPr lang="en-US" dirty="0" smtClean="0"/>
              <a:t>C#</a:t>
            </a:r>
            <a:endParaRPr lang="en-US" dirty="0"/>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33710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803012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284721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 all public</a:t>
            </a:r>
            <a:r>
              <a:rPr lang="en-US" noProof="1"/>
              <a:t> and </a:t>
            </a:r>
            <a:r>
              <a:rPr lang="en-US" noProof="1">
                <a:solidFill>
                  <a:schemeClr val="tx2">
                    <a:lumMod val="75000"/>
                  </a:schemeClr>
                </a:solidFill>
              </a:rPr>
              <a:t>protected</a:t>
            </a:r>
            <a:r>
              <a:rPr lang="en-US" noProof="1"/>
              <a:t> members</a:t>
            </a:r>
          </a:p>
          <a:p>
            <a:r>
              <a:rPr lang="en-US" noProof="1"/>
              <a:t>Derived classes can access </a:t>
            </a:r>
            <a:r>
              <a:rPr lang="en-US" noProof="1" smtClean="0">
                <a:solidFill>
                  <a:schemeClr val="tx2">
                    <a:lumMod val="75000"/>
                  </a:schemeClr>
                </a:solidFill>
              </a:rPr>
              <a:t>internal</a:t>
            </a:r>
            <a:r>
              <a:rPr lang="en-US" noProof="1" smtClean="0"/>
              <a:t> </a:t>
            </a:r>
            <a:r>
              <a:rPr lang="en-US" noProof="1"/>
              <a:t>members </a:t>
            </a:r>
            <a:r>
              <a:rPr lang="en-US" noProof="1">
                <a:solidFill>
                  <a:schemeClr val="tx2">
                    <a:lumMod val="75000"/>
                  </a:schemeClr>
                </a:solidFill>
              </a:rPr>
              <a:t>if in same </a:t>
            </a:r>
            <a:r>
              <a:rPr lang="en-US" noProof="1" smtClean="0">
                <a:solidFill>
                  <a:schemeClr val="tx2">
                    <a:lumMod val="75000"/>
                  </a:schemeClr>
                </a:solidFill>
              </a:rPr>
              <a:t>project</a:t>
            </a:r>
            <a:endParaRPr lang="en-US" noProof="1">
              <a:solidFill>
                <a:schemeClr val="tx2">
                  <a:lumMod val="75000"/>
                </a:schemeClr>
              </a:solidFill>
            </a:endParaRP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id;</a:t>
            </a:r>
          </a:p>
          <a:p>
            <a:r>
              <a:rPr lang="en-US" sz="3200" dirty="0">
                <a:solidFill>
                  <a:schemeClr val="accent1">
                    <a:lumMod val="20000"/>
                    <a:lumOff val="80000"/>
                  </a:schemeClr>
                </a:solidFill>
              </a:rPr>
              <a:t>  </a:t>
            </a:r>
            <a:r>
              <a:rPr lang="en-US" sz="3200" dirty="0" smtClean="0">
                <a:solidFill>
                  <a:schemeClr val="tx2">
                    <a:lumMod val="75000"/>
                  </a:schemeClr>
                </a:solidFill>
              </a:rPr>
              <a:t>string</a:t>
            </a:r>
            <a:r>
              <a:rPr lang="en-US" sz="3200" dirty="0" smtClean="0">
                <a:solidFill>
                  <a:schemeClr val="accent1">
                    <a:lumMod val="20000"/>
                    <a:lumOff val="80000"/>
                  </a:schemeClr>
                </a:solidFill>
              </a:rPr>
              <a:t> </a:t>
            </a:r>
            <a:r>
              <a:rPr lang="en-US" sz="3200" dirty="0">
                <a:solidFill>
                  <a:schemeClr val="accent1">
                    <a:lumMod val="20000"/>
                    <a:lumOff val="80000"/>
                  </a:schemeClr>
                </a:solidFill>
              </a:rPr>
              <a:t>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a:t>
            </a:r>
            <a:r>
              <a:rPr lang="en-US" sz="3200" dirty="0" smtClean="0">
                <a:solidFill>
                  <a:schemeClr val="accent1">
                    <a:lumMod val="20000"/>
                    <a:lumOff val="80000"/>
                  </a:schemeClr>
                </a:solidFill>
              </a:rPr>
              <a:t>Sleep</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2494460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smtClean="0">
                <a:solidFill>
                  <a:schemeClr val="tx2">
                    <a:lumMod val="75000"/>
                  </a:schemeClr>
                </a:solidFill>
              </a:rPr>
              <a:t>int</a:t>
            </a:r>
            <a:r>
              <a:rPr lang="en-US" sz="3200" dirty="0" smtClean="0">
                <a:solidFill>
                  <a:schemeClr val="accent1">
                    <a:lumMod val="20000"/>
                    <a:lumOff val="80000"/>
                  </a:schemeClr>
                </a:solidFill>
              </a:rPr>
              <a:t> </a:t>
            </a:r>
            <a:r>
              <a:rPr lang="en-US" sz="3200" dirty="0">
                <a:solidFill>
                  <a:schemeClr val="accent1">
                    <a:lumMod val="20000"/>
                    <a:lumOff val="80000"/>
                  </a:schemeClr>
                </a:solidFill>
              </a:rPr>
              <a:t>weight; }</a:t>
            </a:r>
          </a:p>
        </p:txBody>
      </p:sp>
      <p:sp>
        <p:nvSpPr>
          <p:cNvPr id="7" name="AutoShape 6"/>
          <p:cNvSpPr>
            <a:spLocks noChangeArrowheads="1"/>
          </p:cNvSpPr>
          <p:nvPr/>
        </p:nvSpPr>
        <p:spPr bwMode="auto">
          <a:xfrm>
            <a:off x="6802574" y="2723498"/>
            <a:ext cx="3276600" cy="609600"/>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noProof="1" smtClean="0">
                <a:solidFill>
                  <a:schemeClr val="tx2">
                    <a:lumMod val="75000"/>
                  </a:schemeClr>
                </a:solidFill>
                <a:latin typeface="Consolas" panose="020B0609020204030204" pitchFamily="49" charset="0"/>
              </a:rPr>
              <a:t>int</a:t>
            </a:r>
            <a:r>
              <a:rPr lang="en-US" sz="2800" b="1" dirty="0" smtClean="0">
                <a:solidFill>
                  <a:schemeClr val="tx2">
                    <a:lumMod val="75000"/>
                  </a:schemeClr>
                </a:solidFill>
                <a:latin typeface="Consolas" panose="020B0609020204030204" pitchFamily="49" charset="0"/>
              </a:rPr>
              <a:t> </a:t>
            </a:r>
            <a:r>
              <a:rPr lang="en-US" sz="2800" b="1" dirty="0">
                <a:solidFill>
                  <a:schemeClr val="tx2">
                    <a:lumMod val="75000"/>
                  </a:schemeClr>
                </a:solidFill>
                <a:latin typeface="Consolas" panose="020B0609020204030204" pitchFamily="49" charset="0"/>
              </a:rPr>
              <a:t>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486400"/>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066764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smtClean="0">
                <a:solidFill>
                  <a:schemeClr val="tx2">
                    <a:lumMod val="75000"/>
                  </a:schemeClr>
                </a:solidFill>
              </a:rPr>
              <a:t>this</a:t>
            </a:r>
            <a:r>
              <a:rPr lang="en-US" sz="3200" dirty="0" smtClean="0">
                <a:solidFill>
                  <a:schemeClr val="accent1">
                    <a:lumMod val="20000"/>
                    <a:lumOff val="80000"/>
                  </a:schemeClr>
                </a:solidFill>
              </a:rPr>
              <a:t>.weight = 0.6f;</a:t>
            </a:r>
          </a:p>
          <a:p>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.weight = </a:t>
            </a:r>
            <a:r>
              <a:rPr lang="en-US" sz="3200" dirty="0">
                <a:solidFill>
                  <a:schemeClr val="accent1">
                    <a:lumMod val="20000"/>
                    <a:lumOff val="80000"/>
                  </a:schemeClr>
                </a:solidFill>
              </a:rPr>
              <a:t>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7" name="AutoShape 6"/>
          <p:cNvSpPr>
            <a:spLocks noChangeArrowheads="1"/>
          </p:cNvSpPr>
          <p:nvPr/>
        </p:nvSpPr>
        <p:spPr bwMode="auto">
          <a:xfrm>
            <a:off x="67946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3" y="5585272"/>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84202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smtClean="0">
                <a:solidFill>
                  <a:schemeClr val="tx2">
                    <a:lumMod val="75000"/>
                  </a:schemeClr>
                </a:solidFill>
                <a:latin typeface="Consolas" panose="020B0609020204030204" pitchFamily="49" charset="0"/>
              </a:rPr>
              <a:t>virtual</a:t>
            </a:r>
            <a:r>
              <a:rPr lang="en-US" dirty="0" smtClean="0"/>
              <a:t> </a:t>
            </a:r>
            <a:r>
              <a:rPr lang="en-US" dirty="0"/>
              <a:t>– defines a method that </a:t>
            </a:r>
            <a:r>
              <a:rPr lang="en-US" dirty="0" smtClean="0">
                <a:solidFill>
                  <a:schemeClr val="tx2">
                    <a:lumMod val="75000"/>
                  </a:schemeClr>
                </a:solidFill>
              </a:rPr>
              <a:t>can </a:t>
            </a:r>
            <a:r>
              <a:rPr lang="en-US" dirty="0">
                <a:solidFill>
                  <a:schemeClr val="tx2">
                    <a:lumMod val="75000"/>
                  </a:schemeClr>
                </a:solidFill>
              </a:rPr>
              <a:t>be </a:t>
            </a:r>
            <a:r>
              <a:rPr lang="en-US" noProof="1" smtClean="0">
                <a:solidFill>
                  <a:schemeClr val="tx2">
                    <a:lumMod val="75000"/>
                  </a:schemeClr>
                </a:solidFill>
              </a:rPr>
              <a:t>overriden</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Virtual </a:t>
            </a:r>
            <a:r>
              <a:rPr lang="en-US" sz="4000" dirty="0"/>
              <a:t>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tx2">
                    <a:lumMod val="75000"/>
                  </a:schemeClr>
                </a:solidFill>
              </a:rPr>
              <a:t>Animal</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a:t>
            </a:r>
            <a:r>
              <a:rPr lang="en-US" sz="3200" dirty="0">
                <a:solidFill>
                  <a:schemeClr val="accent1">
                    <a:lumMod val="20000"/>
                    <a:lumOff val="80000"/>
                  </a:schemeClr>
                </a:solidFill>
              </a:rPr>
              <a:t>void </a:t>
            </a:r>
            <a:r>
              <a:rPr lang="en-US" sz="3200" dirty="0" smtClean="0">
                <a:solidFill>
                  <a:schemeClr val="accent1">
                    <a:lumMod val="20000"/>
                    <a:lumOff val="80000"/>
                  </a:schemeClr>
                </a:solidFill>
              </a:rPr>
              <a:t>Eat</a:t>
            </a:r>
            <a:r>
              <a:rPr lang="en-US" sz="3200" dirty="0">
                <a:solidFill>
                  <a:schemeClr val="accent1">
                    <a:lumMod val="20000"/>
                    <a:lumOff val="80000"/>
                  </a:schemeClr>
                </a:solidFill>
              </a:rPr>
              <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smtClean="0">
                <a:solidFill>
                  <a:schemeClr val="tx2">
                    <a:lumMod val="75000"/>
                  </a:schemeClr>
                </a:solidFill>
              </a:rPr>
              <a:t>Animal</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public </a:t>
            </a:r>
            <a:r>
              <a:rPr lang="en-US" sz="3200" dirty="0" smtClean="0">
                <a:solidFill>
                  <a:schemeClr val="tx2">
                    <a:lumMod val="75000"/>
                  </a:schemeClr>
                </a:solidFill>
              </a:rPr>
              <a:t>override</a:t>
            </a:r>
            <a:r>
              <a:rPr lang="en-US" sz="3200" dirty="0" smtClean="0">
                <a:solidFill>
                  <a:schemeClr val="accent1">
                    <a:lumMod val="20000"/>
                    <a:lumOff val="80000"/>
                  </a:schemeClr>
                </a:solidFill>
              </a:rPr>
              <a:t> void Eat()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62817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100216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noProof="1" smtClean="0"/>
              <a:t>ArrayList</a:t>
            </a:r>
          </a:p>
          <a:p>
            <a:pPr lvl="1">
              <a:lnSpc>
                <a:spcPct val="100000"/>
              </a:lnSpc>
            </a:pPr>
            <a:r>
              <a:rPr lang="en-US" dirty="0" smtClean="0"/>
              <a:t>Function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RandomArrayList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a:t>
            </a:r>
            <a:r>
              <a:rPr lang="en-US" sz="3200" noProof="1" smtClean="0">
                <a:solidFill>
                  <a:srgbClr val="FFFFFF"/>
                </a:solidFill>
              </a:rPr>
              <a:t>RandomElement</a:t>
            </a:r>
            <a:r>
              <a:rPr lang="en-US" sz="3200" dirty="0" smtClean="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14889697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class RandomList </a:t>
            </a:r>
            <a:r>
              <a:rPr lang="en-US" sz="3200" dirty="0" smtClean="0">
                <a:solidFill>
                  <a:schemeClr val="tx2">
                    <a:lumMod val="75000"/>
                  </a:schemeClr>
                </a:solidFill>
              </a:rPr>
              <a:t>: ArrayList</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private Random rnd; </a:t>
            </a:r>
            <a:r>
              <a:rPr lang="en-US" sz="3200" dirty="0" smtClean="0">
                <a:solidFill>
                  <a:schemeClr val="tx2">
                    <a:lumMod val="75000"/>
                  </a:schemeClr>
                </a:solidFill>
              </a:rPr>
              <a:t>//TODO: Add ctor</a:t>
            </a:r>
          </a:p>
          <a:p>
            <a:r>
              <a:rPr lang="en-US" sz="3200" dirty="0" smtClean="0">
                <a:solidFill>
                  <a:schemeClr val="accent1">
                    <a:lumMod val="20000"/>
                    <a:lumOff val="80000"/>
                  </a:schemeClr>
                </a:solidFill>
              </a:rPr>
              <a:t>  public object </a:t>
            </a:r>
            <a:r>
              <a:rPr lang="en-US" sz="3200" dirty="0" smtClean="0">
                <a:solidFill>
                  <a:schemeClr val="tx2">
                    <a:lumMod val="75000"/>
                  </a:schemeClr>
                </a:solidFill>
              </a:rPr>
              <a:t>RandomString</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int element = rnd.Next(0, data.Count - 1);</a:t>
            </a:r>
          </a:p>
          <a:p>
            <a:r>
              <a:rPr lang="en-US" sz="3200" dirty="0" smtClean="0">
                <a:solidFill>
                  <a:schemeClr val="accent1">
                    <a:lumMod val="20000"/>
                    <a:lumOff val="80000"/>
                  </a:schemeClr>
                </a:solidFill>
              </a:rPr>
              <a:t>    string str = data[element];</a:t>
            </a:r>
          </a:p>
          <a:p>
            <a:r>
              <a:rPr lang="en-US" sz="3200" dirty="0" smtClean="0">
                <a:solidFill>
                  <a:schemeClr val="accent1">
                    <a:lumMod val="20000"/>
                    <a:lumOff val="80000"/>
                  </a:schemeClr>
                </a:solidFill>
              </a:rPr>
              <a:t>    data.Remove(str);</a:t>
            </a:r>
          </a:p>
          <a:p>
            <a:r>
              <a:rPr lang="en-US" sz="3200" dirty="0" smtClean="0">
                <a:solidFill>
                  <a:schemeClr val="accent1">
                    <a:lumMod val="20000"/>
                    <a:lumOff val="80000"/>
                  </a:schemeClr>
                </a:solidFill>
              </a:rPr>
              <a:t>    return str;</a:t>
            </a:r>
          </a:p>
          <a:p>
            <a:r>
              <a:rPr lang="en-US" sz="3200" dirty="0" smtClean="0">
                <a:solidFill>
                  <a:schemeClr val="accent1">
                    <a:lumMod val="20000"/>
                    <a:lumOff val="80000"/>
                  </a:schemeClr>
                </a:solidFill>
              </a:rPr>
              <a:t>  }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44724576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415364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a:t>
            </a:r>
            <a:r>
              <a:rPr lang="en-US" sz="11500" b="1" noProof="1" smtClean="0"/>
              <a:t>CSharp</a:t>
            </a:r>
            <a:r>
              <a:rPr lang="en-US" sz="11500" b="1" dirty="0" smtClean="0"/>
              <a:t>-OOP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49949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solidFill>
                  <a:schemeClr val="tx2">
                    <a:lumMod val="75000"/>
                  </a:schemeClr>
                </a:solidFill>
              </a:rPr>
              <a:t>Duplicate code </a:t>
            </a:r>
            <a:r>
              <a:rPr lang="en-GB" dirty="0"/>
              <a:t>is error prone</a:t>
            </a:r>
          </a:p>
          <a:p>
            <a:r>
              <a:rPr lang="en-GB" dirty="0">
                <a:solidFill>
                  <a:schemeClr val="tx2">
                    <a:lumMod val="75000"/>
                  </a:schemeClr>
                </a:solidFill>
              </a:rPr>
              <a:t>Reuse classes</a:t>
            </a:r>
            <a:r>
              <a:rPr lang="en-GB" dirty="0"/>
              <a:t> through </a:t>
            </a:r>
            <a:r>
              <a:rPr lang="en-GB"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smtClean="0">
                <a:effectLst/>
              </a:rPr>
              <a:t>monitor;</a:t>
            </a:r>
          </a:p>
          <a:p>
            <a:r>
              <a:rPr lang="en-US" sz="3200" dirty="0" smtClean="0">
                <a:effectLst/>
              </a:rPr>
              <a:t>  Touchpad touchpad;</a:t>
            </a:r>
          </a:p>
          <a:p>
            <a:r>
              <a:rPr lang="en-US" sz="3200" dirty="0" smtClean="0">
                <a:effectLst/>
              </a:rPr>
              <a:t>  Keyboard keyboard;</a:t>
            </a:r>
            <a:endParaRPr lang="en-US" sz="3200" dirty="0">
              <a:effectLst/>
            </a:endParaRP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21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32</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endParaRPr lang="en-US" sz="3200" dirty="0" smtClean="0">
              <a:effectLst/>
            </a:endParaRPr>
          </a:p>
          <a:p>
            <a:r>
              <a:rPr lang="en-US" sz="3200" dirty="0" smtClean="0">
                <a:effectLst/>
              </a:rPr>
              <a:t>{</a:t>
            </a:r>
            <a:endParaRPr lang="en-US" sz="3200" dirty="0">
              <a:effectLst/>
            </a:endParaRPr>
          </a:p>
          <a:p>
            <a:r>
              <a:rPr lang="en-US" sz="3200" dirty="0">
                <a:effectLst/>
              </a:rPr>
              <a:t>  </a:t>
            </a:r>
            <a:r>
              <a:rPr lang="en-US" sz="3200" dirty="0" smtClean="0">
                <a:effectLst/>
              </a:rPr>
              <a:t>Monitor monitor;</a:t>
            </a:r>
            <a:endParaRPr lang="en-US" sz="3200" dirty="0" smtClean="0">
              <a:solidFill>
                <a:schemeClr val="accent1">
                  <a:lumMod val="20000"/>
                  <a:lumOff val="80000"/>
                </a:schemeClr>
              </a:solidFill>
              <a:effectLst/>
            </a:endParaRPr>
          </a:p>
          <a:p>
            <a:r>
              <a:rPr lang="en-US" sz="3200" dirty="0" smtClean="0">
                <a:solidFill>
                  <a:schemeClr val="accent1">
                    <a:lumMod val="20000"/>
                    <a:lumOff val="80000"/>
                  </a:schemeClr>
                </a:solidFill>
                <a:effectLst/>
              </a:rPr>
              <a:t>  void IncrBrightness()</a:t>
            </a:r>
          </a:p>
          <a:p>
            <a:r>
              <a:rPr lang="en-US" sz="3200" dirty="0" smtClean="0">
                <a:solidFill>
                  <a:schemeClr val="accent1">
                    <a:lumMod val="20000"/>
                    <a:lumOff val="80000"/>
                  </a:schemeClr>
                </a:solidFill>
                <a:effectLst/>
              </a:rPr>
              <a:t>    monitor.Brighten();</a:t>
            </a:r>
          </a:p>
          <a:p>
            <a:r>
              <a:rPr lang="en-US" sz="3200" dirty="0" smtClean="0">
                <a:solidFill>
                  <a:schemeClr val="accent1">
                    <a:lumMod val="20000"/>
                    <a:lumOff val="80000"/>
                  </a:schemeClr>
                </a:solidFill>
                <a:effectLst/>
              </a:rPr>
              <a:t>  </a:t>
            </a:r>
          </a:p>
          <a:p>
            <a:r>
              <a:rPr lang="en-US" sz="3200" dirty="0" smtClean="0">
                <a:solidFill>
                  <a:schemeClr val="accent1">
                    <a:lumMod val="20000"/>
                    <a:lumOff val="80000"/>
                  </a:schemeClr>
                </a:solidFill>
                <a:effectLst/>
              </a:rPr>
              <a:t>  void DecrBrightness()</a:t>
            </a:r>
          </a:p>
          <a:p>
            <a:r>
              <a:rPr lang="en-US" sz="3200" dirty="0" smtClean="0">
                <a:solidFill>
                  <a:schemeClr val="accent1">
                    <a:lumMod val="20000"/>
                    <a:lumOff val="80000"/>
                  </a:schemeClr>
                </a:solidFill>
                <a:effectLst/>
              </a:rPr>
              <a:t>    monitor.Dim();</a:t>
            </a:r>
          </a:p>
          <a:p>
            <a:r>
              <a:rPr lang="en-US" sz="3200" dirty="0" smtClean="0">
                <a:solidFill>
                  <a:schemeClr val="accent1">
                    <a:lumMod val="20000"/>
                    <a:lumOff val="80000"/>
                  </a:schemeClr>
                </a:solidFill>
                <a:effectLst/>
              </a:rPr>
              <a:t>}</a:t>
            </a:r>
            <a:endParaRPr lang="en-US" sz="3200" dirty="0">
              <a:solidFill>
                <a:schemeClr val="accent1">
                  <a:lumMod val="20000"/>
                  <a:lumOff val="80000"/>
                </a:schemeClr>
              </a:solidFill>
              <a:effectLst/>
            </a:endParaRP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increaseBrightness</a:t>
              </a:r>
              <a:r>
                <a:rPr lang="en-GB" sz="3600" dirty="0" smtClean="0">
                  <a:effectLst>
                    <a:outerShdw blurRad="38100" dist="38100" dir="2700000" algn="tl">
                      <a:srgbClr val="000000">
                        <a:alpha val="43137"/>
                      </a:srgbClr>
                    </a:outerShdw>
                  </a:effectLst>
                </a:rPr>
                <a:t>()</a:t>
              </a: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decreaseBrightness</a:t>
              </a:r>
              <a:r>
                <a:rPr lang="en-GB" sz="3600" dirty="0" smtClean="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621805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P</a:t>
              </a:r>
              <a:r>
                <a:rPr lang="en-US" sz="2800" b="1" noProof="1" smtClean="0">
                  <a:latin typeface="Consolas" panose="020B0609020204030204" pitchFamily="49" charset="0"/>
                </a:rPr>
                <a:t>ush(string</a:t>
              </a:r>
              <a:r>
                <a:rPr lang="en-US" sz="2800" b="1" noProof="1">
                  <a:latin typeface="Consolas" panose="020B0609020204030204" pitchFamily="49" charset="0"/>
                </a:rPr>
                <a:t>) :void</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+Pop</a:t>
              </a:r>
              <a:r>
                <a:rPr lang="en-US" sz="2800" b="1" noProof="1">
                  <a:latin typeface="Consolas" panose="020B0609020204030204" pitchFamily="49" charset="0"/>
                </a:rPr>
                <a:t>(): s</a:t>
              </a:r>
              <a:r>
                <a:rPr lang="en-US" sz="2800" b="1" noProof="1" smtClean="0">
                  <a:latin typeface="Consolas" panose="020B0609020204030204" pitchFamily="49" charset="0"/>
                </a:rPr>
                <a:t>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+Peek</a:t>
              </a:r>
              <a:r>
                <a:rPr lang="en-US" sz="2800" b="1" noProof="1">
                  <a:latin typeface="Consolas" panose="020B0609020204030204" pitchFamily="49" charset="0"/>
                </a:rPr>
                <a:t>(): </a:t>
              </a:r>
              <a:r>
                <a:rPr lang="en-US" sz="2800" b="1" noProof="1" smtClean="0">
                  <a:latin typeface="Consolas" panose="020B0609020204030204" pitchFamily="49" charset="0"/>
                </a:rPr>
                <a:t>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+IsEmpty</a:t>
              </a:r>
              <a:r>
                <a:rPr lang="en-US" sz="2800" b="1" noProof="1">
                  <a:latin typeface="Consolas" panose="020B0609020204030204" pitchFamily="49" charset="0"/>
                </a:rPr>
                <a:t>():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StackOfStrings</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smtClean="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43030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accent1">
                    <a:lumMod val="20000"/>
                    <a:lumOff val="80000"/>
                  </a:schemeClr>
                </a:solidFill>
              </a:rPr>
              <a:t>StackOfStrings {</a:t>
            </a:r>
          </a:p>
          <a:p>
            <a:r>
              <a:rPr lang="en-US" sz="3200" dirty="0" smtClean="0">
                <a:solidFill>
                  <a:schemeClr val="accent1">
                    <a:lumMod val="20000"/>
                    <a:lumOff val="80000"/>
                  </a:schemeClr>
                </a:solidFill>
              </a:rPr>
              <a:t>  private List&lt;String&gt; data;</a:t>
            </a:r>
          </a:p>
          <a:p>
            <a:r>
              <a:rPr lang="en-US" sz="3200" dirty="0" smtClean="0">
                <a:solidFill>
                  <a:schemeClr val="accent1">
                    <a:lumMod val="20000"/>
                    <a:lumOff val="80000"/>
                  </a:schemeClr>
                </a:solidFill>
              </a:rPr>
              <a:t>  public void Push(string element)</a:t>
            </a:r>
          </a:p>
          <a:p>
            <a:r>
              <a:rPr lang="en-US" sz="3200" dirty="0" smtClean="0">
                <a:solidFill>
                  <a:schemeClr val="accent1">
                    <a:lumMod val="20000"/>
                    <a:lumOff val="80000"/>
                  </a:schemeClr>
                </a:solidFill>
              </a:rPr>
              <a:t>    { this.data.Add(element); }</a:t>
            </a:r>
          </a:p>
          <a:p>
            <a:r>
              <a:rPr lang="en-US" sz="3200" dirty="0" smtClean="0">
                <a:solidFill>
                  <a:schemeClr val="accent1">
                    <a:lumMod val="20000"/>
                    <a:lumOff val="80000"/>
                  </a:schemeClr>
                </a:solidFill>
              </a:rPr>
              <a:t>  public string Pop()</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var element = this.data.Last();</a:t>
            </a:r>
          </a:p>
          <a:p>
            <a:r>
              <a:rPr lang="en-US" sz="3200" dirty="0" smtClean="0">
                <a:solidFill>
                  <a:schemeClr val="accent1">
                    <a:lumMod val="20000"/>
                    <a:lumOff val="80000"/>
                  </a:schemeClr>
                </a:solidFill>
              </a:rPr>
              <a:t>    this.data.Remove(element);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return </a:t>
            </a:r>
            <a:r>
              <a:rPr lang="en-US" sz="3200" dirty="0">
                <a:solidFill>
                  <a:schemeClr val="accent1">
                    <a:lumMod val="20000"/>
                    <a:lumOff val="80000"/>
                  </a:schemeClr>
                </a:solidFill>
              </a:rPr>
              <a:t>element;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
        <p:nvSpPr>
          <p:cNvPr id="6" name="AutoShape 6"/>
          <p:cNvSpPr>
            <a:spLocks noChangeArrowheads="1"/>
          </p:cNvSpPr>
          <p:nvPr/>
        </p:nvSpPr>
        <p:spPr bwMode="auto">
          <a:xfrm>
            <a:off x="8428023" y="5334000"/>
            <a:ext cx="3352800" cy="1054153"/>
          </a:xfrm>
          <a:prstGeom prst="wedgeRoundRectCallout">
            <a:avLst>
              <a:gd name="adj1" fmla="val -68961"/>
              <a:gd name="adj2" fmla="val -127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2251505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35</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methods</a:t>
            </a:r>
          </a:p>
          <a:p>
            <a:pPr marL="358775" indent="-358775">
              <a:lnSpc>
                <a:spcPct val="110000"/>
              </a:lnSpc>
            </a:pPr>
            <a:r>
              <a:rPr lang="en-US" sz="3200" dirty="0"/>
              <a:t>Look for classes with the </a:t>
            </a:r>
            <a:r>
              <a:rPr lang="en-US" sz="3200" dirty="0">
                <a:solidFill>
                  <a:schemeClr val="tx2">
                    <a:lumMod val="75000"/>
                  </a:schemeClr>
                </a:solidFill>
              </a:rPr>
              <a:t>same role</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a:t>
            </a:r>
            <a:r>
              <a:rPr lang="en-US" sz="3200" dirty="0" smtClean="0"/>
              <a:t>relationship</a:t>
            </a:r>
            <a:endParaRPr lang="en-US" sz="3200" dirty="0"/>
          </a:p>
          <a:p>
            <a:pPr marL="358775" indent="-358775">
              <a:lnSpc>
                <a:spcPct val="110000"/>
              </a:lnSpc>
            </a:pPr>
            <a:r>
              <a:rPr lang="en-US" sz="3200" dirty="0"/>
              <a:t>Consider </a:t>
            </a:r>
            <a:r>
              <a:rPr lang="en-US" sz="3200" dirty="0">
                <a:solidFill>
                  <a:schemeClr val="tx2">
                    <a:lumMod val="75000"/>
                  </a:schemeClr>
                </a:solidFill>
              </a:rPr>
              <a:t>Composition</a:t>
            </a:r>
            <a:r>
              <a:rPr lang="en-US" sz="3200" dirty="0"/>
              <a:t> and </a:t>
            </a:r>
            <a:r>
              <a:rPr lang="en-US" sz="3200"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1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p:cNvPr>
          <p:cNvPicPr>
            <a:picLocks noChangeAspect="1"/>
          </p:cNvPicPr>
          <p:nvPr/>
        </p:nvPicPr>
        <p:blipFill>
          <a:blip r:embed="rId4" cstate="print"/>
          <a:stretch>
            <a:fillRect/>
          </a:stretch>
        </p:blipFill>
        <p:spPr>
          <a:xfrm>
            <a:off x="9268370" y="2609875"/>
            <a:ext cx="2438400" cy="1118920"/>
          </a:xfrm>
          <a:prstGeom prst="roundRect">
            <a:avLst>
              <a:gd name="adj" fmla="val 3159"/>
            </a:avLst>
          </a:prstGeom>
        </p:spPr>
      </p:pic>
      <p:pic>
        <p:nvPicPr>
          <p:cNvPr id="7" name="Picture 6">
            <a:hlinkClick r:id="rId5"/>
          </p:cNvPr>
          <p:cNvPicPr>
            <a:picLocks noChangeAspect="1"/>
          </p:cNvPicPr>
          <p:nvPr/>
        </p:nvPicPr>
        <p:blipFill>
          <a:blip r:embed="rId6" cstate="print"/>
          <a:stretch>
            <a:fillRect/>
          </a:stretch>
        </p:blipFill>
        <p:spPr>
          <a:xfrm>
            <a:off x="4729730" y="5421095"/>
            <a:ext cx="2040956" cy="804013"/>
          </a:xfrm>
          <a:prstGeom prst="roundRect">
            <a:avLst>
              <a:gd name="adj" fmla="val 3159"/>
            </a:avLst>
          </a:prstGeom>
        </p:spPr>
      </p:pic>
      <p:pic>
        <p:nvPicPr>
          <p:cNvPr id="8" name="Picture 7">
            <a:hlinkClick r:id="rId7"/>
          </p:cNvPr>
          <p:cNvPicPr>
            <a:picLocks noChangeAspect="1"/>
          </p:cNvPicPr>
          <p:nvPr/>
        </p:nvPicPr>
        <p:blipFill>
          <a:blip r:embed="rId8" cstate="print"/>
          <a:stretch>
            <a:fillRect/>
          </a:stretch>
        </p:blipFill>
        <p:spPr>
          <a:xfrm>
            <a:off x="912812" y="1304499"/>
            <a:ext cx="2093874" cy="804013"/>
          </a:xfrm>
          <a:prstGeom prst="roundRect">
            <a:avLst>
              <a:gd name="adj" fmla="val 3159"/>
            </a:avLst>
          </a:prstGeom>
        </p:spPr>
      </p:pic>
      <p:pic>
        <p:nvPicPr>
          <p:cNvPr id="9" name="Picture 8">
            <a:hlinkClick r:id="rId9"/>
          </p:cNvPr>
          <p:cNvPicPr>
            <a:picLocks noChangeAspect="1"/>
          </p:cNvPicPr>
          <p:nvPr/>
        </p:nvPicPr>
        <p:blipFill>
          <a:blip r:embed="rId10" cstate="print"/>
          <a:stretch>
            <a:fillRect/>
          </a:stretch>
        </p:blipFill>
        <p:spPr>
          <a:xfrm>
            <a:off x="512764" y="5373443"/>
            <a:ext cx="3352800" cy="849557"/>
          </a:xfrm>
          <a:prstGeom prst="roundRect">
            <a:avLst>
              <a:gd name="adj" fmla="val 3159"/>
            </a:avLst>
          </a:prstGeom>
        </p:spPr>
      </p:pic>
      <p:sp>
        <p:nvSpPr>
          <p:cNvPr id="11" name="Title 10"/>
          <p:cNvSpPr>
            <a:spLocks noGrp="1"/>
          </p:cNvSpPr>
          <p:nvPr>
            <p:ph type="title"/>
          </p:nvPr>
        </p:nvSpPr>
        <p:spPr/>
        <p:txBody>
          <a:bodyPr/>
          <a:lstStyle/>
          <a:p>
            <a:r>
              <a:rPr lang="en-US" dirty="0"/>
              <a:t>Inheritance</a:t>
            </a:r>
          </a:p>
        </p:txBody>
      </p:sp>
      <p:pic>
        <p:nvPicPr>
          <p:cNvPr id="13" name="Picture 12">
            <a:hlinkClick r:id="rId11"/>
          </p:cNvPr>
          <p:cNvPicPr>
            <a:picLocks noChangeAspect="1"/>
          </p:cNvPicPr>
          <p:nvPr/>
        </p:nvPicPr>
        <p:blipFill>
          <a:blip r:embed="rId12" cstate="print"/>
          <a:stretch>
            <a:fillRect/>
          </a:stretch>
        </p:blipFill>
        <p:spPr>
          <a:xfrm>
            <a:off x="4418012" y="1292902"/>
            <a:ext cx="2620615" cy="808530"/>
          </a:xfrm>
          <a:prstGeom prst="roundRect">
            <a:avLst>
              <a:gd name="adj" fmla="val 2953"/>
            </a:avLst>
          </a:prstGeom>
        </p:spPr>
      </p:pic>
      <p:sp>
        <p:nvSpPr>
          <p:cNvPr id="3" name="Text Placeholder 2"/>
          <p:cNvSpPr>
            <a:spLocks noGrp="1"/>
          </p:cNvSpPr>
          <p:nvPr>
            <p:ph type="body" sz="quarter" idx="10"/>
          </p:nvPr>
        </p:nvSpPr>
        <p:spPr>
          <a:xfrm>
            <a:off x="1529384" y="6400802"/>
            <a:ext cx="10482604" cy="363552"/>
          </a:xfrm>
        </p:spPr>
        <p:txBody>
          <a:bodyPr/>
          <a:lstStyle/>
          <a:p>
            <a:r>
              <a:rPr lang="en-US" dirty="0" smtClean="0">
                <a:hlinkClick r:id="rId13"/>
              </a:rPr>
              <a:t>https://softuni.bg/courses/advanced-csharp</a:t>
            </a:r>
            <a:endParaRPr lang="en-US" dirty="0"/>
          </a:p>
        </p:txBody>
      </p:sp>
      <p:pic>
        <p:nvPicPr>
          <p:cNvPr id="16" name="Picture 15">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18" name="Picture 17">
            <a:hlinkClick r:id="rId16"/>
          </p:cNvPr>
          <p:cNvPicPr>
            <a:picLocks noChangeAspect="1"/>
          </p:cNvPicPr>
          <p:nvPr/>
        </p:nvPicPr>
        <p:blipFill>
          <a:blip r:embed="rId17" cstate="print"/>
          <a:stretch>
            <a:fillRect/>
          </a:stretch>
        </p:blipFill>
        <p:spPr>
          <a:xfrm>
            <a:off x="8075612" y="1316222"/>
            <a:ext cx="3631158" cy="783191"/>
          </a:xfrm>
          <a:prstGeom prst="roundRect">
            <a:avLst>
              <a:gd name="adj" fmla="val 3159"/>
            </a:avLst>
          </a:prstGeom>
        </p:spPr>
      </p:pic>
      <p:pic>
        <p:nvPicPr>
          <p:cNvPr id="4" name="Picture 3">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8670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37</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a:t>
            </a:r>
            <a:r>
              <a:rPr lang="en-US" sz="2000" dirty="0" smtClean="0"/>
              <a:t>license</a:t>
            </a:r>
            <a:endParaRPr lang="en-US" sz="2000" dirty="0"/>
          </a:p>
        </p:txBody>
      </p:sp>
    </p:spTree>
    <p:extLst>
      <p:ext uri="{BB962C8B-B14F-4D97-AF65-F5344CB8AC3E}">
        <p14:creationId xmlns:p14="http://schemas.microsoft.com/office/powerpoint/2010/main" val="235442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62808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635351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smtClean="0">
                <a:solidFill>
                  <a:schemeClr val="tx2"/>
                </a:solidFill>
                <a:effectLst>
                  <a:outerShdw blurRad="38100" dist="38100" dir="2700000" algn="tl">
                    <a:srgbClr val="000000">
                      <a:alpha val="43137"/>
                    </a:srgbClr>
                  </a:outerShdw>
                </a:effectLst>
                <a:latin typeface="Consolas" pitchFamily="49" charset="0"/>
              </a:rPr>
              <a:t>tring</a:t>
            </a:r>
            <a:endParaRPr lang="en-GB"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a:t>
            </a:r>
            <a:r>
              <a:rPr lang="en-GB" b="1" noProof="1" smtClean="0">
                <a:solidFill>
                  <a:schemeClr val="tx2"/>
                </a:solidFill>
                <a:effectLst>
                  <a:outerShdw blurRad="38100" dist="38100" dir="2700000" algn="tl">
                    <a:srgbClr val="000000">
                      <a:alpha val="43137"/>
                    </a:srgbClr>
                  </a:outerShdw>
                </a:effectLst>
                <a:latin typeface="Consolas" pitchFamily="49" charset="0"/>
              </a:rPr>
              <a:t>string</a:t>
            </a:r>
            <a:endParaRPr lang="en-GB" b="1" noProof="1">
              <a:solidFill>
                <a:schemeClr val="tx2"/>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1166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7398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a:t>
            </a:r>
            <a:r>
              <a:rPr lang="en-US" dirty="0" smtClean="0"/>
              <a:t>C# Collection</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3" y="1676400"/>
            <a:ext cx="10593119" cy="4114800"/>
          </a:xfrm>
          <a:prstGeom prst="rect">
            <a:avLst/>
          </a:prstGeom>
          <a:effectLst>
            <a:glow>
              <a:schemeClr val="accent1"/>
            </a:glow>
            <a:softEdge rad="0"/>
          </a:effectLst>
        </p:spPr>
      </p:pic>
    </p:spTree>
    <p:extLst>
      <p:ext uri="{BB962C8B-B14F-4D97-AF65-F5344CB8AC3E}">
        <p14:creationId xmlns:p14="http://schemas.microsoft.com/office/powerpoint/2010/main" val="20206024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dirty="0"/>
              <a:t>In C</a:t>
            </a:r>
            <a:r>
              <a:rPr lang="en-US" dirty="0" smtClean="0"/>
              <a:t># </a:t>
            </a:r>
            <a:r>
              <a:rPr lang="en-US" dirty="0"/>
              <a:t>inheritance </a:t>
            </a:r>
            <a:r>
              <a:rPr lang="en-US" dirty="0" smtClean="0"/>
              <a:t>is </a:t>
            </a:r>
            <a:r>
              <a:rPr lang="en-US" dirty="0"/>
              <a:t>defined by the </a:t>
            </a:r>
            <a:r>
              <a:rPr lang="en-US" b="1" dirty="0">
                <a:solidFill>
                  <a:schemeClr val="tx2">
                    <a:lumMod val="75000"/>
                  </a:schemeClr>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a:t>
            </a:r>
            <a:r>
              <a:rPr lang="en-US" sz="4000" dirty="0" smtClean="0"/>
              <a:t>C#</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5935" y="22098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a:p>
            <a:r>
              <a:rPr lang="en-US" sz="2800" dirty="0">
                <a:solidFill>
                  <a:schemeClr val="accent1">
                    <a:lumMod val="20000"/>
                    <a:lumOff val="80000"/>
                  </a:schemeClr>
                </a:solidFill>
              </a:rPr>
              <a:t>class Employee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smtClean="0">
                <a:solidFill>
                  <a:schemeClr val="tx2">
                    <a:lumMod val="75000"/>
                  </a:schemeClr>
                </a:solidFill>
              </a:rPr>
              <a:t>:</a:t>
            </a:r>
            <a:r>
              <a:rPr lang="en-US" sz="3200" dirty="0" smtClean="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35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4499</Words>
  <Application>Microsoft Office PowerPoint</Application>
  <PresentationFormat>Custom</PresentationFormat>
  <Paragraphs>581</Paragraphs>
  <Slides>38</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Consolas</vt:lpstr>
      <vt:lpstr>Noto Sans Symbols</vt:lpstr>
      <vt:lpstr>Wingdings</vt:lpstr>
      <vt:lpstr>Wingdings 2</vt:lpstr>
      <vt:lpstr>SoftUni 16x9</vt:lpstr>
      <vt:lpstr>Inheritance </vt:lpstr>
      <vt:lpstr>Table of Contents</vt:lpstr>
      <vt:lpstr>Questions</vt:lpstr>
      <vt:lpstr>Inheritance</vt:lpstr>
      <vt:lpstr>Inheritance</vt:lpstr>
      <vt:lpstr>Inheritance – Example</vt:lpstr>
      <vt:lpstr>Class Hierarchies</vt:lpstr>
      <vt:lpstr>Class Hierarchies – C# Collection</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Virtual Methods</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Summary</vt:lpstr>
      <vt:lpstr>Inheritance</vt:lpstr>
      <vt:lpstr>License</vt:lpstr>
      <vt:lpstr>Free Trainings @ Software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Encapsulation</dc:title>
  <dc:subject>C# Basics Course</dc:subject>
  <dc:creator/>
  <cp:keywords>Encapsulation, OOP, programming, course, SoftUni, Software University, OOP, Encapsulation</cp:keywords>
  <dc:description>Software University Foundation - http://softuni.org</dc:description>
  <cp:lastModifiedBy/>
  <cp:revision>1</cp:revision>
  <dcterms:created xsi:type="dcterms:W3CDTF">2014-01-02T17:00:34Z</dcterms:created>
  <dcterms:modified xsi:type="dcterms:W3CDTF">2017-07-04T10:47:52Z</dcterms:modified>
  <cp:category>programming, OOP, C#</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