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42"/>
  </p:notesMasterIdLst>
  <p:handoutMasterIdLst>
    <p:handoutMasterId r:id="rId43"/>
  </p:handoutMasterIdLst>
  <p:sldIdLst>
    <p:sldId id="530" r:id="rId3"/>
    <p:sldId id="576" r:id="rId4"/>
    <p:sldId id="479" r:id="rId5"/>
    <p:sldId id="577" r:id="rId6"/>
    <p:sldId id="578"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616" r:id="rId21"/>
    <p:sldId id="592" r:id="rId22"/>
    <p:sldId id="593" r:id="rId23"/>
    <p:sldId id="602" r:id="rId24"/>
    <p:sldId id="603" r:id="rId25"/>
    <p:sldId id="604" r:id="rId26"/>
    <p:sldId id="605" r:id="rId27"/>
    <p:sldId id="606" r:id="rId28"/>
    <p:sldId id="607" r:id="rId29"/>
    <p:sldId id="608" r:id="rId30"/>
    <p:sldId id="609" r:id="rId31"/>
    <p:sldId id="610" r:id="rId32"/>
    <p:sldId id="615" r:id="rId33"/>
    <p:sldId id="614" r:id="rId34"/>
    <p:sldId id="611" r:id="rId35"/>
    <p:sldId id="612" r:id="rId36"/>
    <p:sldId id="613" r:id="rId37"/>
    <p:sldId id="601" r:id="rId38"/>
    <p:sldId id="575" r:id="rId39"/>
    <p:sldId id="502" r:id="rId40"/>
    <p:sldId id="503"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605C7C7-EBA4-4677-99B1-14BC347040D8}">
          <p14:sldIdLst>
            <p14:sldId id="530"/>
            <p14:sldId id="576"/>
            <p14:sldId id="479"/>
          </p14:sldIdLst>
        </p14:section>
        <p14:section name="Polymorphism" id="{C28632A4-61B6-422D-8812-7A9D3FA885A6}">
          <p14:sldIdLst>
            <p14:sldId id="577"/>
            <p14:sldId id="578"/>
            <p14:sldId id="579"/>
            <p14:sldId id="580"/>
            <p14:sldId id="581"/>
            <p14:sldId id="582"/>
            <p14:sldId id="583"/>
            <p14:sldId id="584"/>
            <p14:sldId id="585"/>
            <p14:sldId id="586"/>
            <p14:sldId id="587"/>
            <p14:sldId id="588"/>
            <p14:sldId id="589"/>
            <p14:sldId id="590"/>
            <p14:sldId id="591"/>
            <p14:sldId id="616"/>
            <p14:sldId id="592"/>
            <p14:sldId id="593"/>
          </p14:sldIdLst>
        </p14:section>
        <p14:section name="Abstract Class" id="{AC77483C-20FE-440F-9D8B-4243880A74AE}">
          <p14:sldIdLst>
            <p14:sldId id="602"/>
            <p14:sldId id="603"/>
            <p14:sldId id="604"/>
            <p14:sldId id="605"/>
            <p14:sldId id="606"/>
            <p14:sldId id="607"/>
            <p14:sldId id="608"/>
            <p14:sldId id="609"/>
            <p14:sldId id="610"/>
            <p14:sldId id="615"/>
          </p14:sldIdLst>
        </p14:section>
        <p14:section name="Static Members" id="{49A64C1F-4BD9-4588-A7E1-CCAD55622DE0}">
          <p14:sldIdLst>
            <p14:sldId id="614"/>
            <p14:sldId id="611"/>
            <p14:sldId id="612"/>
            <p14:sldId id="613"/>
          </p14:sldIdLst>
        </p14:section>
        <p14:section name="Conclusion" id="{6BB45FC4-8A85-4953-A7E4-97E281438745}">
          <p14:sldIdLst>
            <p14:sldId id="601"/>
            <p14:sldId id="575"/>
            <p14:sldId id="502"/>
            <p14:sldId id="50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3BE60"/>
    <a:srgbClr val="F9F0AB"/>
    <a:srgbClr val="F9E6AB"/>
    <a:srgbClr val="F9FAAB"/>
    <a:srgbClr val="767691"/>
    <a:srgbClr val="7676AA"/>
    <a:srgbClr val="603A14"/>
    <a:srgbClr val="E85C0E"/>
    <a:srgbClr val="BAB39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p:cViewPr varScale="1">
        <p:scale>
          <a:sx n="88" d="100"/>
          <a:sy n="88" d="100"/>
        </p:scale>
        <p:origin x="355"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7/6/2017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7/6/2017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387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79147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88104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bg-BG" dirty="0" smtClean="0"/>
              <a:t> (</a:t>
            </a:r>
            <a:r>
              <a:rPr lang="en-US" dirty="0" smtClean="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smtClean="0"/>
              <a:t>    Vegetarian </a:t>
            </a:r>
            <a:r>
              <a:rPr lang="en-US" sz="1800" noProof="1"/>
              <a:t>babyDeer = new Deer</a:t>
            </a:r>
            <a:r>
              <a:rPr lang="en-US" sz="1800" noProof="1" smtClean="0"/>
              <a:t>();</a:t>
            </a:r>
          </a:p>
          <a:p>
            <a:r>
              <a:rPr lang="en-US" sz="1800" noProof="1"/>
              <a:t> </a:t>
            </a:r>
            <a:r>
              <a:rPr lang="en-US" sz="1800" noProof="1" smtClean="0"/>
              <a:t>   Vegetarian babyElephant  = new Elephant();</a:t>
            </a:r>
          </a:p>
          <a:p>
            <a:endParaRPr lang="en-US" sz="1800" noProof="1"/>
          </a:p>
          <a:p>
            <a:r>
              <a:rPr lang="nn-NO" sz="1800" noProof="1" smtClean="0"/>
              <a:t>    List&lt;</a:t>
            </a:r>
            <a:r>
              <a:rPr lang="nn-NO" sz="1800" noProof="1" smtClean="0">
                <a:solidFill>
                  <a:schemeClr val="tx2">
                    <a:lumMod val="75000"/>
                  </a:schemeClr>
                </a:solidFill>
              </a:rPr>
              <a:t>Vegetarian</a:t>
            </a:r>
            <a:r>
              <a:rPr lang="nn-NO" sz="1800" noProof="1"/>
              <a:t>&gt; vegetarianAnimals = new ArrayList&lt;&gt;();</a:t>
            </a:r>
          </a:p>
          <a:p>
            <a:endParaRPr lang="nn-NO" sz="1800" noProof="1"/>
          </a:p>
          <a:p>
            <a:r>
              <a:rPr lang="nn-NO" sz="1800" noProof="1" smtClean="0"/>
              <a:t>    vegetarianAnimals.add(</a:t>
            </a:r>
            <a:r>
              <a:rPr lang="nn-NO" sz="1800" noProof="1" smtClean="0">
                <a:solidFill>
                  <a:schemeClr val="tx2">
                    <a:lumMod val="75000"/>
                  </a:schemeClr>
                </a:solidFill>
              </a:rPr>
              <a:t>babyDeer</a:t>
            </a:r>
            <a:r>
              <a:rPr lang="nn-NO" sz="1800" noProof="1"/>
              <a:t>);</a:t>
            </a:r>
          </a:p>
          <a:p>
            <a:r>
              <a:rPr lang="nn-NO" sz="1800" noProof="1" smtClean="0"/>
              <a:t>    vegetarianAnimals.add(</a:t>
            </a:r>
            <a:r>
              <a:rPr lang="nn-NO" sz="1800" noProof="1" smtClean="0">
                <a:solidFill>
                  <a:schemeClr val="tx2">
                    <a:lumMod val="75000"/>
                  </a:schemeClr>
                </a:solidFill>
              </a:rPr>
              <a:t>babyElephant</a:t>
            </a:r>
            <a:r>
              <a:rPr lang="nn-NO" sz="1800" noProof="1"/>
              <a:t>);</a:t>
            </a:r>
            <a:endParaRPr lang="en-US" sz="1800" noProof="1"/>
          </a:p>
          <a:p>
            <a:r>
              <a:rPr lang="en-US" sz="1800" noProof="1" smtClean="0"/>
              <a:t>}</a:t>
            </a:r>
            <a:endParaRPr lang="en-US" sz="1800" noProof="1"/>
          </a:p>
        </p:txBody>
      </p:sp>
    </p:spTree>
    <p:extLst>
      <p:ext uri="{BB962C8B-B14F-4D97-AF65-F5344CB8AC3E}">
        <p14:creationId xmlns:p14="http://schemas.microsoft.com/office/powerpoint/2010/main" val="486137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84825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07688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371389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85401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902734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62513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smtClean="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394306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167076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2452221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2064917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1471529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2742023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102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469039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33</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68715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34</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866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35</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6183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36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04441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597178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smtClean="0">
                <a:solidFill>
                  <a:prstClr val="black"/>
                </a:solidFill>
              </a:rPr>
              <a:t>© Software University Foundation – </a:t>
            </a:r>
            <a:r>
              <a:rPr lang="en-US" sz="1000" u="sng" dirty="0" smtClean="0">
                <a:solidFill>
                  <a:prstClr val="black"/>
                </a:solidFill>
                <a:hlinkClick r:id="rId3"/>
              </a:rPr>
              <a:t>http://softuni.org</a:t>
            </a:r>
            <a:endParaRPr lang="en-US" sz="1000" dirty="0" smtClean="0">
              <a:solidFill>
                <a:prstClr val="black"/>
              </a:solidFill>
            </a:endParaRPr>
          </a:p>
          <a:p>
            <a:r>
              <a:rPr lang="en-US" sz="1000" dirty="0" smtClean="0">
                <a:solidFill>
                  <a:prstClr val="black"/>
                </a:solidFill>
              </a:rPr>
              <a:t>This work is licensed under the </a:t>
            </a:r>
            <a:r>
              <a:rPr lang="en-US" sz="1000" u="sng" noProof="1" smtClean="0">
                <a:solidFill>
                  <a:prstClr val="black"/>
                </a:solidFill>
                <a:hlinkClick r:id="rId4"/>
              </a:rPr>
              <a:t>Creative Commons Attribution-NonCommercial-ShareAlike</a:t>
            </a:r>
            <a:r>
              <a:rPr lang="en-US" sz="1000" noProof="1" smtClean="0">
                <a:solidFill>
                  <a:prstClr val="black"/>
                </a:solidFill>
              </a:rPr>
              <a:t> </a:t>
            </a:r>
            <a:r>
              <a:rPr lang="en-US" sz="1000" dirty="0" smtClean="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119846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1699807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r>
              <a:rPr lang="en-US" sz="1600" b="0" i="0" kern="1200" dirty="0" smtClean="0">
                <a:solidFill>
                  <a:schemeClr val="tx1"/>
                </a:solidFill>
                <a:effectLst/>
                <a:latin typeface="+mn-lt"/>
                <a:ea typeface="+mn-ea"/>
                <a:cs typeface="+mn-cs"/>
              </a:rPr>
              <a: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41020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43398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289425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104754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2677551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529255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hyperlink" Target="https://softuni.bg/courses/advanced-csharp" TargetMode="External"/><Relationship Id="rId18" Type="http://schemas.openxmlformats.org/officeDocument/2006/relationships/hyperlink" Target="http://www.superhosting.bg/" TargetMode="External"/><Relationship Id="rId3" Type="http://schemas.openxmlformats.org/officeDocument/2006/relationships/hyperlink" Target="http://xs-software.com/" TargetMode="External"/><Relationship Id="rId7" Type="http://schemas.openxmlformats.org/officeDocument/2006/relationships/hyperlink" Target="http://smartit.bg/" TargetMode="External"/><Relationship Id="rId12" Type="http://schemas.openxmlformats.org/officeDocument/2006/relationships/image" Target="../media/image31.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hyperlink" Target="http://netpeak.bg/" TargetMode="External"/><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hyperlink" Target="http://www.indeavr.com/" TargetMode="External"/><Relationship Id="rId5" Type="http://schemas.openxmlformats.org/officeDocument/2006/relationships/hyperlink" Target="http://komfo.com/" TargetMode="External"/><Relationship Id="rId15" Type="http://schemas.openxmlformats.org/officeDocument/2006/relationships/image" Target="../media/image32.png"/><Relationship Id="rId10" Type="http://schemas.openxmlformats.org/officeDocument/2006/relationships/image" Target="../media/image30.png"/><Relationship Id="rId19"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hyperlink" Target="http://www.softwaregroup-bg.com/" TargetMode="External"/><Relationship Id="rId14" Type="http://schemas.openxmlformats.org/officeDocument/2006/relationships/hyperlink" Target="http://www.infragistics.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51212" y="822299"/>
            <a:ext cx="8215099" cy="1171550"/>
          </a:xfrm>
          <a:prstGeom prst="rect">
            <a:avLst/>
          </a:prstGeom>
          <a:noFill/>
          <a:ln>
            <a:noFill/>
          </a:ln>
        </p:spPr>
        <p:txBody>
          <a:bodyPr lIns="0" tIns="0" rIns="0" bIns="0" anchor="ctr" anchorCtr="0">
            <a:noAutofit/>
          </a:bodyPr>
          <a:lstStyle/>
          <a:p>
            <a:r>
              <a:rPr lang="en-US" dirty="0"/>
              <a:t>Polymorphism</a:t>
            </a:r>
          </a:p>
        </p:txBody>
      </p:sp>
      <p:sp>
        <p:nvSpPr>
          <p:cNvPr id="55" name="Shape 55"/>
          <p:cNvSpPr txBox="1">
            <a:spLocks noGrp="1"/>
          </p:cNvSpPr>
          <p:nvPr>
            <p:ph type="subTitle" idx="1"/>
          </p:nvPr>
        </p:nvSpPr>
        <p:spPr>
          <a:xfrm>
            <a:off x="4183969" y="1889099"/>
            <a:ext cx="7382341" cy="1387501"/>
          </a:xfrm>
          <a:prstGeom prst="rect">
            <a:avLst/>
          </a:prstGeom>
          <a:noFill/>
          <a:ln>
            <a:noFill/>
          </a:ln>
        </p:spPr>
        <p:txBody>
          <a:bodyPr lIns="0" tIns="0" rIns="0" bIns="0" anchor="t" anchorCtr="0">
            <a:noAutofit/>
          </a:bodyPr>
          <a:lstStyle/>
          <a:p>
            <a:pPr marL="442913" indent="-442913">
              <a:lnSpc>
                <a:spcPct val="100000"/>
              </a:lnSpc>
            </a:pPr>
            <a:r>
              <a:rPr lang="en-US" dirty="0"/>
              <a:t>Abstract Classes, Abstract Methods, Override Methods</a:t>
            </a:r>
          </a:p>
        </p:txBody>
      </p:sp>
      <p:sp>
        <p:nvSpPr>
          <p:cNvPr id="56" name="Shape 56"/>
          <p:cNvSpPr txBox="1">
            <a:spLocks noGrp="1"/>
          </p:cNvSpPr>
          <p:nvPr>
            <p:ph type="body" idx="4294967295"/>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294967295"/>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4294967295"/>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4294967295"/>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18" name="Picture 17" descr="http://softuni.b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729263" y="3796677"/>
            <a:ext cx="1289135"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1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8412" y="3431262"/>
            <a:ext cx="3942044" cy="317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89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r>
              <a:rPr lang="en-GB" dirty="0">
                <a:solidFill>
                  <a:schemeClr val="tx2">
                    <a:lumMod val="75000"/>
                  </a:schemeClr>
                </a:solidFill>
              </a:rPr>
              <a:t>Runtime</a:t>
            </a:r>
            <a:r>
              <a:rPr lang="en-GB" dirty="0"/>
              <a:t> </a:t>
            </a:r>
            <a:r>
              <a:rPr lang="en-GB" dirty="0" smtClean="0"/>
              <a:t>polymorphism</a:t>
            </a:r>
          </a:p>
          <a:p>
            <a:endParaRPr lang="en-GB" dirty="0"/>
          </a:p>
          <a:p>
            <a:endParaRPr lang="en-GB" dirty="0" smtClean="0"/>
          </a:p>
          <a:p>
            <a:endParaRPr lang="en-GB" dirty="0" smtClean="0"/>
          </a:p>
          <a:p>
            <a:pPr>
              <a:spcBef>
                <a:spcPts val="1200"/>
              </a:spcBef>
            </a:pPr>
            <a:r>
              <a:rPr lang="en-US" dirty="0" smtClean="0">
                <a:solidFill>
                  <a:schemeClr val="tx2">
                    <a:lumMod val="75000"/>
                  </a:schemeClr>
                </a:solidFill>
              </a:rPr>
              <a:t>Compile time </a:t>
            </a:r>
            <a:r>
              <a:rPr lang="en-US" dirty="0" smtClean="0"/>
              <a:t>polymorphism</a:t>
            </a:r>
            <a:endParaRPr lang="en-US" dirty="0"/>
          </a:p>
        </p:txBody>
      </p:sp>
      <p:sp>
        <p:nvSpPr>
          <p:cNvPr id="4" name="Title 3"/>
          <p:cNvSpPr>
            <a:spLocks noGrp="1"/>
          </p:cNvSpPr>
          <p:nvPr>
            <p:ph type="title"/>
          </p:nvPr>
        </p:nvSpPr>
        <p:spPr/>
        <p:txBody>
          <a:bodyPr/>
          <a:lstStyle/>
          <a:p>
            <a:r>
              <a:rPr lang="en-US" noProof="1" smtClean="0"/>
              <a:t>Types of Polymorphism</a:t>
            </a:r>
            <a:endParaRPr lang="en-US" dirty="0"/>
          </a:p>
        </p:txBody>
      </p:sp>
      <p:sp>
        <p:nvSpPr>
          <p:cNvPr id="9" name="Rectangle 8"/>
          <p:cNvSpPr>
            <a:spLocks noChangeArrowheads="1"/>
          </p:cNvSpPr>
          <p:nvPr/>
        </p:nvSpPr>
        <p:spPr bwMode="auto">
          <a:xfrm>
            <a:off x="531812" y="1752600"/>
            <a:ext cx="8153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Shape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Circle :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531812" y="4681216"/>
            <a:ext cx="8153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8471959" y="5057743"/>
            <a:ext cx="2727853" cy="1062828"/>
          </a:xfrm>
          <a:prstGeom prst="wedgeRoundRectCallout">
            <a:avLst>
              <a:gd name="adj1" fmla="val -114937"/>
              <a:gd name="adj2" fmla="val -18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471958" y="2196491"/>
            <a:ext cx="2727853" cy="1062828"/>
          </a:xfrm>
          <a:prstGeom prst="wedgeRoundRectCallout">
            <a:avLst>
              <a:gd name="adj1" fmla="val -77167"/>
              <a:gd name="adj2" fmla="val -25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899489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smtClean="0"/>
              <a:t>Also known as </a:t>
            </a:r>
            <a:r>
              <a:rPr lang="en-US" dirty="0" smtClean="0">
                <a:solidFill>
                  <a:schemeClr val="tx2">
                    <a:lumMod val="75000"/>
                  </a:schemeClr>
                </a:solidFill>
              </a:rPr>
              <a:t>Static Polymorphism</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smtClean="0"/>
              <a:t>Compile Time Polymorphism</a:t>
            </a:r>
            <a:endParaRPr lang="en-US" dirty="0"/>
          </a:p>
        </p:txBody>
      </p:sp>
      <p:sp>
        <p:nvSpPr>
          <p:cNvPr id="8" name="Rectangle 7"/>
          <p:cNvSpPr>
            <a:spLocks noChangeArrowheads="1"/>
          </p:cNvSpPr>
          <p:nvPr/>
        </p:nvSpPr>
        <p:spPr bwMode="auto">
          <a:xfrm>
            <a:off x="684212" y="1828800"/>
            <a:ext cx="102108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Main()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int MyMethod(int a, int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double MyMethod(double a, double b)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532358" y="3404884"/>
            <a:ext cx="2727853" cy="1062828"/>
          </a:xfrm>
          <a:prstGeom prst="wedgeRoundRectCallout">
            <a:avLst>
              <a:gd name="adj1" fmla="val -158372"/>
              <a:gd name="adj2" fmla="val -729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23680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+Add(int</a:t>
            </a:r>
            <a:r>
              <a:rPr lang="en-US" sz="2800" b="1" noProof="1">
                <a:latin typeface="Consolas" panose="020B0609020204030204" pitchFamily="49" charset="0"/>
              </a:rPr>
              <a:t>, int): int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+Add(double</a:t>
            </a:r>
            <a:r>
              <a:rPr lang="en-US" sz="2800" b="1" noProof="1">
                <a:latin typeface="Consolas" panose="020B0609020204030204" pitchFamily="49" charset="0"/>
              </a:rPr>
              <a:t>, double, double): double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+Add(decimal</a:t>
            </a:r>
            <a:r>
              <a:rPr lang="en-US" sz="2800" b="1" noProof="1">
                <a:latin typeface="Consolas" panose="020B0609020204030204" pitchFamily="49" charset="0"/>
              </a:rPr>
              <a:t>, decimal, decimal): decimal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697" y="4267200"/>
            <a:ext cx="6125430" cy="1314633"/>
          </a:xfrm>
          <a:prstGeom prst="rect">
            <a:avLst/>
          </a:prstGeom>
        </p:spPr>
      </p:pic>
    </p:spTree>
    <p:extLst>
      <p:ext uri="{BB962C8B-B14F-4D97-AF65-F5344CB8AC3E}">
        <p14:creationId xmlns:p14="http://schemas.microsoft.com/office/powerpoint/2010/main" val="22877160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t>public int Add(int a, int b)</a:t>
            </a:r>
            <a:endParaRPr lang="en-US" sz="2800" dirty="0"/>
          </a:p>
          <a:p>
            <a:r>
              <a:rPr lang="en-US" sz="2800" dirty="0" smtClean="0"/>
              <a:t>{</a:t>
            </a:r>
            <a:endParaRPr lang="en-US" sz="2800" dirty="0"/>
          </a:p>
          <a:p>
            <a:r>
              <a:rPr lang="en-US" sz="2800" dirty="0"/>
              <a:t> </a:t>
            </a:r>
            <a:r>
              <a:rPr lang="en-US" sz="2800" dirty="0" smtClean="0"/>
              <a:t> return </a:t>
            </a:r>
            <a:r>
              <a:rPr lang="en-US" sz="2800" dirty="0"/>
              <a:t>a + b;</a:t>
            </a:r>
          </a:p>
          <a:p>
            <a:r>
              <a:rPr lang="en-US" sz="2800" dirty="0" smtClean="0"/>
              <a:t>}</a:t>
            </a:r>
            <a:endParaRPr lang="en-US" sz="2800" dirty="0"/>
          </a:p>
          <a:p>
            <a:r>
              <a:rPr lang="en-US" sz="2800" dirty="0" smtClean="0"/>
              <a:t>public </a:t>
            </a:r>
            <a:r>
              <a:rPr lang="en-US" sz="2800" dirty="0"/>
              <a:t>double Add(double a, double b, double c)</a:t>
            </a:r>
          </a:p>
          <a:p>
            <a:r>
              <a:rPr lang="en-US" sz="2800" dirty="0" smtClean="0"/>
              <a:t>{</a:t>
            </a:r>
            <a:endParaRPr lang="en-US" sz="2800" dirty="0"/>
          </a:p>
          <a:p>
            <a:r>
              <a:rPr lang="en-US" sz="2800" dirty="0" smtClean="0"/>
              <a:t>  return </a:t>
            </a:r>
            <a:r>
              <a:rPr lang="en-US" sz="2800" dirty="0"/>
              <a:t>a + b + c;</a:t>
            </a:r>
          </a:p>
          <a:p>
            <a:r>
              <a:rPr lang="en-US" sz="2800" dirty="0" smtClean="0"/>
              <a:t>}</a:t>
            </a:r>
            <a:endParaRPr lang="en-US" sz="2800" dirty="0"/>
          </a:p>
          <a:p>
            <a:r>
              <a:rPr lang="en-US" sz="2800" dirty="0" smtClean="0"/>
              <a:t>public </a:t>
            </a:r>
            <a:r>
              <a:rPr lang="en-US" sz="2800" dirty="0"/>
              <a:t>decimal Add(decimal a, decimal b, decimal c)</a:t>
            </a:r>
          </a:p>
          <a:p>
            <a:r>
              <a:rPr lang="en-US" sz="2800" dirty="0" smtClean="0"/>
              <a:t>{</a:t>
            </a:r>
            <a:endParaRPr lang="en-US" sz="2800" dirty="0"/>
          </a:p>
          <a:p>
            <a:r>
              <a:rPr lang="en-US" sz="2800" dirty="0"/>
              <a:t> </a:t>
            </a:r>
            <a:r>
              <a:rPr lang="en-US" sz="2800" dirty="0" smtClean="0"/>
              <a:t> return </a:t>
            </a:r>
            <a:r>
              <a:rPr lang="en-US" sz="2800" dirty="0"/>
              <a:t>a + b + c;</a:t>
            </a:r>
          </a:p>
          <a:p>
            <a:r>
              <a:rPr lang="en-US" sz="28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27208840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pPr>
              <a:spcBef>
                <a:spcPts val="1800"/>
              </a:spcBef>
            </a:pPr>
            <a:r>
              <a:rPr lang="en-US" dirty="0">
                <a:solidFill>
                  <a:schemeClr val="tx2">
                    <a:lumMod val="75000"/>
                  </a:schemeClr>
                </a:solidFill>
              </a:rPr>
              <a:t>Overloading</a:t>
            </a:r>
            <a:r>
              <a:rPr lang="en-US" dirty="0"/>
              <a:t> can take place in the </a:t>
            </a:r>
            <a:r>
              <a:rPr lang="en-US" dirty="0">
                <a:solidFill>
                  <a:schemeClr val="tx2">
                    <a:lumMod val="75000"/>
                  </a:schemeClr>
                </a:solidFill>
              </a:rPr>
              <a:t>same class </a:t>
            </a:r>
            <a:r>
              <a:rPr lang="en-US" dirty="0"/>
              <a:t>or in its </a:t>
            </a:r>
            <a:r>
              <a:rPr lang="en-US" dirty="0">
                <a:solidFill>
                  <a:schemeClr val="tx2">
                    <a:lumMod val="75000"/>
                  </a:schemeClr>
                </a:solidFill>
              </a:rPr>
              <a:t>sub-class.</a:t>
            </a:r>
          </a:p>
          <a:p>
            <a:pPr>
              <a:spcBef>
                <a:spcPts val="1800"/>
              </a:spcBef>
            </a:pPr>
            <a:r>
              <a:rPr lang="en-US" dirty="0">
                <a:solidFill>
                  <a:schemeClr val="tx2">
                    <a:lumMod val="75000"/>
                  </a:schemeClr>
                </a:solidFill>
              </a:rPr>
              <a:t>Constructor</a:t>
            </a:r>
            <a:r>
              <a:rPr lang="en-US" dirty="0"/>
              <a:t> </a:t>
            </a:r>
            <a:r>
              <a:rPr lang="en-US" dirty="0" smtClean="0"/>
              <a:t>can </a:t>
            </a:r>
            <a:r>
              <a:rPr lang="en-US" dirty="0"/>
              <a:t>be </a:t>
            </a:r>
            <a:r>
              <a:rPr lang="en-US" dirty="0">
                <a:solidFill>
                  <a:schemeClr val="tx2">
                    <a:lumMod val="75000"/>
                  </a:schemeClr>
                </a:solidFill>
              </a:rPr>
              <a:t>overloaded</a:t>
            </a:r>
          </a:p>
          <a:p>
            <a:pPr>
              <a:spcBef>
                <a:spcPts val="1800"/>
              </a:spcBef>
            </a:pPr>
            <a:r>
              <a:rPr lang="en-US" dirty="0"/>
              <a:t>Overloaded methods must have a </a:t>
            </a:r>
            <a:r>
              <a:rPr lang="en-US" dirty="0">
                <a:solidFill>
                  <a:schemeClr val="tx2">
                    <a:lumMod val="75000"/>
                  </a:schemeClr>
                </a:solidFill>
              </a:rPr>
              <a:t>different argument list.</a:t>
            </a:r>
          </a:p>
          <a:p>
            <a:pPr>
              <a:spcBef>
                <a:spcPts val="1800"/>
              </a:spcBef>
            </a:pPr>
            <a:r>
              <a:rPr lang="en-US" dirty="0"/>
              <a:t>Overloaded method should always be the part of the same class (can also take place in sub class), with </a:t>
            </a:r>
            <a:r>
              <a:rPr lang="en-US" dirty="0">
                <a:solidFill>
                  <a:schemeClr val="tx2">
                    <a:lumMod val="75000"/>
                  </a:schemeClr>
                </a:solidFill>
              </a:rPr>
              <a:t>same name </a:t>
            </a:r>
            <a:r>
              <a:rPr lang="en-US" dirty="0"/>
              <a:t>but </a:t>
            </a:r>
            <a:r>
              <a:rPr lang="en-US" dirty="0">
                <a:solidFill>
                  <a:schemeClr val="tx2">
                    <a:lumMod val="75000"/>
                  </a:schemeClr>
                </a:solidFill>
              </a:rPr>
              <a:t>different parameters.</a:t>
            </a:r>
          </a:p>
          <a:p>
            <a:pPr>
              <a:spcBef>
                <a:spcPts val="1800"/>
              </a:spcBef>
            </a:pPr>
            <a:r>
              <a:rPr lang="en-US" dirty="0" smtClean="0"/>
              <a:t>They </a:t>
            </a:r>
            <a:r>
              <a:rPr lang="en-US" dirty="0"/>
              <a:t>may have the </a:t>
            </a:r>
            <a:r>
              <a:rPr lang="en-US" dirty="0">
                <a:solidFill>
                  <a:schemeClr val="tx2">
                    <a:lumMod val="75000"/>
                  </a:schemeClr>
                </a:solidFill>
              </a:rPr>
              <a:t>same</a:t>
            </a:r>
            <a:r>
              <a:rPr lang="en-US" dirty="0"/>
              <a:t> or </a:t>
            </a:r>
            <a:r>
              <a:rPr lang="en-US" dirty="0">
                <a:solidFill>
                  <a:schemeClr val="tx2">
                    <a:lumMod val="75000"/>
                  </a:schemeClr>
                </a:solidFill>
              </a:rPr>
              <a:t>different return types.</a:t>
            </a:r>
          </a:p>
        </p:txBody>
      </p:sp>
      <p:sp>
        <p:nvSpPr>
          <p:cNvPr id="4" name="Title 3"/>
          <p:cNvSpPr>
            <a:spLocks noGrp="1"/>
          </p:cNvSpPr>
          <p:nvPr>
            <p:ph type="title"/>
          </p:nvPr>
        </p:nvSpPr>
        <p:spPr/>
        <p:txBody>
          <a:bodyPr/>
          <a:lstStyle/>
          <a:p>
            <a:r>
              <a:rPr lang="en-US" noProof="1" smtClean="0"/>
              <a:t>Rules for Overloading Method</a:t>
            </a:r>
            <a:endParaRPr lang="en-US" dirty="0"/>
          </a:p>
        </p:txBody>
      </p:sp>
    </p:spTree>
    <p:extLst>
      <p:ext uri="{BB962C8B-B14F-4D97-AF65-F5344CB8AC3E}">
        <p14:creationId xmlns:p14="http://schemas.microsoft.com/office/powerpoint/2010/main" val="366195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13" name="Content Placeholder 12"/>
          <p:cNvSpPr>
            <a:spLocks noGrp="1"/>
          </p:cNvSpPr>
          <p:nvPr>
            <p:ph idx="1"/>
          </p:nvPr>
        </p:nvSpPr>
        <p:spPr/>
        <p:txBody>
          <a:bodyPr/>
          <a:lstStyle/>
          <a:p>
            <a:r>
              <a:rPr lang="en-US" dirty="0" smtClean="0"/>
              <a:t>Using of </a:t>
            </a:r>
            <a:r>
              <a:rPr lang="en-US" dirty="0" smtClean="0">
                <a:solidFill>
                  <a:schemeClr val="tx2">
                    <a:lumMod val="75000"/>
                  </a:schemeClr>
                </a:solidFill>
              </a:rPr>
              <a:t>override</a:t>
            </a:r>
            <a:r>
              <a:rPr lang="en-US" dirty="0" smtClean="0"/>
              <a:t> method</a:t>
            </a:r>
            <a:endParaRPr lang="bg-BG" dirty="0"/>
          </a:p>
        </p:txBody>
      </p:sp>
      <p:sp>
        <p:nvSpPr>
          <p:cNvPr id="4" name="Title 3"/>
          <p:cNvSpPr>
            <a:spLocks noGrp="1"/>
          </p:cNvSpPr>
          <p:nvPr>
            <p:ph type="title"/>
          </p:nvPr>
        </p:nvSpPr>
        <p:spPr/>
        <p:txBody>
          <a:bodyPr/>
          <a:lstStyle/>
          <a:p>
            <a:r>
              <a:rPr lang="en-US" noProof="1" smtClean="0"/>
              <a:t>Runtime Polymorphism</a:t>
            </a:r>
            <a:endParaRPr lang="en-US" dirty="0"/>
          </a:p>
        </p:txBody>
      </p:sp>
      <p:sp>
        <p:nvSpPr>
          <p:cNvPr id="9" name="Rectangle 8"/>
          <p:cNvSpPr>
            <a:spLocks noChangeArrowheads="1"/>
          </p:cNvSpPr>
          <p:nvPr/>
        </p:nvSpPr>
        <p:spPr bwMode="auto">
          <a:xfrm>
            <a:off x="684212" y="2023170"/>
            <a:ext cx="10744200"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Main()</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Console.WriteLine(rect.Area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Console.WriteLine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square.Area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AutoShape 6"/>
          <p:cNvSpPr>
            <a:spLocks noChangeArrowheads="1"/>
          </p:cNvSpPr>
          <p:nvPr/>
        </p:nvSpPr>
        <p:spPr bwMode="auto">
          <a:xfrm>
            <a:off x="8639434" y="5483545"/>
            <a:ext cx="3146332" cy="1143000"/>
          </a:xfrm>
          <a:prstGeom prst="wedgeRoundRectCallout">
            <a:avLst>
              <a:gd name="adj1" fmla="val -87359"/>
              <a:gd name="adj2" fmla="val -492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142516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a:t>Also known as </a:t>
            </a:r>
            <a:r>
              <a:rPr lang="en-US" dirty="0" smtClean="0">
                <a:solidFill>
                  <a:schemeClr val="tx2">
                    <a:lumMod val="75000"/>
                  </a:schemeClr>
                </a:solidFill>
              </a:rPr>
              <a:t>Dynamic Polymorphism</a:t>
            </a:r>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noProof="1" smtClean="0"/>
              <a:t>Runtime Polymorphism (2)</a:t>
            </a:r>
            <a:endParaRPr lang="en-US" dirty="0"/>
          </a:p>
        </p:txBody>
      </p:sp>
      <p:sp>
        <p:nvSpPr>
          <p:cNvPr id="5" name="Rectangle 4"/>
          <p:cNvSpPr>
            <a:spLocks noChangeArrowheads="1"/>
          </p:cNvSpPr>
          <p:nvPr/>
        </p:nvSpPr>
        <p:spPr bwMode="auto">
          <a:xfrm>
            <a:off x="684212" y="1752600"/>
            <a:ext cx="7848600" cy="45550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class Square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rea() {</a:t>
            </a:r>
            <a:b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168885" y="4572000"/>
            <a:ext cx="3268927" cy="1062828"/>
          </a:xfrm>
          <a:prstGeom prst="wedgeRoundRectCallout">
            <a:avLst>
              <a:gd name="adj1" fmla="val -103046"/>
              <a:gd name="adj2" fmla="val -32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345058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a:t>
            </a:r>
            <a:r>
              <a:rPr lang="en-US" sz="4000" dirty="0" smtClean="0"/>
              <a:t>Animals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Animal</a:t>
            </a:r>
            <a:endParaRPr lang="en-US" sz="2800" b="1" noProof="1">
              <a:latin typeface="Consolas" panose="020B0609020204030204" pitchFamily="49" charset="0"/>
            </a:endParaRP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name</a:t>
            </a:r>
            <a:endParaRPr lang="en-US" sz="2800" b="1" noProof="1" smtClean="0">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favouriteFood</a:t>
            </a:r>
            <a:endParaRPr lang="en-US" sz="2800" b="1" noProof="1">
              <a:latin typeface="Consolas" panose="020B0609020204030204" pitchFamily="49" charset="0"/>
            </a:endParaRP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smtClean="0">
                <a:latin typeface="Consolas" panose="020B0609020204030204" pitchFamily="49" charset="0"/>
              </a:rPr>
              <a:t>ExplainMyself</a:t>
            </a:r>
            <a:r>
              <a:rPr lang="en-US" sz="2800" b="1" noProof="1" smtClean="0">
                <a:latin typeface="Consolas" panose="020B0609020204030204" pitchFamily="49" charset="0"/>
              </a:rPr>
              <a:t>():string</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Cat</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smtClean="0">
                <a:latin typeface="Consolas" panose="020B0609020204030204" pitchFamily="49" charset="0"/>
              </a:rPr>
              <a:t>():</a:t>
            </a:r>
            <a:r>
              <a:rPr lang="en-US" sz="2800" b="1" noProof="1">
                <a:latin typeface="Consolas" panose="020B0609020204030204" pitchFamily="49" charset="0"/>
              </a:rPr>
              <a:t>string</a:t>
            </a:r>
            <a:endParaRPr lang="en-US" sz="2800" b="1" noProof="1">
              <a:latin typeface="Consolas" panose="020B0609020204030204" pitchFamily="49" charset="0"/>
            </a:endParaRP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Dog</a:t>
            </a:r>
            <a:endParaRPr lang="en-US" sz="2800" b="1" noProof="1">
              <a:latin typeface="Consolas" panose="020B0609020204030204" pitchFamily="49" charset="0"/>
            </a:endParaRP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smtClean="0">
                <a:latin typeface="Consolas" panose="020B0609020204030204" pitchFamily="49" charset="0"/>
              </a:rPr>
              <a:t>():</a:t>
            </a:r>
            <a:r>
              <a:rPr lang="en-US" sz="2800" b="1" noProof="1">
                <a:latin typeface="Consolas" panose="020B0609020204030204" pitchFamily="49" charset="0"/>
              </a:rPr>
              <a:t>string</a:t>
            </a:r>
            <a:endParaRPr lang="en-US" sz="2800" b="1" noProof="1">
              <a:latin typeface="Consolas" panose="020B0609020204030204" pitchFamily="49" charset="0"/>
            </a:endParaRP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259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Animals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371600"/>
            <a:ext cx="11182398"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Animal</a:t>
            </a:r>
          </a:p>
          <a:p>
            <a:r>
              <a:rPr lang="en-US" sz="2800" dirty="0">
                <a:solidFill>
                  <a:schemeClr val="accent1">
                    <a:lumMod val="20000"/>
                    <a:lumOff val="80000"/>
                  </a:schemeClr>
                </a:solidFill>
              </a:rPr>
              <a:t>{</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Name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virtual string </a:t>
            </a:r>
            <a:r>
              <a:rPr lang="en-US" sz="2800" dirty="0" err="1">
                <a:solidFill>
                  <a:schemeClr val="accent1">
                    <a:lumMod val="20000"/>
                    <a:lumOff val="80000"/>
                  </a:schemeClr>
                </a:solidFill>
              </a:rPr>
              <a:t>ExplainMyself</a:t>
            </a:r>
            <a:r>
              <a:rPr lang="en-US" sz="2800" dirty="0">
                <a:solidFill>
                  <a:schemeClr val="accent1">
                    <a:lumMod val="20000"/>
                    <a:lumOff val="80000"/>
                  </a:schemeClr>
                </a:solidFill>
              </a:rPr>
              <a:t>()</a:t>
            </a:r>
          </a:p>
          <a:p>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$"I am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 and my </a:t>
            </a:r>
            <a:r>
              <a:rPr lang="en-US" sz="2800" dirty="0" err="1">
                <a:solidFill>
                  <a:schemeClr val="accent1">
                    <a:lumMod val="20000"/>
                    <a:lumOff val="80000"/>
                  </a:schemeClr>
                </a:solidFill>
              </a:rPr>
              <a:t>fovourite</a:t>
            </a:r>
            <a:r>
              <a:rPr lang="en-US" sz="2800" dirty="0">
                <a:solidFill>
                  <a:schemeClr val="accent1">
                    <a:lumMod val="20000"/>
                    <a:lumOff val="80000"/>
                  </a:schemeClr>
                </a:solidFill>
              </a:rPr>
              <a:t> food is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940149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Animals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sp>
        <p:nvSpPr>
          <p:cNvPr id="11" name="Text Placeholder 5"/>
          <p:cNvSpPr txBox="1">
            <a:spLocks/>
          </p:cNvSpPr>
          <p:nvPr/>
        </p:nvSpPr>
        <p:spPr>
          <a:xfrm>
            <a:off x="384014" y="974539"/>
            <a:ext cx="11182398" cy="574694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Dog : Animal</a:t>
            </a:r>
          </a:p>
          <a:p>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public Dog(string name, string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this.Name = name;</a:t>
            </a:r>
          </a:p>
          <a:p>
            <a:r>
              <a:rPr lang="en-US" sz="2800" dirty="0" smtClean="0">
                <a:solidFill>
                  <a:schemeClr val="accent1">
                    <a:lumMod val="20000"/>
                    <a:lumOff val="80000"/>
                  </a:schemeClr>
                </a:solidFill>
              </a:rPr>
              <a:t>    this.FavouriteFood =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override string ExplainMyself()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return base.ExplainMyself() + Environment.NewLine + </a:t>
            </a:r>
          </a:p>
          <a:p>
            <a:r>
              <a:rPr lang="en-US" sz="2800" dirty="0" smtClean="0">
                <a:solidFill>
                  <a:schemeClr val="accent1">
                    <a:lumMod val="20000"/>
                    <a:lumOff val="80000"/>
                  </a:schemeClr>
                </a:solidFill>
              </a:rPr>
              <a:t>                                               "DJAAF";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2413456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en-US" dirty="0" smtClean="0"/>
              <a:t>What is Polymorphism?</a:t>
            </a:r>
          </a:p>
          <a:p>
            <a:pPr marL="442913" indent="-442913">
              <a:lnSpc>
                <a:spcPct val="100000"/>
              </a:lnSpc>
              <a:buFontTx/>
              <a:buAutoNum type="arabicPeriod"/>
            </a:pPr>
            <a:r>
              <a:rPr lang="en-US" dirty="0" smtClean="0"/>
              <a:t>Types of Polymorphism</a:t>
            </a:r>
          </a:p>
          <a:p>
            <a:pPr marL="442913" indent="-442913">
              <a:lnSpc>
                <a:spcPct val="100000"/>
              </a:lnSpc>
              <a:buFontTx/>
              <a:buAutoNum type="arabicPeriod"/>
            </a:pPr>
            <a:r>
              <a:rPr lang="en-US" dirty="0"/>
              <a:t>Override Methods</a:t>
            </a:r>
          </a:p>
          <a:p>
            <a:pPr marL="442913" indent="-442913">
              <a:lnSpc>
                <a:spcPct val="100000"/>
              </a:lnSpc>
              <a:buFontTx/>
              <a:buAutoNum type="arabicPeriod"/>
            </a:pPr>
            <a:r>
              <a:rPr lang="en-US" dirty="0" smtClean="0"/>
              <a:t>Overload Methods</a:t>
            </a:r>
            <a:endParaRPr lang="en-US" dirty="0"/>
          </a:p>
          <a:p>
            <a:pPr marL="442913" indent="-442913">
              <a:lnSpc>
                <a:spcPct val="100000"/>
              </a:lnSpc>
              <a:buFontTx/>
              <a:buAutoNum type="arabicPeriod"/>
            </a:pPr>
            <a:r>
              <a:rPr lang="en-US" dirty="0"/>
              <a:t>Abstract Classes</a:t>
            </a:r>
          </a:p>
          <a:p>
            <a:pPr marL="442913" indent="-442913">
              <a:lnSpc>
                <a:spcPct val="100000"/>
              </a:lnSpc>
              <a:buFontTx/>
              <a:buAutoNum type="arabicPeriod"/>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7" name="Picture 6"/>
          <p:cNvPicPr>
            <a:picLocks noChangeAspect="1"/>
          </p:cNvPicPr>
          <p:nvPr/>
        </p:nvPicPr>
        <p:blipFill>
          <a:blip r:embed="rId3" cstate="print"/>
          <a:stretch>
            <a:fillRect/>
          </a:stretch>
        </p:blipFill>
        <p:spPr>
          <a:xfrm>
            <a:off x="4494212" y="2565901"/>
            <a:ext cx="3484701" cy="38351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090933"/>
            <a:ext cx="3624262" cy="2341935"/>
          </a:xfrm>
          <a:prstGeom prst="rect">
            <a:avLst/>
          </a:prstGeom>
        </p:spPr>
      </p:pic>
    </p:spTree>
    <p:extLst>
      <p:ext uri="{BB962C8B-B14F-4D97-AF65-F5344CB8AC3E}">
        <p14:creationId xmlns:p14="http://schemas.microsoft.com/office/powerpoint/2010/main" val="250936918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rmAutofit/>
          </a:bodyPr>
          <a:lstStyle/>
          <a:p>
            <a:pPr>
              <a:spcBef>
                <a:spcPts val="1200"/>
              </a:spcBef>
            </a:pPr>
            <a:r>
              <a:rPr lang="en-US" dirty="0" smtClean="0">
                <a:solidFill>
                  <a:schemeClr val="tx2">
                    <a:lumMod val="75000"/>
                  </a:schemeClr>
                </a:solidFill>
              </a:rPr>
              <a:t>Overriding</a:t>
            </a:r>
            <a:r>
              <a:rPr lang="en-US" dirty="0" smtClean="0"/>
              <a:t> </a:t>
            </a:r>
            <a:r>
              <a:rPr lang="en-US" dirty="0"/>
              <a:t>can take place </a:t>
            </a:r>
            <a:r>
              <a:rPr lang="en-US" dirty="0" smtClean="0">
                <a:solidFill>
                  <a:schemeClr val="tx2">
                    <a:lumMod val="75000"/>
                  </a:schemeClr>
                </a:solidFill>
              </a:rPr>
              <a:t>sub-class</a:t>
            </a:r>
            <a:r>
              <a:rPr lang="en-US" dirty="0">
                <a:solidFill>
                  <a:schemeClr val="tx2">
                    <a:lumMod val="75000"/>
                  </a:schemeClr>
                </a:solidFill>
              </a:rPr>
              <a:t>.</a:t>
            </a:r>
          </a:p>
          <a:p>
            <a:pPr>
              <a:spcBef>
                <a:spcPts val="1200"/>
              </a:spcBef>
            </a:pPr>
            <a:r>
              <a:rPr lang="en-US" dirty="0">
                <a:solidFill>
                  <a:schemeClr val="tx2">
                    <a:lumMod val="75000"/>
                  </a:schemeClr>
                </a:solidFill>
              </a:rPr>
              <a:t>Argument list </a:t>
            </a:r>
            <a:r>
              <a:rPr lang="en-US" dirty="0" smtClean="0"/>
              <a:t>must be the </a:t>
            </a:r>
            <a:r>
              <a:rPr lang="en-US" dirty="0">
                <a:solidFill>
                  <a:schemeClr val="tx2">
                    <a:lumMod val="75000"/>
                  </a:schemeClr>
                </a:solidFill>
              </a:rPr>
              <a:t>same</a:t>
            </a:r>
            <a:r>
              <a:rPr lang="en-US" dirty="0" smtClean="0"/>
              <a:t> as that of the </a:t>
            </a:r>
            <a:r>
              <a:rPr lang="en-US" dirty="0">
                <a:solidFill>
                  <a:schemeClr val="tx2">
                    <a:lumMod val="75000"/>
                  </a:schemeClr>
                </a:solidFill>
              </a:rPr>
              <a:t>parent </a:t>
            </a:r>
            <a:r>
              <a:rPr lang="en-US" dirty="0" smtClean="0">
                <a:solidFill>
                  <a:schemeClr val="tx2">
                    <a:lumMod val="75000"/>
                  </a:schemeClr>
                </a:solidFill>
              </a:rPr>
              <a:t>method</a:t>
            </a:r>
          </a:p>
          <a:p>
            <a:pPr>
              <a:spcBef>
                <a:spcPts val="1200"/>
              </a:spcBef>
            </a:pPr>
            <a:r>
              <a:rPr lang="en-US" dirty="0"/>
              <a:t>The overriding method must have </a:t>
            </a:r>
            <a:r>
              <a:rPr lang="en-US" dirty="0">
                <a:solidFill>
                  <a:schemeClr val="tx2">
                    <a:lumMod val="75000"/>
                  </a:schemeClr>
                </a:solidFill>
              </a:rPr>
              <a:t>same return type</a:t>
            </a:r>
          </a:p>
          <a:p>
            <a:pPr>
              <a:spcBef>
                <a:spcPts val="1200"/>
              </a:spcBef>
            </a:pPr>
            <a:r>
              <a:rPr lang="en-US" dirty="0">
                <a:solidFill>
                  <a:schemeClr val="tx2">
                    <a:lumMod val="75000"/>
                  </a:schemeClr>
                </a:solidFill>
              </a:rPr>
              <a:t>Access modifier</a:t>
            </a:r>
            <a:r>
              <a:rPr lang="en-US" dirty="0" smtClean="0"/>
              <a:t> cannot be more </a:t>
            </a:r>
            <a:r>
              <a:rPr lang="en-US" dirty="0">
                <a:solidFill>
                  <a:schemeClr val="tx2">
                    <a:lumMod val="75000"/>
                  </a:schemeClr>
                </a:solidFill>
              </a:rPr>
              <a:t>restrictive</a:t>
            </a:r>
          </a:p>
          <a:p>
            <a:pPr>
              <a:spcBef>
                <a:spcPts val="1200"/>
              </a:spcBef>
            </a:pPr>
            <a:r>
              <a:rPr lang="en-US" dirty="0" smtClean="0">
                <a:solidFill>
                  <a:schemeClr val="tx2">
                    <a:lumMod val="75000"/>
                  </a:schemeClr>
                </a:solidFill>
              </a:rPr>
              <a:t>Private and </a:t>
            </a:r>
            <a:r>
              <a:rPr lang="en-US" dirty="0">
                <a:solidFill>
                  <a:schemeClr val="tx2">
                    <a:lumMod val="75000"/>
                  </a:schemeClr>
                </a:solidFill>
              </a:rPr>
              <a:t>static </a:t>
            </a:r>
            <a:r>
              <a:rPr lang="en-US" dirty="0" smtClean="0"/>
              <a:t>methods can </a:t>
            </a:r>
            <a:r>
              <a:rPr lang="en-US" dirty="0">
                <a:solidFill>
                  <a:schemeClr val="tx2">
                    <a:lumMod val="75000"/>
                  </a:schemeClr>
                </a:solidFill>
              </a:rPr>
              <a:t>NOT </a:t>
            </a:r>
            <a:r>
              <a:rPr lang="en-US" dirty="0" smtClean="0"/>
              <a:t>be overriden</a:t>
            </a:r>
          </a:p>
          <a:p>
            <a:pPr>
              <a:spcBef>
                <a:spcPts val="1200"/>
              </a:spcBef>
            </a:pPr>
            <a:r>
              <a:rPr lang="en-US" dirty="0"/>
              <a:t>The overriding method </a:t>
            </a:r>
            <a:r>
              <a:rPr lang="en-US" dirty="0">
                <a:solidFill>
                  <a:schemeClr val="tx2">
                    <a:lumMod val="75000"/>
                  </a:schemeClr>
                </a:solidFill>
              </a:rPr>
              <a:t>must not </a:t>
            </a:r>
            <a:r>
              <a:rPr lang="en-US" dirty="0"/>
              <a:t>throw new or broader </a:t>
            </a:r>
            <a:r>
              <a:rPr lang="en-US" dirty="0">
                <a:solidFill>
                  <a:schemeClr val="tx2">
                    <a:lumMod val="75000"/>
                  </a:schemeClr>
                </a:solidFill>
              </a:rPr>
              <a:t>checked exceptions.</a:t>
            </a:r>
          </a:p>
        </p:txBody>
      </p:sp>
      <p:sp>
        <p:nvSpPr>
          <p:cNvPr id="4" name="Title 3"/>
          <p:cNvSpPr>
            <a:spLocks noGrp="1"/>
          </p:cNvSpPr>
          <p:nvPr>
            <p:ph type="title"/>
          </p:nvPr>
        </p:nvSpPr>
        <p:spPr/>
        <p:txBody>
          <a:bodyPr/>
          <a:lstStyle/>
          <a:p>
            <a:r>
              <a:rPr lang="en-US" noProof="1" smtClean="0"/>
              <a:t>Rules for Overriding Method</a:t>
            </a:r>
            <a:endParaRPr lang="en-US" dirty="0"/>
          </a:p>
        </p:txBody>
      </p:sp>
    </p:spTree>
    <p:extLst>
      <p:ext uri="{BB962C8B-B14F-4D97-AF65-F5344CB8AC3E}">
        <p14:creationId xmlns:p14="http://schemas.microsoft.com/office/powerpoint/2010/main" val="4514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smtClean="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1077493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22</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2648743" y="986129"/>
            <a:ext cx="6891338" cy="3814471"/>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2437783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smtClean="0"/>
              <a:t>Abstract class </a:t>
            </a:r>
            <a:r>
              <a:rPr lang="en-US" dirty="0">
                <a:solidFill>
                  <a:schemeClr val="tx2">
                    <a:lumMod val="75000"/>
                  </a:schemeClr>
                </a:solidFill>
              </a:rPr>
              <a:t>can NOT be instantiated</a:t>
            </a:r>
          </a:p>
          <a:p>
            <a:endParaRPr lang="en-US" dirty="0"/>
          </a:p>
          <a:p>
            <a:endParaRPr lang="en-US" dirty="0" smtClean="0"/>
          </a:p>
          <a:p>
            <a:endParaRPr lang="en-US" dirty="0"/>
          </a:p>
          <a:p>
            <a:r>
              <a:rPr lang="en-US" dirty="0" smtClean="0"/>
              <a:t>An </a:t>
            </a:r>
            <a:r>
              <a:rPr lang="en-US" dirty="0" smtClean="0">
                <a:solidFill>
                  <a:schemeClr val="tx2">
                    <a:lumMod val="75000"/>
                  </a:schemeClr>
                </a:solidFill>
              </a:rPr>
              <a:t>abstract</a:t>
            </a:r>
            <a:r>
              <a:rPr lang="en-US" dirty="0" smtClean="0"/>
              <a:t> class </a:t>
            </a:r>
            <a:r>
              <a:rPr lang="en-US" dirty="0">
                <a:solidFill>
                  <a:schemeClr val="tx2">
                    <a:lumMod val="75000"/>
                  </a:schemeClr>
                </a:solidFill>
              </a:rPr>
              <a:t>may or may not</a:t>
            </a:r>
            <a:r>
              <a:rPr lang="en-US" dirty="0"/>
              <a:t> </a:t>
            </a:r>
            <a:r>
              <a:rPr lang="en-US" dirty="0" smtClean="0"/>
              <a:t>include abstract </a:t>
            </a:r>
            <a:r>
              <a:rPr lang="en-US" dirty="0">
                <a:solidFill>
                  <a:schemeClr val="tx2">
                    <a:lumMod val="75000"/>
                  </a:schemeClr>
                </a:solidFill>
              </a:rPr>
              <a:t>methods.</a:t>
            </a:r>
          </a:p>
          <a:p>
            <a:r>
              <a:rPr lang="en-US" dirty="0" smtClean="0"/>
              <a:t>If it has </a:t>
            </a:r>
            <a:r>
              <a:rPr lang="en-US" dirty="0">
                <a:solidFill>
                  <a:schemeClr val="tx2">
                    <a:lumMod val="75000"/>
                  </a:schemeClr>
                </a:solidFill>
              </a:rPr>
              <a:t>at least one abstract method</a:t>
            </a:r>
            <a:r>
              <a:rPr lang="en-US" dirty="0" smtClean="0"/>
              <a:t>, it must be declared </a:t>
            </a:r>
            <a:r>
              <a:rPr lang="en-US" dirty="0">
                <a:solidFill>
                  <a:schemeClr val="tx2">
                    <a:lumMod val="75000"/>
                  </a:schemeClr>
                </a:solidFill>
              </a:rPr>
              <a:t>abstract</a:t>
            </a:r>
          </a:p>
          <a:p>
            <a:r>
              <a:rPr lang="en-US" dirty="0" smtClean="0"/>
              <a:t>To use </a:t>
            </a:r>
            <a:r>
              <a:rPr lang="en-US" dirty="0">
                <a:solidFill>
                  <a:schemeClr val="tx2">
                    <a:lumMod val="75000"/>
                  </a:schemeClr>
                </a:solidFill>
              </a:rPr>
              <a:t>abstract class</a:t>
            </a:r>
            <a:r>
              <a:rPr lang="en-US" dirty="0" smtClean="0"/>
              <a:t>, you need to </a:t>
            </a:r>
            <a:r>
              <a:rPr lang="en-US" dirty="0">
                <a:solidFill>
                  <a:schemeClr val="tx2">
                    <a:lumMod val="75000"/>
                  </a:schemeClr>
                </a:solidFill>
              </a:rPr>
              <a:t>extend it</a:t>
            </a:r>
          </a:p>
        </p:txBody>
      </p:sp>
      <p:sp>
        <p:nvSpPr>
          <p:cNvPr id="4" name="Title 3"/>
          <p:cNvSpPr>
            <a:spLocks noGrp="1"/>
          </p:cNvSpPr>
          <p:nvPr>
            <p:ph type="title"/>
          </p:nvPr>
        </p:nvSpPr>
        <p:spPr/>
        <p:txBody>
          <a:bodyPr/>
          <a:lstStyle/>
          <a:p>
            <a:r>
              <a:rPr lang="en-US" noProof="1" smtClean="0"/>
              <a:t>Abstract Classes</a:t>
            </a:r>
            <a:endParaRPr lang="en-US" dirty="0"/>
          </a:p>
        </p:txBody>
      </p:sp>
      <p:sp>
        <p:nvSpPr>
          <p:cNvPr id="8" name="Text Placeholder 5"/>
          <p:cNvSpPr txBox="1">
            <a:spLocks/>
          </p:cNvSpPr>
          <p:nvPr/>
        </p:nvSpPr>
        <p:spPr>
          <a:xfrm>
            <a:off x="608012" y="1828800"/>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 </a:t>
            </a:r>
          </a:p>
          <a:p>
            <a:r>
              <a:rPr lang="en-US" sz="2800" dirty="0">
                <a:solidFill>
                  <a:schemeClr val="accent1">
                    <a:lumMod val="20000"/>
                    <a:lumOff val="80000"/>
                  </a:schemeClr>
                </a:solidFill>
              </a:rPr>
              <a:t>p</a:t>
            </a:r>
            <a:r>
              <a:rPr lang="en-US" sz="2800" dirty="0" smtClean="0">
                <a:solidFill>
                  <a:schemeClr val="accent1">
                    <a:lumMod val="20000"/>
                    <a:lumOff val="80000"/>
                  </a:schemeClr>
                </a:solidFill>
              </a:rPr>
              <a:t>ublic class Circle : Shape {}</a:t>
            </a:r>
          </a:p>
          <a:p>
            <a:pPr>
              <a:spcBef>
                <a:spcPts val="1200"/>
              </a:spcBef>
            </a:pPr>
            <a:r>
              <a:rPr lang="en-US" sz="2800" dirty="0" smtClean="0">
                <a:solidFill>
                  <a:schemeClr val="tx2">
                    <a:lumMod val="75000"/>
                  </a:schemeClr>
                </a:solidFill>
              </a:rPr>
              <a:t>Shape</a:t>
            </a:r>
            <a:r>
              <a:rPr lang="en-US" sz="2800" dirty="0" smtClean="0">
                <a:solidFill>
                  <a:schemeClr val="accent1">
                    <a:lumMod val="20000"/>
                    <a:lumOff val="80000"/>
                  </a:schemeClr>
                </a:solidFill>
              </a:rPr>
              <a:t> shape = new </a:t>
            </a:r>
            <a:r>
              <a:rPr lang="en-US" sz="2800" dirty="0" smtClean="0">
                <a:solidFill>
                  <a:schemeClr val="tx2">
                    <a:lumMod val="75000"/>
                  </a:schemeClr>
                </a:solidFill>
              </a:rPr>
              <a:t>Shape()</a:t>
            </a:r>
            <a:r>
              <a:rPr lang="en-US" sz="2800" dirty="0" smtClean="0">
                <a:solidFill>
                  <a:schemeClr val="accent1">
                    <a:lumMod val="20000"/>
                    <a:lumOff val="80000"/>
                  </a:schemeClr>
                </a:solidFill>
              </a:rPr>
              <a:t>; // Compile time error</a:t>
            </a:r>
          </a:p>
          <a:p>
            <a:r>
              <a:rPr lang="en-US" sz="2800" dirty="0" smtClean="0">
                <a:solidFill>
                  <a:schemeClr val="tx2">
                    <a:lumMod val="75000"/>
                  </a:schemeClr>
                </a:solidFill>
              </a:rPr>
              <a:t>Shape</a:t>
            </a:r>
            <a:r>
              <a:rPr lang="en-US" sz="2800" dirty="0" smtClean="0">
                <a:solidFill>
                  <a:schemeClr val="accent1">
                    <a:lumMod val="20000"/>
                    <a:lumOff val="80000"/>
                  </a:schemeClr>
                </a:solidFill>
              </a:rPr>
              <a:t> circle = new </a:t>
            </a:r>
            <a:r>
              <a:rPr lang="en-US" sz="2800" dirty="0" smtClean="0">
                <a:solidFill>
                  <a:schemeClr val="tx2">
                    <a:lumMod val="75000"/>
                  </a:schemeClr>
                </a:solidFill>
              </a:rPr>
              <a:t>Circle(); </a:t>
            </a:r>
            <a:r>
              <a:rPr lang="en-US" sz="2800" dirty="0" smtClean="0">
                <a:solidFill>
                  <a:schemeClr val="accent1">
                    <a:lumMod val="20000"/>
                    <a:lumOff val="80000"/>
                  </a:schemeClr>
                </a:solidFill>
              </a:rPr>
              <a:t>// polymorphism</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126722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noProof="1" smtClean="0"/>
              <a:t>Abstract Classes Elements</a:t>
            </a:r>
            <a:endParaRPr lang="en-US" dirty="0"/>
          </a:p>
        </p:txBody>
      </p:sp>
      <p:sp>
        <p:nvSpPr>
          <p:cNvPr id="5" name="Rectangle 4"/>
          <p:cNvSpPr>
            <a:spLocks noChangeArrowheads="1"/>
          </p:cNvSpPr>
          <p:nvPr/>
        </p:nvSpPr>
        <p:spPr bwMode="auto">
          <a:xfrm>
            <a:off x="608012" y="1148321"/>
            <a:ext cx="105918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StartPoint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6018212" y="1109697"/>
            <a:ext cx="3146332" cy="685800"/>
          </a:xfrm>
          <a:prstGeom prst="wedgeRoundRectCallout">
            <a:avLst>
              <a:gd name="adj1" fmla="val -129138"/>
              <a:gd name="adj2" fmla="val 917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fields</a:t>
            </a:r>
            <a:endParaRPr lang="bg-BG" sz="3200" dirty="0">
              <a:solidFill>
                <a:schemeClr val="tx2">
                  <a:lumMod val="75000"/>
                </a:schemeClr>
              </a:solidFill>
            </a:endParaRPr>
          </a:p>
        </p:txBody>
      </p:sp>
      <p:sp>
        <p:nvSpPr>
          <p:cNvPr id="10" name="AutoShape 6"/>
          <p:cNvSpPr>
            <a:spLocks noChangeArrowheads="1"/>
          </p:cNvSpPr>
          <p:nvPr/>
        </p:nvSpPr>
        <p:spPr bwMode="auto">
          <a:xfrm>
            <a:off x="8304212" y="1872134"/>
            <a:ext cx="3146332" cy="940557"/>
          </a:xfrm>
          <a:prstGeom prst="wedgeRoundRectCallout">
            <a:avLst>
              <a:gd name="adj1" fmla="val -187285"/>
              <a:gd name="adj2" fmla="val 82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constructor</a:t>
            </a:r>
            <a:r>
              <a:rPr lang="en-US" sz="3200" dirty="0" smtClean="0">
                <a:solidFill>
                  <a:srgbClr val="FFFFFF"/>
                </a:solidFill>
              </a:rPr>
              <a:t> too</a:t>
            </a:r>
            <a:endParaRPr lang="bg-BG" sz="3200" dirty="0">
              <a:solidFill>
                <a:schemeClr val="tx2">
                  <a:lumMod val="75000"/>
                </a:schemeClr>
              </a:solidFill>
            </a:endParaRPr>
          </a:p>
        </p:txBody>
      </p:sp>
      <p:sp>
        <p:nvSpPr>
          <p:cNvPr id="11" name="AutoShape 6"/>
          <p:cNvSpPr>
            <a:spLocks noChangeArrowheads="1"/>
          </p:cNvSpPr>
          <p:nvPr/>
        </p:nvSpPr>
        <p:spPr bwMode="auto">
          <a:xfrm>
            <a:off x="8634491" y="4891476"/>
            <a:ext cx="3146332" cy="1731764"/>
          </a:xfrm>
          <a:prstGeom prst="wedgeRoundRectCallout">
            <a:avLst>
              <a:gd name="adj1" fmla="val -188096"/>
              <a:gd name="adj2" fmla="val -617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hold </a:t>
            </a:r>
            <a:r>
              <a:rPr lang="en-US" sz="3200" dirty="0" smtClean="0">
                <a:solidFill>
                  <a:schemeClr val="tx2">
                    <a:lumMod val="75000"/>
                  </a:schemeClr>
                </a:solidFill>
              </a:rPr>
              <a:t>methods</a:t>
            </a:r>
            <a:r>
              <a:rPr lang="en-US" sz="3200" dirty="0" smtClean="0">
                <a:solidFill>
                  <a:srgbClr val="FFFFFF"/>
                </a:solidFill>
              </a:rPr>
              <a:t> with code in them </a:t>
            </a:r>
            <a:endParaRPr lang="bg-BG" sz="3200" dirty="0">
              <a:solidFill>
                <a:schemeClr val="tx2">
                  <a:lumMod val="75000"/>
                </a:schemeClr>
              </a:solidFill>
            </a:endParaRPr>
          </a:p>
        </p:txBody>
      </p:sp>
      <p:sp>
        <p:nvSpPr>
          <p:cNvPr id="12" name="AutoShape 6"/>
          <p:cNvSpPr>
            <a:spLocks noChangeArrowheads="1"/>
          </p:cNvSpPr>
          <p:nvPr/>
        </p:nvSpPr>
        <p:spPr bwMode="auto">
          <a:xfrm>
            <a:off x="1141412" y="5369475"/>
            <a:ext cx="6335666" cy="972244"/>
          </a:xfrm>
          <a:prstGeom prst="wedgeRoundRectCallout">
            <a:avLst>
              <a:gd name="adj1" fmla="val -18851"/>
              <a:gd name="adj2" fmla="val -8587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Every abstract method </a:t>
            </a:r>
            <a:r>
              <a:rPr lang="en-US" sz="3200" dirty="0" smtClean="0">
                <a:solidFill>
                  <a:schemeClr val="tx2">
                    <a:lumMod val="75000"/>
                  </a:schemeClr>
                </a:solidFill>
              </a:rPr>
              <a:t>MUST</a:t>
            </a:r>
            <a:r>
              <a:rPr lang="en-US" sz="3200" dirty="0" smtClean="0">
                <a:solidFill>
                  <a:srgbClr val="FFFFFF"/>
                </a:solidFill>
              </a:rPr>
              <a:t> be </a:t>
            </a:r>
            <a:r>
              <a:rPr lang="en-US" sz="3200" dirty="0" smtClean="0">
                <a:solidFill>
                  <a:schemeClr val="tx2">
                    <a:lumMod val="75000"/>
                  </a:schemeClr>
                </a:solidFill>
              </a:rPr>
              <a:t>implement  </a:t>
            </a:r>
            <a:r>
              <a:rPr lang="en-US" sz="3200" dirty="0" smtClean="0">
                <a:solidFill>
                  <a:srgbClr val="FFFFFF"/>
                </a:solidFill>
              </a:rPr>
              <a:t>by it's </a:t>
            </a:r>
            <a:r>
              <a:rPr lang="en-US" sz="3200" noProof="1" smtClean="0">
                <a:solidFill>
                  <a:srgbClr val="FFFFFF"/>
                </a:solidFill>
              </a:rPr>
              <a:t>childs</a:t>
            </a:r>
            <a:endParaRPr lang="en-US" sz="3200" noProof="1">
              <a:solidFill>
                <a:schemeClr val="tx2">
                  <a:lumMod val="75000"/>
                </a:schemeClr>
              </a:solidFill>
            </a:endParaRPr>
          </a:p>
        </p:txBody>
      </p:sp>
    </p:spTree>
    <p:extLst>
      <p:ext uri="{BB962C8B-B14F-4D97-AF65-F5344CB8AC3E}">
        <p14:creationId xmlns:p14="http://schemas.microsoft.com/office/powerpoint/2010/main" val="401393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Shape</a:t>
            </a:r>
            <a:endParaRPr lang="en-US" b="1" i="1" noProof="1">
              <a:latin typeface="Consolas" panose="020B0609020204030204" pitchFamily="49" charset="0"/>
            </a:endParaRP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area</a:t>
            </a:r>
            <a:endParaRPr lang="en-US" b="1" noProof="1">
              <a:latin typeface="Consolas" panose="020B0609020204030204" pitchFamily="49" charset="0"/>
            </a:endParaRPr>
          </a:p>
        </p:txBody>
      </p:sp>
      <p:sp>
        <p:nvSpPr>
          <p:cNvPr id="10" name="Rectangle 9"/>
          <p:cNvSpPr>
            <a:spLocks noChangeArrowheads="1"/>
          </p:cNvSpPr>
          <p:nvPr/>
        </p:nvSpPr>
        <p:spPr bwMode="auto">
          <a:xfrm>
            <a:off x="3275012" y="2483584"/>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+CalculatePerimeter</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+CalculateArea</a:t>
            </a:r>
            <a:endParaRPr lang="en-US" sz="2800" b="1" noProof="1">
              <a:latin typeface="Consolas" panose="020B0609020204030204" pitchFamily="49" charset="0"/>
            </a:endParaRP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Circle</a:t>
            </a:r>
            <a:endParaRPr lang="en-US" sz="2800" b="1" noProof="1">
              <a:latin typeface="Consolas" panose="020B0609020204030204" pitchFamily="49" charset="0"/>
            </a:endParaRP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+CalculatePerimeter</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+CalculateArea</a:t>
            </a:r>
            <a:endParaRPr lang="en-US" sz="2800" b="1" noProof="1">
              <a:latin typeface="Consolas" panose="020B0609020204030204" pitchFamily="49" charset="0"/>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2306862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class Shape</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double CalculatePerimeter();</a:t>
            </a:r>
          </a:p>
          <a:p>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    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double CalculateArea();</a:t>
            </a:r>
          </a:p>
          <a:p>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string Draw()</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return "Drawing ";</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14905268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Rectangle : Shape</a:t>
            </a:r>
          </a:p>
          <a:p>
            <a:r>
              <a:rPr lang="en-US" sz="2800" dirty="0" smtClean="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smtClean="0">
                <a:solidFill>
                  <a:schemeClr val="tx2">
                    <a:lumMod val="75000"/>
                  </a:schemeClr>
                </a:solidFill>
              </a:rPr>
              <a:t>TODO:</a:t>
            </a:r>
            <a:r>
              <a:rPr lang="en-US" sz="2800" dirty="0" smtClean="0">
                <a:solidFill>
                  <a:schemeClr val="accent1">
                    <a:lumMod val="20000"/>
                    <a:lumOff val="80000"/>
                  </a:schemeClr>
                </a:solidFill>
              </a:rPr>
              <a:t> Add fields and constructor</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override double </a:t>
            </a:r>
            <a:r>
              <a:rPr lang="en-US" sz="2800" dirty="0" smtClean="0">
                <a:solidFill>
                  <a:schemeClr val="accent1">
                    <a:lumMod val="20000"/>
                    <a:lumOff val="80000"/>
                  </a:schemeClr>
                </a:solidFill>
              </a:rPr>
              <a:t>CalculatePerimeter()</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this.sideA </a:t>
            </a:r>
            <a:r>
              <a:rPr lang="en-US" sz="2800" dirty="0">
                <a:solidFill>
                  <a:schemeClr val="tx2">
                    <a:lumMod val="75000"/>
                  </a:schemeClr>
                </a:solidFill>
              </a:rPr>
              <a:t>* 2 + </a:t>
            </a:r>
            <a:r>
              <a:rPr lang="en-US" sz="2800" dirty="0" smtClean="0">
                <a:solidFill>
                  <a:schemeClr val="tx2">
                    <a:lumMod val="75000"/>
                  </a:schemeClr>
                </a:solidFill>
              </a:rPr>
              <a:t>this.sideB </a:t>
            </a:r>
            <a:r>
              <a:rPr lang="en-US" sz="2800" dirty="0">
                <a:solidFill>
                  <a:schemeClr val="tx2">
                    <a:lumMod val="75000"/>
                  </a:schemeClr>
                </a:solidFill>
              </a:rPr>
              <a:t>* 2</a:t>
            </a:r>
            <a:r>
              <a:rPr lang="en-US" sz="2800" dirty="0" smtClean="0">
                <a:solidFill>
                  <a:schemeClr val="tx2">
                    <a:lumMod val="75000"/>
                  </a:schemeClr>
                </a:solidFill>
              </a:rPr>
              <a:t>;</a:t>
            </a: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override double </a:t>
            </a:r>
            <a:r>
              <a:rPr lang="en-US" sz="2800" dirty="0" err="1">
                <a:solidFill>
                  <a:schemeClr val="accent1">
                    <a:lumMod val="20000"/>
                    <a:lumOff val="80000"/>
                  </a:schemeClr>
                </a:solidFill>
              </a:rPr>
              <a:t>CalculateArea</a:t>
            </a:r>
            <a:r>
              <a:rPr lang="en-US" sz="2800" dirty="0">
                <a:solidFill>
                  <a:schemeClr val="accent1">
                    <a:lumMod val="20000"/>
                    <a:lumOff val="80000"/>
                  </a:schemeClr>
                </a:solidFill>
              </a:rPr>
              <a:t>()</a:t>
            </a: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this.sideA </a:t>
            </a:r>
            <a:r>
              <a:rPr lang="en-US" sz="2800" dirty="0">
                <a:solidFill>
                  <a:schemeClr val="tx2">
                    <a:lumMod val="75000"/>
                  </a:schemeClr>
                </a:solidFill>
              </a:rPr>
              <a:t>* </a:t>
            </a:r>
            <a:r>
              <a:rPr lang="en-US" sz="2800" dirty="0" err="1">
                <a:solidFill>
                  <a:schemeClr val="tx2">
                    <a:lumMod val="75000"/>
                  </a:schemeClr>
                </a:solidFill>
              </a:rPr>
              <a:t>this.sideB</a:t>
            </a:r>
            <a:r>
              <a:rPr lang="en-US" sz="2800" dirty="0" smtClean="0">
                <a:solidFill>
                  <a:schemeClr val="tx2">
                    <a:lumMod val="75000"/>
                  </a:schemeClr>
                </a:solidFill>
              </a:rPr>
              <a:t>;</a:t>
            </a:r>
            <a:r>
              <a:rPr lang="bg-BG" sz="2800" dirty="0" smtClean="0">
                <a:solidFill>
                  <a:schemeClr val="tx2">
                    <a:lumMod val="75000"/>
                  </a:schemeClr>
                </a:solidFill>
              </a:rPr>
              <a:t>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sealed override string Draw()</a:t>
            </a: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a:t>
            </a:r>
            <a:r>
              <a:rPr lang="en-US" sz="2800" dirty="0" err="1">
                <a:solidFill>
                  <a:schemeClr val="tx2">
                    <a:lumMod val="75000"/>
                  </a:schemeClr>
                </a:solidFill>
              </a:rPr>
              <a:t>base.Draw</a:t>
            </a:r>
            <a:r>
              <a:rPr lang="en-US" sz="2800" dirty="0">
                <a:solidFill>
                  <a:schemeClr val="tx2">
                    <a:lumMod val="75000"/>
                  </a:schemeClr>
                </a:solidFill>
              </a:rPr>
              <a:t>() + "Rectangle</a:t>
            </a:r>
            <a:r>
              <a:rPr lang="en-US" sz="2800" dirty="0" smtClean="0">
                <a:solidFill>
                  <a:schemeClr val="tx2">
                    <a:lumMod val="75000"/>
                  </a:schemeClr>
                </a:solidFill>
              </a:rPr>
              <a:t>";</a:t>
            </a:r>
            <a:r>
              <a:rPr lang="bg-BG" sz="2800" dirty="0" smtClean="0">
                <a:solidFill>
                  <a:schemeClr val="tx2">
                    <a:lumMod val="75000"/>
                  </a:schemeClr>
                </a:solidFill>
              </a:rPr>
              <a:t> </a:t>
            </a:r>
            <a:r>
              <a:rPr lang="en-US" sz="2800" dirty="0" smtClean="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24427297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smtClean="0">
                <a:solidFill>
                  <a:schemeClr val="accent1">
                    <a:lumMod val="20000"/>
                    <a:lumOff val="80000"/>
                  </a:schemeClr>
                </a:solidFill>
              </a:rPr>
              <a:t>Circle </a:t>
            </a:r>
            <a:r>
              <a:rPr lang="en-US" sz="2800" dirty="0">
                <a:solidFill>
                  <a:schemeClr val="accent1">
                    <a:lumMod val="20000"/>
                    <a:lumOff val="80000"/>
                  </a:schemeClr>
                </a:solidFill>
              </a:rPr>
              <a:t>: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Add fields and constructor</a:t>
            </a:r>
          </a:p>
          <a:p>
            <a:r>
              <a:rPr lang="en-US" sz="2800" dirty="0">
                <a:solidFill>
                  <a:schemeClr val="accent1">
                    <a:lumMod val="20000"/>
                    <a:lumOff val="80000"/>
                  </a:schemeClr>
                </a:solidFill>
              </a:rPr>
              <a:t>  public override double </a:t>
            </a:r>
            <a:r>
              <a:rPr lang="en-US" sz="2800" dirty="0" smtClean="0">
                <a:solidFill>
                  <a:schemeClr val="accent1">
                    <a:lumMod val="20000"/>
                    <a:lumOff val="80000"/>
                  </a:schemeClr>
                </a:solidFill>
              </a:rPr>
              <a:t>CalculatePerimeter()</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2 </a:t>
            </a:r>
            <a:r>
              <a:rPr lang="en-US" sz="2800" dirty="0">
                <a:solidFill>
                  <a:schemeClr val="tx2">
                    <a:lumMod val="75000"/>
                  </a:schemeClr>
                </a:solidFill>
              </a:rPr>
              <a:t>* </a:t>
            </a:r>
            <a:r>
              <a:rPr lang="en-US" sz="2800" dirty="0" smtClean="0">
                <a:solidFill>
                  <a:schemeClr val="tx2">
                    <a:lumMod val="75000"/>
                  </a:schemeClr>
                </a:solidFill>
              </a:rPr>
              <a:t>Math.PI </a:t>
            </a:r>
            <a:r>
              <a:rPr lang="en-US" sz="2800" dirty="0">
                <a:solidFill>
                  <a:schemeClr val="tx2">
                    <a:lumMod val="75000"/>
                  </a:schemeClr>
                </a:solidFill>
              </a:rPr>
              <a:t>* </a:t>
            </a:r>
            <a:r>
              <a:rPr lang="en-US" sz="2800" dirty="0" smtClean="0">
                <a:solidFill>
                  <a:schemeClr val="tx2">
                    <a:lumMod val="75000"/>
                  </a:schemeClr>
                </a:solidFill>
              </a:rPr>
              <a:t>this.radius;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a:t>
            </a:r>
            <a:r>
              <a:rPr lang="en-US" sz="2800" dirty="0" smtClean="0">
                <a:solidFill>
                  <a:schemeClr val="accent1">
                    <a:lumMod val="20000"/>
                    <a:lumOff val="80000"/>
                  </a:schemeClr>
                </a:solidFill>
              </a:rPr>
              <a:t>CalculateArea()</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Math.PI </a:t>
            </a:r>
            <a:r>
              <a:rPr lang="en-US" sz="2800" dirty="0">
                <a:solidFill>
                  <a:schemeClr val="tx2">
                    <a:lumMod val="75000"/>
                  </a:schemeClr>
                </a:solidFill>
              </a:rPr>
              <a:t>* </a:t>
            </a:r>
            <a:r>
              <a:rPr lang="en-US" sz="2800" dirty="0" smtClean="0">
                <a:solidFill>
                  <a:schemeClr val="tx2">
                    <a:lumMod val="75000"/>
                  </a:schemeClr>
                </a:solidFill>
              </a:rPr>
              <a:t>this.radius </a:t>
            </a:r>
            <a:r>
              <a:rPr lang="en-US" sz="2800" dirty="0">
                <a:solidFill>
                  <a:schemeClr val="tx2">
                    <a:lumMod val="75000"/>
                  </a:schemeClr>
                </a:solidFill>
              </a:rPr>
              <a:t>* </a:t>
            </a:r>
            <a:r>
              <a:rPr lang="en-US" sz="2800" dirty="0" smtClean="0">
                <a:solidFill>
                  <a:schemeClr val="tx2">
                    <a:lumMod val="75000"/>
                  </a:schemeClr>
                </a:solidFill>
              </a:rPr>
              <a:t>this.radius;</a:t>
            </a:r>
            <a:r>
              <a:rPr lang="bg-BG" sz="2800" dirty="0" smtClean="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base.Draw() </a:t>
            </a:r>
            <a:r>
              <a:rPr lang="en-US" sz="2800" dirty="0">
                <a:solidFill>
                  <a:schemeClr val="tx2">
                    <a:lumMod val="75000"/>
                  </a:schemeClr>
                </a:solidFill>
              </a:rPr>
              <a:t>+ </a:t>
            </a:r>
            <a:r>
              <a:rPr lang="en-US" sz="2800" dirty="0" smtClean="0">
                <a:solidFill>
                  <a:schemeClr val="tx2">
                    <a:lumMod val="75000"/>
                  </a:schemeClr>
                </a:solidFill>
              </a:rPr>
              <a:t>"Circle";</a:t>
            </a:r>
            <a:r>
              <a:rPr lang="bg-BG" sz="2800" dirty="0" smtClean="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678775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9" name="Content Placeholder 8"/>
          <p:cNvSpPr>
            <a:spLocks noGrp="1"/>
          </p:cNvSpPr>
          <p:nvPr>
            <p:ph idx="1"/>
          </p:nvPr>
        </p:nvSpPr>
        <p:spPr>
          <a:xfrm>
            <a:off x="177938" y="1302885"/>
            <a:ext cx="11804822" cy="5570355"/>
          </a:xfrm>
        </p:spPr>
        <p:txBody>
          <a:bodyPr/>
          <a:lstStyle/>
          <a:p>
            <a:r>
              <a:rPr lang="en-US" dirty="0"/>
              <a:t>M</a:t>
            </a:r>
            <a:r>
              <a:rPr lang="en-US" dirty="0" smtClean="0"/>
              <a:t>odifier </a:t>
            </a:r>
            <a:r>
              <a:rPr lang="en-US" dirty="0">
                <a:solidFill>
                  <a:schemeClr val="tx2">
                    <a:lumMod val="75000"/>
                  </a:schemeClr>
                </a:solidFill>
              </a:rPr>
              <a:t>prevents</a:t>
            </a:r>
            <a:r>
              <a:rPr lang="en-US" dirty="0"/>
              <a:t> other classes from </a:t>
            </a:r>
            <a:r>
              <a:rPr lang="en-US" dirty="0">
                <a:solidFill>
                  <a:schemeClr val="tx2">
                    <a:lumMod val="75000"/>
                  </a:schemeClr>
                </a:solidFill>
              </a:rPr>
              <a:t>inheriting</a:t>
            </a:r>
            <a:r>
              <a:rPr lang="en-US" dirty="0"/>
              <a:t> from </a:t>
            </a:r>
            <a:r>
              <a:rPr lang="en-US" dirty="0" smtClean="0"/>
              <a:t>it</a:t>
            </a:r>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smtClean="0"/>
              <a:t>Keyword </a:t>
            </a:r>
            <a:r>
              <a:rPr lang="en-US" dirty="0"/>
              <a:t>-</a:t>
            </a:r>
            <a:r>
              <a:rPr lang="en-US" dirty="0" smtClean="0"/>
              <a:t> </a:t>
            </a:r>
            <a:r>
              <a:rPr lang="en-US" dirty="0" smtClean="0">
                <a:latin typeface="Consolas" panose="020B0609020204030204" pitchFamily="49" charset="0"/>
              </a:rPr>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272180"/>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abstract class Shape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Rectangle : Shape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//Compile time error</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686" y="4371766"/>
            <a:ext cx="2995114" cy="18695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4371766"/>
            <a:ext cx="2590800" cy="1869531"/>
          </a:xfrm>
          <a:prstGeom prst="rect">
            <a:avLst/>
          </a:prstGeom>
        </p:spPr>
      </p:pic>
    </p:spTree>
    <p:extLst>
      <p:ext uri="{BB962C8B-B14F-4D97-AF65-F5344CB8AC3E}">
        <p14:creationId xmlns:p14="http://schemas.microsoft.com/office/powerpoint/2010/main" val="143427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a:t>
            </a:r>
            <a:r>
              <a:rPr lang="en-US" sz="11500" b="1" noProof="1" smtClean="0"/>
              <a:t>CSharp</a:t>
            </a:r>
            <a:r>
              <a:rPr lang="en-US" sz="11500" b="1" dirty="0" smtClean="0"/>
              <a:t>-OOP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49949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Content Placeholder 8"/>
          <p:cNvSpPr>
            <a:spLocks noGrp="1"/>
          </p:cNvSpPr>
          <p:nvPr>
            <p:ph idx="1"/>
          </p:nvPr>
        </p:nvSpPr>
        <p:spPr>
          <a:xfrm>
            <a:off x="177938" y="1052885"/>
            <a:ext cx="11804822" cy="5570355"/>
          </a:xfrm>
        </p:spPr>
        <p:txBody>
          <a:bodyPr/>
          <a:lstStyle/>
          <a:p>
            <a:r>
              <a:rPr lang="en-US" dirty="0" smtClean="0">
                <a:solidFill>
                  <a:schemeClr val="tx2">
                    <a:lumMod val="75000"/>
                  </a:schemeClr>
                </a:solidFill>
              </a:rPr>
              <a:t>Allow</a:t>
            </a:r>
            <a:r>
              <a:rPr lang="en-US" dirty="0" smtClean="0"/>
              <a:t> </a:t>
            </a:r>
            <a:r>
              <a:rPr lang="en-US" dirty="0"/>
              <a:t>classes to </a:t>
            </a:r>
            <a:r>
              <a:rPr lang="en-US" dirty="0">
                <a:solidFill>
                  <a:schemeClr val="tx2">
                    <a:lumMod val="75000"/>
                  </a:schemeClr>
                </a:solidFill>
              </a:rPr>
              <a:t>derive</a:t>
            </a:r>
            <a:r>
              <a:rPr lang="en-US" dirty="0"/>
              <a:t> from your class and </a:t>
            </a:r>
            <a:r>
              <a:rPr lang="en-US" dirty="0">
                <a:solidFill>
                  <a:schemeClr val="tx2">
                    <a:lumMod val="75000"/>
                  </a:schemeClr>
                </a:solidFill>
              </a:rPr>
              <a:t>prevent</a:t>
            </a:r>
            <a:r>
              <a:rPr lang="en-US" dirty="0"/>
              <a:t> them from </a:t>
            </a:r>
            <a:r>
              <a:rPr lang="en-US" dirty="0">
                <a:solidFill>
                  <a:schemeClr val="tx2">
                    <a:lumMod val="75000"/>
                  </a:schemeClr>
                </a:solidFill>
              </a:rPr>
              <a:t>overriding</a:t>
            </a:r>
            <a:r>
              <a:rPr lang="en-US" dirty="0"/>
              <a:t> specific </a:t>
            </a:r>
            <a:r>
              <a:rPr lang="en-US" dirty="0">
                <a:solidFill>
                  <a:schemeClr val="tx2">
                    <a:lumMod val="75000"/>
                  </a:schemeClr>
                </a:solidFill>
              </a:rPr>
              <a:t>virtual methods </a:t>
            </a:r>
            <a:r>
              <a:rPr lang="en-US" dirty="0"/>
              <a:t>or properties.</a:t>
            </a: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smtClean="0"/>
              <a:t>Keyword </a:t>
            </a:r>
            <a:r>
              <a:rPr lang="en-US" dirty="0"/>
              <a:t>-</a:t>
            </a:r>
            <a:r>
              <a:rPr lang="en-US" dirty="0" smtClean="0"/>
              <a:t> </a:t>
            </a:r>
            <a:r>
              <a:rPr lang="en-US" dirty="0" smtClean="0">
                <a:latin typeface="Consolas" panose="020B0609020204030204" pitchFamily="49" charset="0"/>
              </a:rPr>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419434"/>
            <a:ext cx="110346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 Shape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 override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GetArea()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double GetArea()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//Compile time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error</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951943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smtClean="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952663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4956293"/>
            <a:ext cx="8938472" cy="774883"/>
          </a:xfrm>
        </p:spPr>
        <p:txBody>
          <a:bodyPr/>
          <a:lstStyle/>
          <a:p>
            <a:pPr>
              <a:lnSpc>
                <a:spcPts val="5400"/>
              </a:lnSpc>
            </a:pPr>
            <a:r>
              <a:rPr lang="en-US" dirty="0"/>
              <a:t>Static Members</a:t>
            </a:r>
          </a:p>
        </p:txBody>
      </p:sp>
      <p:sp>
        <p:nvSpPr>
          <p:cNvPr id="3" name="Subtitle 2"/>
          <p:cNvSpPr>
            <a:spLocks noGrp="1"/>
          </p:cNvSpPr>
          <p:nvPr>
            <p:ph type="body" idx="1"/>
          </p:nvPr>
        </p:nvSpPr>
        <p:spPr>
          <a:xfrm>
            <a:off x="1446212" y="5712544"/>
            <a:ext cx="8938472" cy="688256"/>
          </a:xfrm>
        </p:spPr>
        <p:txBody>
          <a:bodyPr/>
          <a:lstStyle/>
          <a:p>
            <a:r>
              <a:rPr lang="en-US" dirty="0"/>
              <a:t>Definition and Usages</a:t>
            </a:r>
          </a:p>
        </p:txBody>
      </p:sp>
      <p:pic>
        <p:nvPicPr>
          <p:cNvPr id="5" name="Picture 4"/>
          <p:cNvPicPr>
            <a:picLocks noChangeAspect="1"/>
          </p:cNvPicPr>
          <p:nvPr/>
        </p:nvPicPr>
        <p:blipFill>
          <a:blip r:embed="rId3" cstate="print"/>
          <a:stretch>
            <a:fillRect/>
          </a:stretch>
        </p:blipFill>
        <p:spPr>
          <a:xfrm>
            <a:off x="4337157" y="866750"/>
            <a:ext cx="3524026" cy="3637568"/>
          </a:xfrm>
          <a:prstGeom prst="rect">
            <a:avLst/>
          </a:prstGeom>
        </p:spPr>
      </p:pic>
    </p:spTree>
    <p:extLst>
      <p:ext uri="{BB962C8B-B14F-4D97-AF65-F5344CB8AC3E}">
        <p14:creationId xmlns:p14="http://schemas.microsoft.com/office/powerpoint/2010/main" val="4193037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33</a:t>
            </a:fld>
            <a:endParaRPr lang="en-US" dirty="0"/>
          </a:p>
        </p:txBody>
      </p:sp>
      <p:sp>
        <p:nvSpPr>
          <p:cNvPr id="741379" name="Rectangle 3"/>
          <p:cNvSpPr>
            <a:spLocks noGrp="1" noChangeArrowheads="1"/>
          </p:cNvSpPr>
          <p:nvPr>
            <p:ph idx="1"/>
          </p:nvPr>
        </p:nvSpPr>
        <p:spPr>
          <a:xfrm>
            <a:off x="190413" y="1151121"/>
            <a:ext cx="5827799" cy="1820679"/>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Association</a:t>
            </a:r>
            <a:endParaRPr lang="bg-BG" dirty="0"/>
          </a:p>
        </p:txBody>
      </p:sp>
      <p:cxnSp>
        <p:nvCxnSpPr>
          <p:cNvPr id="3" name="Straight Connector 2"/>
          <p:cNvCxnSpPr/>
          <p:nvPr/>
        </p:nvCxnSpPr>
        <p:spPr>
          <a:xfrm>
            <a:off x="5942012" y="1604261"/>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1065212" y="5064204"/>
            <a:ext cx="3605228" cy="1446550"/>
          </a:xfrm>
          <a:prstGeom prst="rect">
            <a:avLst/>
          </a:prstGeom>
        </p:spPr>
        <p:txBody>
          <a:bodyPr wrap="square">
            <a:spAutoFit/>
          </a:bodyPr>
          <a:lstStyle/>
          <a:p>
            <a:pPr marL="357188" lvl="1" indent="0" algn="ctr">
              <a:lnSpc>
                <a:spcPct val="100000"/>
              </a:lnSpc>
              <a:buNone/>
            </a:pPr>
            <a:r>
              <a:rPr lang="en-US" sz="4400" dirty="0"/>
              <a:t>With a type</a:t>
            </a:r>
          </a:p>
          <a:p>
            <a:pPr marL="357188" lvl="1" indent="0" algn="ctr">
              <a:lnSpc>
                <a:spcPct val="100000"/>
              </a:lnSpc>
              <a:buNone/>
            </a:pPr>
            <a:r>
              <a:rPr lang="en-US" sz="4400" dirty="0"/>
              <a:t> </a:t>
            </a:r>
            <a:r>
              <a:rPr lang="en-US" sz="4400" dirty="0">
                <a:solidFill>
                  <a:schemeClr val="tx2">
                    <a:lumMod val="75000"/>
                  </a:schemeClr>
                </a:solidFill>
              </a:rPr>
              <a:t>(class)</a:t>
            </a:r>
          </a:p>
        </p:txBody>
      </p:sp>
      <p:sp>
        <p:nvSpPr>
          <p:cNvPr id="7" name="Rectangle 6"/>
          <p:cNvSpPr/>
          <p:nvPr/>
        </p:nvSpPr>
        <p:spPr>
          <a:xfrm>
            <a:off x="6551612" y="5064204"/>
            <a:ext cx="4746748" cy="1446550"/>
          </a:xfrm>
          <a:prstGeom prst="rect">
            <a:avLst/>
          </a:prstGeom>
        </p:spPr>
        <p:txBody>
          <a:bodyPr wrap="none">
            <a:spAutoFit/>
          </a:bodyPr>
          <a:lstStyle/>
          <a:p>
            <a:pPr marL="357188" lvl="1" indent="0" algn="ctr">
              <a:lnSpc>
                <a:spcPct val="100000"/>
              </a:lnSpc>
              <a:buFont typeface="Wingdings" panose="05000000000000000000" pitchFamily="2" charset="2"/>
              <a:buNone/>
            </a:pPr>
            <a:r>
              <a:rPr lang="en-US" sz="4400" dirty="0"/>
              <a:t>With an instances </a:t>
            </a:r>
          </a:p>
          <a:p>
            <a:pPr marL="357188" lvl="1" indent="0" algn="ctr">
              <a:lnSpc>
                <a:spcPct val="100000"/>
              </a:lnSpc>
              <a:buFont typeface="Wingdings" panose="05000000000000000000" pitchFamily="2" charset="2"/>
              <a:buNone/>
            </a:pPr>
            <a:r>
              <a:rPr lang="en-US" sz="4400"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773" y="2057401"/>
            <a:ext cx="2643077" cy="264307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0114" y="2059284"/>
            <a:ext cx="2641194" cy="2641194"/>
          </a:xfrm>
          <a:prstGeom prst="rect">
            <a:avLst/>
          </a:prstGeom>
        </p:spPr>
      </p:pic>
    </p:spTree>
    <p:extLst>
      <p:ext uri="{BB962C8B-B14F-4D97-AF65-F5344CB8AC3E}">
        <p14:creationId xmlns:p14="http://schemas.microsoft.com/office/powerpoint/2010/main" val="33773678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741379" name="Rectangle 3"/>
          <p:cNvSpPr>
            <a:spLocks noGrp="1" noChangeArrowheads="1"/>
          </p:cNvSpPr>
          <p:nvPr>
            <p:ph idx="1"/>
          </p:nvPr>
        </p:nvSpPr>
        <p:spPr>
          <a:xfrm>
            <a:off x="190413" y="1151122"/>
            <a:ext cx="5827799" cy="906280"/>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Initialization</a:t>
            </a:r>
            <a:endParaRPr lang="bg-BG" dirty="0"/>
          </a:p>
        </p:txBody>
      </p:sp>
      <p:cxnSp>
        <p:nvCxnSpPr>
          <p:cNvPr id="3" name="Straight Connector 2"/>
          <p:cNvCxnSpPr/>
          <p:nvPr/>
        </p:nvCxnSpPr>
        <p:spPr>
          <a:xfrm>
            <a:off x="5942012" y="1604261"/>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188815" y="4953000"/>
            <a:ext cx="5228126" cy="1446550"/>
          </a:xfrm>
          <a:prstGeom prst="rect">
            <a:avLst/>
          </a:prstGeom>
        </p:spPr>
        <p:txBody>
          <a:bodyPr wrap="square">
            <a:spAutoFit/>
          </a:bodyPr>
          <a:lstStyle/>
          <a:p>
            <a:pPr marL="357188" lvl="1" indent="0" algn="ctr">
              <a:lnSpc>
                <a:spcPct val="100000"/>
              </a:lnSpc>
              <a:buNone/>
            </a:pPr>
            <a:r>
              <a:rPr lang="en-US" sz="4400" dirty="0"/>
              <a:t>Just before the</a:t>
            </a:r>
          </a:p>
          <a:p>
            <a:pPr marL="357188" lvl="1" indent="0" algn="ctr">
              <a:lnSpc>
                <a:spcPct val="100000"/>
              </a:lnSpc>
              <a:buNone/>
            </a:pPr>
            <a:r>
              <a:rPr lang="en-US" sz="4400" dirty="0"/>
              <a:t> </a:t>
            </a:r>
            <a:r>
              <a:rPr lang="en-US" sz="4400" dirty="0">
                <a:solidFill>
                  <a:schemeClr val="tx2">
                    <a:lumMod val="75000"/>
                  </a:schemeClr>
                </a:solidFill>
              </a:rPr>
              <a:t>first time</a:t>
            </a:r>
            <a:r>
              <a:rPr lang="en-US" sz="4400" dirty="0"/>
              <a:t> usage</a:t>
            </a:r>
          </a:p>
        </p:txBody>
      </p:sp>
      <p:sp>
        <p:nvSpPr>
          <p:cNvPr id="7" name="Rectangle 6"/>
          <p:cNvSpPr/>
          <p:nvPr/>
        </p:nvSpPr>
        <p:spPr>
          <a:xfrm>
            <a:off x="6212567" y="4953000"/>
            <a:ext cx="5716437" cy="1446550"/>
          </a:xfrm>
          <a:prstGeom prst="rect">
            <a:avLst/>
          </a:prstGeom>
        </p:spPr>
        <p:txBody>
          <a:bodyPr wrap="none">
            <a:spAutoFit/>
          </a:bodyPr>
          <a:lstStyle/>
          <a:p>
            <a:pPr marL="357188" lvl="1" indent="0" algn="ctr">
              <a:lnSpc>
                <a:spcPct val="100000"/>
              </a:lnSpc>
              <a:buNone/>
            </a:pPr>
            <a:r>
              <a:rPr lang="en-US" sz="4400" dirty="0"/>
              <a:t>When the </a:t>
            </a:r>
            <a:r>
              <a:rPr lang="en-US" sz="4400" dirty="0">
                <a:solidFill>
                  <a:schemeClr val="tx2">
                    <a:lumMod val="75000"/>
                  </a:schemeClr>
                </a:solidFill>
              </a:rPr>
              <a:t>constructor</a:t>
            </a:r>
            <a:r>
              <a:rPr lang="en-US" sz="4400" dirty="0"/>
              <a:t> </a:t>
            </a:r>
          </a:p>
          <a:p>
            <a:pPr marL="357188" lvl="1" indent="0" algn="ctr">
              <a:lnSpc>
                <a:spcPct val="100000"/>
              </a:lnSpc>
              <a:buNone/>
            </a:pPr>
            <a:r>
              <a:rPr lang="en-US" sz="4400"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9585" y="1912091"/>
            <a:ext cx="2822251" cy="282225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438" y="1928504"/>
            <a:ext cx="2885550" cy="2885550"/>
          </a:xfrm>
          <a:prstGeom prst="rect">
            <a:avLst/>
          </a:prstGeom>
        </p:spPr>
      </p:pic>
    </p:spTree>
    <p:extLst>
      <p:ext uri="{BB962C8B-B14F-4D97-AF65-F5344CB8AC3E}">
        <p14:creationId xmlns:p14="http://schemas.microsoft.com/office/powerpoint/2010/main" val="5401108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741379" name="Rectangle 3"/>
          <p:cNvSpPr>
            <a:spLocks noGrp="1" noChangeArrowheads="1"/>
          </p:cNvSpPr>
          <p:nvPr>
            <p:ph idx="1"/>
          </p:nvPr>
        </p:nvSpPr>
        <p:spPr>
          <a:xfrm>
            <a:off x="190413" y="1151121"/>
            <a:ext cx="5827799" cy="1820679"/>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Memory Clearance</a:t>
            </a:r>
            <a:endParaRPr lang="bg-BG" dirty="0"/>
          </a:p>
        </p:txBody>
      </p:sp>
      <p:cxnSp>
        <p:nvCxnSpPr>
          <p:cNvPr id="3" name="Straight Connector 2"/>
          <p:cNvCxnSpPr/>
          <p:nvPr/>
        </p:nvCxnSpPr>
        <p:spPr>
          <a:xfrm>
            <a:off x="5942012" y="1604261"/>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875270" y="5258140"/>
            <a:ext cx="4458082" cy="769441"/>
          </a:xfrm>
          <a:prstGeom prst="rect">
            <a:avLst/>
          </a:prstGeom>
        </p:spPr>
        <p:txBody>
          <a:bodyPr wrap="square">
            <a:spAutoFit/>
          </a:bodyPr>
          <a:lstStyle/>
          <a:p>
            <a:pPr marL="357188" lvl="1" indent="0">
              <a:lnSpc>
                <a:spcPct val="100000"/>
              </a:lnSpc>
              <a:buNone/>
            </a:pPr>
            <a:r>
              <a:rPr lang="en-US" sz="4400" dirty="0"/>
              <a:t>On </a:t>
            </a:r>
            <a:r>
              <a:rPr lang="en-US" sz="4400" dirty="0">
                <a:solidFill>
                  <a:schemeClr val="tx2">
                    <a:lumMod val="75000"/>
                  </a:schemeClr>
                </a:solidFill>
              </a:rPr>
              <a:t>program exit</a:t>
            </a:r>
          </a:p>
        </p:txBody>
      </p:sp>
      <p:sp>
        <p:nvSpPr>
          <p:cNvPr id="7" name="Rectangle 6"/>
          <p:cNvSpPr/>
          <p:nvPr/>
        </p:nvSpPr>
        <p:spPr>
          <a:xfrm>
            <a:off x="6474976" y="5261859"/>
            <a:ext cx="5371470" cy="769441"/>
          </a:xfrm>
          <a:prstGeom prst="rect">
            <a:avLst/>
          </a:prstGeom>
        </p:spPr>
        <p:txBody>
          <a:bodyPr wrap="none">
            <a:spAutoFit/>
          </a:bodyPr>
          <a:lstStyle/>
          <a:p>
            <a:r>
              <a:rPr lang="en-US" sz="4000" dirty="0"/>
              <a:t>By the </a:t>
            </a:r>
            <a:r>
              <a:rPr lang="en-US" sz="4400" dirty="0">
                <a:solidFill>
                  <a:schemeClr val="tx2">
                    <a:lumMod val="75000"/>
                  </a:schemeClr>
                </a:solidFill>
              </a:rPr>
              <a:t>garbage</a:t>
            </a:r>
            <a:r>
              <a:rPr lang="en-US" sz="4000" dirty="0">
                <a:solidFill>
                  <a:schemeClr val="tx2">
                    <a:lumMod val="75000"/>
                  </a:schemeClr>
                </a:solidFill>
              </a:rPr>
              <a:t>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7849" y="1999839"/>
            <a:ext cx="3022194" cy="302219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3493" y="2046515"/>
            <a:ext cx="2822264" cy="2822264"/>
          </a:xfrm>
          <a:prstGeom prst="rect">
            <a:avLst/>
          </a:prstGeom>
        </p:spPr>
      </p:pic>
    </p:spTree>
    <p:extLst>
      <p:ext uri="{BB962C8B-B14F-4D97-AF65-F5344CB8AC3E}">
        <p14:creationId xmlns:p14="http://schemas.microsoft.com/office/powerpoint/2010/main" val="404596328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spcBef>
                <a:spcPts val="0"/>
              </a:spcBef>
            </a:pPr>
            <a:r>
              <a:rPr lang="en-US" sz="3600" dirty="0" smtClean="0"/>
              <a:t>What is Polymorphism?</a:t>
            </a:r>
          </a:p>
          <a:p>
            <a:pPr>
              <a:lnSpc>
                <a:spcPct val="100000"/>
              </a:lnSpc>
              <a:spcBef>
                <a:spcPts val="0"/>
              </a:spcBef>
            </a:pPr>
            <a:r>
              <a:rPr lang="en-US" sz="3600" dirty="0" smtClean="0"/>
              <a:t>Types of Polymorphism</a:t>
            </a:r>
          </a:p>
          <a:p>
            <a:pPr lvl="1">
              <a:lnSpc>
                <a:spcPct val="100000"/>
              </a:lnSpc>
              <a:spcBef>
                <a:spcPts val="0"/>
              </a:spcBef>
            </a:pPr>
            <a:r>
              <a:rPr lang="en-US" dirty="0" smtClean="0"/>
              <a:t>Static polymorphism</a:t>
            </a:r>
          </a:p>
          <a:p>
            <a:pPr lvl="1">
              <a:lnSpc>
                <a:spcPct val="100000"/>
              </a:lnSpc>
              <a:spcBef>
                <a:spcPts val="0"/>
              </a:spcBef>
            </a:pPr>
            <a:r>
              <a:rPr lang="en-US" dirty="0" smtClean="0"/>
              <a:t>Dynamic polymorphism</a:t>
            </a:r>
            <a:endParaRPr lang="en-US" dirty="0"/>
          </a:p>
          <a:p>
            <a:pPr>
              <a:lnSpc>
                <a:spcPct val="100000"/>
              </a:lnSpc>
              <a:spcBef>
                <a:spcPts val="0"/>
              </a:spcBef>
            </a:pPr>
            <a:r>
              <a:rPr lang="en-US" sz="3600" dirty="0"/>
              <a:t>Overload Methods</a:t>
            </a:r>
          </a:p>
          <a:p>
            <a:pPr>
              <a:lnSpc>
                <a:spcPct val="100000"/>
              </a:lnSpc>
              <a:spcBef>
                <a:spcPts val="0"/>
              </a:spcBef>
            </a:pPr>
            <a:r>
              <a:rPr lang="en-US" sz="3600" dirty="0"/>
              <a:t>Override </a:t>
            </a:r>
            <a:r>
              <a:rPr lang="en-US" sz="3600" dirty="0" smtClean="0"/>
              <a:t>Methods</a:t>
            </a:r>
            <a:endParaRPr lang="en-US" sz="3600" dirty="0"/>
          </a:p>
          <a:p>
            <a:pPr>
              <a:lnSpc>
                <a:spcPct val="100000"/>
              </a:lnSpc>
              <a:spcBef>
                <a:spcPts val="0"/>
              </a:spcBef>
            </a:pPr>
            <a:r>
              <a:rPr lang="en-US" sz="3600" dirty="0" smtClean="0"/>
              <a:t>Abstract Classes</a:t>
            </a:r>
            <a:endParaRPr lang="en-US" sz="3600" dirty="0"/>
          </a:p>
          <a:p>
            <a:pPr>
              <a:lnSpc>
                <a:spcPct val="100000"/>
              </a:lnSpc>
              <a:spcBef>
                <a:spcPts val="0"/>
              </a:spcBef>
            </a:pPr>
            <a:r>
              <a:rPr lang="en-US" sz="3600" dirty="0"/>
              <a:t>Abstract </a:t>
            </a:r>
            <a:r>
              <a:rPr lang="en-US" sz="3600" dirty="0" smtClean="0"/>
              <a:t>Methods</a:t>
            </a:r>
          </a:p>
        </p:txBody>
      </p:sp>
      <p:sp>
        <p:nvSpPr>
          <p:cNvPr id="3" name="Slide Number Placeholder 2"/>
          <p:cNvSpPr>
            <a:spLocks noGrp="1"/>
          </p:cNvSpPr>
          <p:nvPr>
            <p:ph type="sldNum" sz="quarter" idx="4"/>
          </p:nvPr>
        </p:nvSpPr>
        <p:spPr/>
        <p:txBody>
          <a:bodyPr/>
          <a:lstStyle/>
          <a:p>
            <a:fld id="{C014DD1E-5D91-48A3-AD6D-45FBA980D106}" type="slidenum">
              <a:rPr lang="en-US" smtClean="0"/>
              <a:pPr/>
              <a:t>36</a:t>
            </a:fld>
            <a:endParaRPr lang="en-US" dirty="0"/>
          </a:p>
        </p:txBody>
      </p:sp>
      <p:pic>
        <p:nvPicPr>
          <p:cNvPr id="6"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812" y="1863908"/>
            <a:ext cx="554655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975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p:cNvPr>
          <p:cNvPicPr>
            <a:picLocks noChangeAspect="1"/>
          </p:cNvPicPr>
          <p:nvPr/>
        </p:nvPicPr>
        <p:blipFill>
          <a:blip r:embed="rId4" cstate="print"/>
          <a:stretch>
            <a:fillRect/>
          </a:stretch>
        </p:blipFill>
        <p:spPr>
          <a:xfrm>
            <a:off x="9268370" y="2609875"/>
            <a:ext cx="2438400" cy="1118920"/>
          </a:xfrm>
          <a:prstGeom prst="roundRect">
            <a:avLst>
              <a:gd name="adj" fmla="val 3159"/>
            </a:avLst>
          </a:prstGeom>
        </p:spPr>
      </p:pic>
      <p:pic>
        <p:nvPicPr>
          <p:cNvPr id="7" name="Picture 6">
            <a:hlinkClick r:id="rId5"/>
          </p:cNvPr>
          <p:cNvPicPr>
            <a:picLocks noChangeAspect="1"/>
          </p:cNvPicPr>
          <p:nvPr/>
        </p:nvPicPr>
        <p:blipFill>
          <a:blip r:embed="rId6" cstate="print"/>
          <a:stretch>
            <a:fillRect/>
          </a:stretch>
        </p:blipFill>
        <p:spPr>
          <a:xfrm>
            <a:off x="4729730" y="5421095"/>
            <a:ext cx="2040956" cy="804013"/>
          </a:xfrm>
          <a:prstGeom prst="roundRect">
            <a:avLst>
              <a:gd name="adj" fmla="val 3159"/>
            </a:avLst>
          </a:prstGeom>
        </p:spPr>
      </p:pic>
      <p:pic>
        <p:nvPicPr>
          <p:cNvPr id="8" name="Picture 7">
            <a:hlinkClick r:id="rId7"/>
          </p:cNvPr>
          <p:cNvPicPr>
            <a:picLocks noChangeAspect="1"/>
          </p:cNvPicPr>
          <p:nvPr/>
        </p:nvPicPr>
        <p:blipFill>
          <a:blip r:embed="rId8" cstate="print"/>
          <a:stretch>
            <a:fillRect/>
          </a:stretch>
        </p:blipFill>
        <p:spPr>
          <a:xfrm>
            <a:off x="912812" y="1304499"/>
            <a:ext cx="2093874" cy="804013"/>
          </a:xfrm>
          <a:prstGeom prst="roundRect">
            <a:avLst>
              <a:gd name="adj" fmla="val 3159"/>
            </a:avLst>
          </a:prstGeom>
        </p:spPr>
      </p:pic>
      <p:pic>
        <p:nvPicPr>
          <p:cNvPr id="9" name="Picture 8">
            <a:hlinkClick r:id="rId9"/>
          </p:cNvPr>
          <p:cNvPicPr>
            <a:picLocks noChangeAspect="1"/>
          </p:cNvPicPr>
          <p:nvPr/>
        </p:nvPicPr>
        <p:blipFill>
          <a:blip r:embed="rId10" cstate="print"/>
          <a:stretch>
            <a:fillRect/>
          </a:stretch>
        </p:blipFill>
        <p:spPr>
          <a:xfrm>
            <a:off x="512764" y="5373443"/>
            <a:ext cx="3352800" cy="849557"/>
          </a:xfrm>
          <a:prstGeom prst="roundRect">
            <a:avLst>
              <a:gd name="adj" fmla="val 3159"/>
            </a:avLst>
          </a:prstGeom>
        </p:spPr>
      </p:pic>
      <p:sp>
        <p:nvSpPr>
          <p:cNvPr id="11" name="Title 10"/>
          <p:cNvSpPr>
            <a:spLocks noGrp="1"/>
          </p:cNvSpPr>
          <p:nvPr>
            <p:ph type="title"/>
          </p:nvPr>
        </p:nvSpPr>
        <p:spPr/>
        <p:txBody>
          <a:bodyPr/>
          <a:lstStyle/>
          <a:p>
            <a:r>
              <a:rPr lang="en-US" dirty="0" smtClean="0"/>
              <a:t>Polymorphism</a:t>
            </a:r>
            <a:endParaRPr lang="en-US" dirty="0"/>
          </a:p>
        </p:txBody>
      </p:sp>
      <p:pic>
        <p:nvPicPr>
          <p:cNvPr id="13" name="Picture 12">
            <a:hlinkClick r:id="rId11"/>
          </p:cNvPr>
          <p:cNvPicPr>
            <a:picLocks noChangeAspect="1"/>
          </p:cNvPicPr>
          <p:nvPr/>
        </p:nvPicPr>
        <p:blipFill>
          <a:blip r:embed="rId12" cstate="print"/>
          <a:stretch>
            <a:fillRect/>
          </a:stretch>
        </p:blipFill>
        <p:spPr>
          <a:xfrm>
            <a:off x="4418012" y="1292902"/>
            <a:ext cx="2620615" cy="808530"/>
          </a:xfrm>
          <a:prstGeom prst="roundRect">
            <a:avLst>
              <a:gd name="adj" fmla="val 2953"/>
            </a:avLst>
          </a:prstGeom>
        </p:spPr>
      </p:pic>
      <p:sp>
        <p:nvSpPr>
          <p:cNvPr id="3" name="Text Placeholder 2"/>
          <p:cNvSpPr>
            <a:spLocks noGrp="1"/>
          </p:cNvSpPr>
          <p:nvPr>
            <p:ph type="body" sz="quarter" idx="10"/>
          </p:nvPr>
        </p:nvSpPr>
        <p:spPr>
          <a:xfrm>
            <a:off x="1529384" y="6400802"/>
            <a:ext cx="10482604" cy="363552"/>
          </a:xfrm>
        </p:spPr>
        <p:txBody>
          <a:bodyPr/>
          <a:lstStyle/>
          <a:p>
            <a:r>
              <a:rPr lang="en-US" dirty="0" smtClean="0">
                <a:hlinkClick r:id="rId13"/>
              </a:rPr>
              <a:t>https://softuni.bg/courses/advanced-csharp</a:t>
            </a:r>
            <a:endParaRPr lang="en-US" dirty="0"/>
          </a:p>
        </p:txBody>
      </p:sp>
      <p:pic>
        <p:nvPicPr>
          <p:cNvPr id="16" name="Picture 15">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18" name="Picture 17">
            <a:hlinkClick r:id="rId16"/>
          </p:cNvPr>
          <p:cNvPicPr>
            <a:picLocks noChangeAspect="1"/>
          </p:cNvPicPr>
          <p:nvPr/>
        </p:nvPicPr>
        <p:blipFill>
          <a:blip r:embed="rId17" cstate="print"/>
          <a:stretch>
            <a:fillRect/>
          </a:stretch>
        </p:blipFill>
        <p:spPr>
          <a:xfrm>
            <a:off x="8075612" y="1316222"/>
            <a:ext cx="3631158" cy="783191"/>
          </a:xfrm>
          <a:prstGeom prst="roundRect">
            <a:avLst>
              <a:gd name="adj" fmla="val 3159"/>
            </a:avLst>
          </a:prstGeom>
        </p:spPr>
      </p:pic>
      <p:pic>
        <p:nvPicPr>
          <p:cNvPr id="4" name="Picture 3">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spTree>
    <p:extLst>
      <p:ext uri="{BB962C8B-B14F-4D97-AF65-F5344CB8AC3E}">
        <p14:creationId xmlns:p14="http://schemas.microsoft.com/office/powerpoint/2010/main" val="86706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38</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a:t>
            </a:r>
            <a:r>
              <a:rPr lang="en-US" sz="2000" dirty="0" smtClean="0"/>
              <a:t>license</a:t>
            </a:r>
            <a:endParaRPr lang="en-US" sz="2000" dirty="0"/>
          </a:p>
        </p:txBody>
      </p:sp>
    </p:spTree>
    <p:extLst>
      <p:ext uri="{BB962C8B-B14F-4D97-AF65-F5344CB8AC3E}">
        <p14:creationId xmlns:p14="http://schemas.microsoft.com/office/powerpoint/2010/main" val="2354422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3641725" y="832007"/>
            <a:ext cx="4905374" cy="4349593"/>
          </a:xfrm>
          <a:prstGeom prst="rect">
            <a:avLst/>
          </a:prstGeom>
          <a:noFill/>
        </p:spPr>
      </p:pic>
    </p:spTree>
    <p:extLst>
      <p:ext uri="{BB962C8B-B14F-4D97-AF65-F5344CB8AC3E}">
        <p14:creationId xmlns:p14="http://schemas.microsoft.com/office/powerpoint/2010/main" val="12444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smtClean="0"/>
              <a:t>From the Greek</a:t>
            </a:r>
            <a:endParaRPr lang="bg-BG" dirty="0"/>
          </a:p>
        </p:txBody>
      </p:sp>
      <p:sp>
        <p:nvSpPr>
          <p:cNvPr id="4" name="Title 3"/>
          <p:cNvSpPr>
            <a:spLocks noGrp="1"/>
          </p:cNvSpPr>
          <p:nvPr>
            <p:ph type="title"/>
          </p:nvPr>
        </p:nvSpPr>
        <p:spPr/>
        <p:txBody>
          <a:bodyPr/>
          <a:lstStyle/>
          <a:p>
            <a:r>
              <a:rPr lang="en-US" noProof="1" smtClean="0"/>
              <a:t>What is Polimorphism?</a:t>
            </a:r>
            <a:endParaRPr lang="en-US" dirty="0"/>
          </a:p>
        </p:txBody>
      </p:sp>
      <p:sp>
        <p:nvSpPr>
          <p:cNvPr id="5" name="Rectangle: Rounded Corners 4"/>
          <p:cNvSpPr>
            <a:spLocks noChangeArrowheads="1"/>
          </p:cNvSpPr>
          <p:nvPr/>
        </p:nvSpPr>
        <p:spPr bwMode="auto">
          <a:xfrm>
            <a:off x="2056592"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(many)</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4"/>
          <p:cNvSpPr>
            <a:spLocks noChangeArrowheads="1"/>
          </p:cNvSpPr>
          <p:nvPr/>
        </p:nvSpPr>
        <p:spPr bwMode="auto">
          <a:xfrm>
            <a:off x="7024325"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(shape/forms)</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Rounded Corners 4"/>
          <p:cNvSpPr>
            <a:spLocks noChangeArrowheads="1"/>
          </p:cNvSpPr>
          <p:nvPr/>
        </p:nvSpPr>
        <p:spPr bwMode="auto">
          <a:xfrm>
            <a:off x="4532312" y="3429000"/>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smtClean="0">
                <a:solidFill>
                  <a:schemeClr val="tx2"/>
                </a:solidFill>
                <a:effectLst>
                  <a:outerShdw blurRad="38100" dist="38100" dir="2700000" algn="tl">
                    <a:srgbClr val="000000">
                      <a:alpha val="43137"/>
                    </a:srgbClr>
                  </a:outerShdw>
                </a:effectLst>
                <a:latin typeface="Consolas" pitchFamily="49" charset="0"/>
              </a:rPr>
              <a:t>Polumorphos</a:t>
            </a:r>
            <a:endParaRPr lang="en-GB" sz="3200" b="1" noProof="1">
              <a:solidFill>
                <a:schemeClr val="tx2"/>
              </a:solidFill>
              <a:effectLst>
                <a:outerShdw blurRad="38100" dist="38100" dir="2700000" algn="tl">
                  <a:srgbClr val="000000">
                    <a:alpha val="43137"/>
                  </a:srgbClr>
                </a:outerShdw>
              </a:effectLst>
              <a:latin typeface="Consolas" pitchFamily="49" charset="0"/>
            </a:endParaRPr>
          </a:p>
        </p:txBody>
      </p:sp>
      <p:cxnSp>
        <p:nvCxnSpPr>
          <p:cNvPr id="16" name="Straight Connector 15"/>
          <p:cNvCxnSpPr>
            <a:stCxn id="5" idx="3"/>
            <a:endCxn id="6" idx="1"/>
          </p:cNvCxnSpPr>
          <p:nvPr/>
        </p:nvCxnSpPr>
        <p:spPr>
          <a:xfrm>
            <a:off x="5180792" y="2436525"/>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436524"/>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4837093"/>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b="1" noProof="1" smtClean="0">
                <a:solidFill>
                  <a:srgbClr val="FBEEDC"/>
                </a:solidFill>
                <a:effectLst>
                  <a:outerShdw blurRad="38100" dist="38100" dir="2700000" algn="tl">
                    <a:srgbClr val="000000">
                      <a:alpha val="43137"/>
                    </a:srgbClr>
                  </a:outerShdw>
                </a:effectLst>
                <a:cs typeface="Consolas" pitchFamily="49" charset="0"/>
              </a:rPr>
              <a:t>This is something similar to word having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several different</a:t>
            </a:r>
            <a:r>
              <a:rPr lang="en-US" sz="3200" b="1" noProof="1" smtClean="0">
                <a:solidFill>
                  <a:srgbClr val="FBEEDC"/>
                </a:solidFill>
                <a:effectLst>
                  <a:outerShdw blurRad="38100" dist="38100" dir="2700000" algn="tl">
                    <a:srgbClr val="000000">
                      <a:alpha val="43137"/>
                    </a:srgbClr>
                  </a:outerShdw>
                </a:effectLst>
                <a:cs typeface="Consolas" pitchFamily="49" charset="0"/>
              </a:rPr>
              <a:t> meanings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b="1" noProof="1" smtClean="0">
                <a:solidFill>
                  <a:srgbClr val="FBEEDC"/>
                </a:solidFill>
                <a:effectLst>
                  <a:outerShdw blurRad="38100" dist="38100" dir="2700000" algn="tl">
                    <a:srgbClr val="000000">
                      <a:alpha val="43137"/>
                    </a:srgbClr>
                  </a:outerShdw>
                </a:effectLst>
                <a:cs typeface="Consolas" pitchFamily="49" charset="0"/>
              </a:rPr>
              <a:t> on the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context</a:t>
            </a:r>
            <a:endParaRPr lang="en-US" sz="32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94487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smtClean="0"/>
              <a:t>Ability </a:t>
            </a:r>
            <a:r>
              <a:rPr lang="en-US" dirty="0"/>
              <a:t>of an </a:t>
            </a:r>
            <a:r>
              <a:rPr lang="en-US" dirty="0">
                <a:solidFill>
                  <a:schemeClr val="tx2">
                    <a:lumMod val="75000"/>
                  </a:schemeClr>
                </a:solidFill>
              </a:rPr>
              <a:t>object</a:t>
            </a:r>
            <a:r>
              <a:rPr lang="en-US" dirty="0"/>
              <a:t> to take on </a:t>
            </a:r>
            <a:r>
              <a:rPr lang="en-US" dirty="0">
                <a:solidFill>
                  <a:schemeClr val="tx2">
                    <a:lumMod val="75000"/>
                  </a:schemeClr>
                </a:solidFill>
              </a:rPr>
              <a:t>many </a:t>
            </a:r>
            <a:r>
              <a:rPr lang="en-US" dirty="0" smtClean="0">
                <a:solidFill>
                  <a:schemeClr val="tx2">
                    <a:lumMod val="75000"/>
                  </a:schemeClr>
                </a:solidFill>
              </a:rPr>
              <a:t>forms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Polymorphism in OOP</a:t>
            </a:r>
            <a:endParaRPr lang="en-US" dirty="0"/>
          </a:p>
        </p:txBody>
      </p:sp>
      <p:sp>
        <p:nvSpPr>
          <p:cNvPr id="7" name="Rectangle 6"/>
          <p:cNvSpPr>
            <a:spLocks noChangeArrowheads="1"/>
          </p:cNvSpPr>
          <p:nvPr/>
        </p:nvSpPr>
        <p:spPr bwMode="auto">
          <a:xfrm>
            <a:off x="531812" y="2044005"/>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IAnimal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941986" y="3925669"/>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941986" y="50292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233488" y="5029200"/>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6233488" y="3925669"/>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0573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dirty="0">
                <a:solidFill>
                  <a:schemeClr val="tx2">
                    <a:lumMod val="75000"/>
                  </a:schemeClr>
                </a:solidFill>
              </a:rPr>
              <a:t>Variables</a:t>
            </a:r>
            <a:r>
              <a:rPr lang="en-US" dirty="0"/>
              <a:t> are saved in </a:t>
            </a:r>
            <a:r>
              <a:rPr lang="en-US" dirty="0">
                <a:solidFill>
                  <a:schemeClr val="tx2">
                    <a:lumMod val="75000"/>
                  </a:schemeClr>
                </a:solidFill>
              </a:rPr>
              <a:t>reference</a:t>
            </a:r>
            <a:r>
              <a:rPr lang="en-US" dirty="0"/>
              <a:t> type</a:t>
            </a:r>
          </a:p>
          <a:p>
            <a:r>
              <a:rPr lang="en-US" dirty="0"/>
              <a:t>You can use only </a:t>
            </a:r>
            <a:r>
              <a:rPr lang="en-US" dirty="0">
                <a:solidFill>
                  <a:schemeClr val="tx2">
                    <a:lumMod val="75000"/>
                  </a:schemeClr>
                </a:solidFill>
              </a:rPr>
              <a:t>reference</a:t>
            </a:r>
            <a:r>
              <a:rPr lang="en-US" dirty="0"/>
              <a:t> </a:t>
            </a:r>
            <a:r>
              <a:rPr lang="en-US" dirty="0">
                <a:solidFill>
                  <a:schemeClr val="tx2">
                    <a:lumMod val="75000"/>
                  </a:schemeClr>
                </a:solidFill>
              </a:rPr>
              <a:t>methods</a:t>
            </a:r>
          </a:p>
          <a:p>
            <a:r>
              <a:rPr lang="en-US" dirty="0"/>
              <a:t>If you need </a:t>
            </a:r>
            <a:r>
              <a:rPr lang="en-US" dirty="0">
                <a:solidFill>
                  <a:schemeClr val="tx2">
                    <a:lumMod val="75000"/>
                  </a:schemeClr>
                </a:solidFill>
              </a:rPr>
              <a:t>object</a:t>
            </a:r>
            <a:r>
              <a:rPr lang="en-US" dirty="0"/>
              <a:t> </a:t>
            </a:r>
            <a:r>
              <a:rPr lang="en-US" dirty="0">
                <a:solidFill>
                  <a:schemeClr val="tx2">
                    <a:lumMod val="75000"/>
                  </a:schemeClr>
                </a:solidFill>
              </a:rPr>
              <a:t>method</a:t>
            </a:r>
            <a:r>
              <a:rPr lang="en-US" dirty="0"/>
              <a:t> you need to </a:t>
            </a:r>
            <a:r>
              <a:rPr lang="en-US" dirty="0">
                <a:solidFill>
                  <a:schemeClr val="tx2">
                    <a:lumMod val="75000"/>
                  </a:schemeClr>
                </a:solidFill>
              </a:rPr>
              <a:t>cast</a:t>
            </a:r>
            <a:r>
              <a:rPr lang="en-US" dirty="0"/>
              <a:t> </a:t>
            </a:r>
            <a:r>
              <a:rPr lang="en-US" dirty="0" smtClean="0">
                <a:solidFill>
                  <a:schemeClr val="tx2">
                    <a:lumMod val="75000"/>
                  </a:schemeClr>
                </a:solidFill>
              </a:rPr>
              <a:t>it or override it</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Reference Type and Object Type</a:t>
            </a:r>
            <a:endParaRPr lang="en-US" dirty="0"/>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39849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637212" y="3398491"/>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smtClean="0">
                <a:solidFill>
                  <a:schemeClr val="tx2">
                    <a:lumMod val="75000"/>
                  </a:schemeClr>
                </a:solidFill>
              </a:rPr>
              <a:t>Object</a:t>
            </a:r>
            <a:r>
              <a:rPr lang="en-US" sz="3600" dirty="0" smtClean="0">
                <a:solidFill>
                  <a:srgbClr val="FFFFFF"/>
                </a:solidFill>
              </a:rPr>
              <a:t> </a:t>
            </a:r>
            <a:r>
              <a:rPr lang="en-US" sz="3600" dirty="0">
                <a:solidFill>
                  <a:srgbClr val="FFFFFF"/>
                </a:solidFill>
              </a:rPr>
              <a:t>Type</a:t>
            </a:r>
            <a:endParaRPr lang="bg-BG" sz="3600" dirty="0">
              <a:solidFill>
                <a:srgbClr val="FFFFFF"/>
              </a:solidFill>
            </a:endParaRPr>
          </a:p>
        </p:txBody>
      </p:sp>
    </p:spTree>
    <p:extLst>
      <p:ext uri="{BB962C8B-B14F-4D97-AF65-F5344CB8AC3E}">
        <p14:creationId xmlns:p14="http://schemas.microsoft.com/office/powerpoint/2010/main" val="195761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smtClean="0"/>
              <a:t>Check if </a:t>
            </a:r>
            <a:r>
              <a:rPr lang="en-US" dirty="0" smtClean="0">
                <a:solidFill>
                  <a:schemeClr val="tx2">
                    <a:lumMod val="75000"/>
                  </a:schemeClr>
                </a:solidFill>
              </a:rPr>
              <a:t>object</a:t>
            </a:r>
            <a:r>
              <a:rPr lang="en-US" dirty="0" smtClean="0"/>
              <a:t> </a:t>
            </a:r>
            <a:r>
              <a:rPr lang="en-US" dirty="0"/>
              <a:t>is </a:t>
            </a:r>
            <a:r>
              <a:rPr lang="en-US" dirty="0" smtClean="0"/>
              <a:t>an </a:t>
            </a:r>
            <a:r>
              <a:rPr lang="en-US" dirty="0" smtClean="0">
                <a:solidFill>
                  <a:schemeClr val="tx2">
                    <a:lumMod val="75000"/>
                  </a:schemeClr>
                </a:solidFill>
              </a:rPr>
              <a:t>instance</a:t>
            </a:r>
            <a:r>
              <a:rPr lang="en-US" dirty="0" smtClean="0"/>
              <a:t> </a:t>
            </a:r>
            <a:r>
              <a:rPr lang="en-US" dirty="0"/>
              <a:t>of </a:t>
            </a:r>
            <a:r>
              <a:rPr lang="bg-BG" dirty="0" smtClean="0"/>
              <a:t>а </a:t>
            </a:r>
            <a:r>
              <a:rPr lang="en-US" dirty="0" smtClean="0"/>
              <a:t>specific </a:t>
            </a:r>
            <a:r>
              <a:rPr lang="en-US" dirty="0">
                <a:solidFill>
                  <a:schemeClr val="tx2">
                    <a:lumMod val="75000"/>
                  </a:schemeClr>
                </a:solidFill>
              </a:rPr>
              <a:t>class</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smtClean="0"/>
              <a:t>Keyword - is</a:t>
            </a:r>
            <a:endParaRPr lang="en-US" dirty="0"/>
          </a:p>
        </p:txBody>
      </p:sp>
      <p:sp>
        <p:nvSpPr>
          <p:cNvPr id="7" name="Rectangle 6"/>
          <p:cNvSpPr>
            <a:spLocks noChangeArrowheads="1"/>
          </p:cNvSpPr>
          <p:nvPr/>
        </p:nvSpPr>
        <p:spPr bwMode="auto">
          <a:xfrm>
            <a:off x="575524" y="2174985"/>
            <a:ext cx="11034600" cy="360098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AutoShape 6"/>
          <p:cNvSpPr>
            <a:spLocks noChangeArrowheads="1"/>
          </p:cNvSpPr>
          <p:nvPr/>
        </p:nvSpPr>
        <p:spPr bwMode="auto">
          <a:xfrm>
            <a:off x="7161812" y="5187906"/>
            <a:ext cx="3222282" cy="1435334"/>
          </a:xfrm>
          <a:prstGeom prst="wedgeRoundRectCallout">
            <a:avLst>
              <a:gd name="adj1" fmla="val -183324"/>
              <a:gd name="adj2" fmla="val -42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Cast to object type and use its methods</a:t>
            </a:r>
            <a:endParaRPr lang="bg-BG" sz="3200" dirty="0">
              <a:solidFill>
                <a:schemeClr val="tx2">
                  <a:lumMod val="75000"/>
                </a:schemeClr>
              </a:solidFill>
              <a:latin typeface="Consolas" panose="020B0609020204030204" pitchFamily="49" charset="0"/>
            </a:endParaRPr>
          </a:p>
        </p:txBody>
      </p:sp>
      <p:sp>
        <p:nvSpPr>
          <p:cNvPr id="16" name="AutoShape 6"/>
          <p:cNvSpPr>
            <a:spLocks noChangeArrowheads="1"/>
          </p:cNvSpPr>
          <p:nvPr/>
        </p:nvSpPr>
        <p:spPr bwMode="auto">
          <a:xfrm>
            <a:off x="8552599" y="3632628"/>
            <a:ext cx="3222282" cy="1062828"/>
          </a:xfrm>
          <a:prstGeom prst="wedgeRoundRectCallout">
            <a:avLst>
              <a:gd name="adj1" fmla="val -212262"/>
              <a:gd name="adj2" fmla="val 2079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Check object </a:t>
            </a:r>
            <a:r>
              <a:rPr lang="en-US" sz="3200" dirty="0">
                <a:solidFill>
                  <a:srgbClr val="FFFFFF"/>
                </a:solidFill>
              </a:rPr>
              <a:t>t</a:t>
            </a:r>
            <a:r>
              <a:rPr lang="en-US" sz="3200" dirty="0" smtClean="0">
                <a:solidFill>
                  <a:srgbClr val="FFFFFF"/>
                </a:solidFill>
              </a:rPr>
              <a:t>ype of </a:t>
            </a:r>
            <a:r>
              <a:rPr lang="en-US" sz="3200" dirty="0" smtClean="0">
                <a:solidFill>
                  <a:srgbClr val="FFFFFF"/>
                </a:solidFill>
                <a:latin typeface="Consolas" panose="020B0609020204030204" pitchFamily="49" charset="0"/>
              </a:rPr>
              <a:t>person</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40703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smtClean="0"/>
              <a:t>Keyword - is (2)</a:t>
            </a:r>
            <a:endParaRPr lang="en-US" dirty="0"/>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Anytime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you find yourself writing code of the form "if the object is of type T1, then do something, but if it's of type T2, then do something </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else",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yourself</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Box 4"/>
          <p:cNvSpPr txBox="1"/>
          <p:nvPr/>
        </p:nvSpPr>
        <p:spPr>
          <a:xfrm>
            <a:off x="5365367" y="45206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36977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3641</Words>
  <Application>Microsoft Office PowerPoint</Application>
  <PresentationFormat>Custom</PresentationFormat>
  <Paragraphs>540</Paragraphs>
  <Slides>39</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Consolas</vt:lpstr>
      <vt:lpstr>Noto Sans Symbols</vt:lpstr>
      <vt:lpstr>Wingdings</vt:lpstr>
      <vt:lpstr>Wingdings 2</vt:lpstr>
      <vt:lpstr>SoftUni 16x9</vt:lpstr>
      <vt:lpstr>Polymorphism</vt:lpstr>
      <vt:lpstr>Table of Contents</vt:lpstr>
      <vt:lpstr>Questions</vt:lpstr>
      <vt:lpstr>Polymorphism</vt:lpstr>
      <vt:lpstr>What is Polimorphism?</vt:lpstr>
      <vt:lpstr>Polymorphism in OOP</vt:lpstr>
      <vt:lpstr>Reference Type and Object Type</vt:lpstr>
      <vt:lpstr>Keyword - is</vt:lpstr>
      <vt:lpstr>Keyword - is (2)</vt:lpstr>
      <vt:lpstr>Types of Polymorphism</vt:lpstr>
      <vt:lpstr>Compile Time Polymorphism</vt:lpstr>
      <vt:lpstr>Problem: MathOperation</vt:lpstr>
      <vt:lpstr>Solution: MathOperation</vt:lpstr>
      <vt:lpstr>Rules for Overloading Method</vt:lpstr>
      <vt:lpstr>Runtime Polymorphism</vt:lpstr>
      <vt:lpstr>Runtime Polymorphism (2)</vt:lpstr>
      <vt:lpstr>Problem: Animals</vt:lpstr>
      <vt:lpstr>Solution: Animals</vt:lpstr>
      <vt:lpstr>Solution: Animals (2)</vt:lpstr>
      <vt:lpstr>Rules for Overriding Method</vt:lpstr>
      <vt:lpstr>Polymorphism</vt:lpstr>
      <vt:lpstr>Abstract Classes</vt:lpstr>
      <vt:lpstr>Abstract Classes</vt:lpstr>
      <vt:lpstr>Abstract Classes Elements</vt:lpstr>
      <vt:lpstr>Problem: Shapes</vt:lpstr>
      <vt:lpstr>Solution: Shapes</vt:lpstr>
      <vt:lpstr>Solution: Shapes (2)</vt:lpstr>
      <vt:lpstr>Solution: Shapes (3)</vt:lpstr>
      <vt:lpstr>Keyword - sealed</vt:lpstr>
      <vt:lpstr>Keyword - sealed</vt:lpstr>
      <vt:lpstr>Polymorphism</vt:lpstr>
      <vt:lpstr>Static Members</vt:lpstr>
      <vt:lpstr>Association</vt:lpstr>
      <vt:lpstr>Initialization</vt:lpstr>
      <vt:lpstr>Memory Clearance</vt:lpstr>
      <vt:lpstr>Summary</vt:lpstr>
      <vt:lpstr>Polymorphism</vt:lpstr>
      <vt:lpstr>License</vt:lpstr>
      <vt:lpstr>Free Trainings @ Software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Basics Course</dc:subject>
  <dc:creator/>
  <cp:keywords>Encapsulation, OOP, programming, course, SoftUni, Software University, OOP, Inheritance</cp:keywords>
  <dc:description>Software University Foundation - http://softuni.org</dc:description>
  <cp:lastModifiedBy/>
  <cp:revision>1</cp:revision>
  <dcterms:created xsi:type="dcterms:W3CDTF">2014-01-02T17:00:34Z</dcterms:created>
  <dcterms:modified xsi:type="dcterms:W3CDTF">2017-07-06T10:49:28Z</dcterms:modified>
  <cp:category>programming, OOP, C#</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