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77" r:id="rId3"/>
    <p:sldId id="478" r:id="rId4"/>
    <p:sldId id="479" r:id="rId5"/>
    <p:sldId id="467" r:id="rId6"/>
    <p:sldId id="461" r:id="rId7"/>
    <p:sldId id="462" r:id="rId8"/>
    <p:sldId id="528" r:id="rId9"/>
    <p:sldId id="518" r:id="rId10"/>
    <p:sldId id="527" r:id="rId11"/>
    <p:sldId id="484" r:id="rId12"/>
    <p:sldId id="505" r:id="rId13"/>
    <p:sldId id="506" r:id="rId14"/>
    <p:sldId id="504" r:id="rId15"/>
    <p:sldId id="507" r:id="rId16"/>
    <p:sldId id="508" r:id="rId17"/>
    <p:sldId id="509" r:id="rId18"/>
    <p:sldId id="510" r:id="rId19"/>
    <p:sldId id="511" r:id="rId20"/>
    <p:sldId id="486" r:id="rId21"/>
    <p:sldId id="495" r:id="rId22"/>
    <p:sldId id="489" r:id="rId23"/>
    <p:sldId id="515" r:id="rId24"/>
    <p:sldId id="516" r:id="rId25"/>
    <p:sldId id="517" r:id="rId26"/>
    <p:sldId id="513" r:id="rId27"/>
    <p:sldId id="514" r:id="rId28"/>
    <p:sldId id="520" r:id="rId29"/>
    <p:sldId id="523" r:id="rId30"/>
    <p:sldId id="524" r:id="rId31"/>
    <p:sldId id="529" r:id="rId32"/>
    <p:sldId id="498" r:id="rId33"/>
    <p:sldId id="487" r:id="rId34"/>
    <p:sldId id="458" r:id="rId35"/>
    <p:sldId id="522" r:id="rId36"/>
    <p:sldId id="502" r:id="rId37"/>
    <p:sldId id="50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05C7C7-EBA4-4677-99B1-14BC347040D8}">
          <p14:sldIdLst>
            <p14:sldId id="477"/>
            <p14:sldId id="478"/>
            <p14:sldId id="479"/>
          </p14:sldIdLst>
        </p14:section>
        <p14:section name="Encapsulation" id="{0BE80E7B-6E27-4083-984C-6A0673986BC5}">
          <p14:sldIdLst>
            <p14:sldId id="467"/>
            <p14:sldId id="461"/>
            <p14:sldId id="462"/>
            <p14:sldId id="528"/>
            <p14:sldId id="518"/>
            <p14:sldId id="527"/>
          </p14:sldIdLst>
        </p14:section>
        <p14:section name="Access Modifiers" id="{DCA0652F-575A-4E9F-A5F3-4C36DEB2F51F}">
          <p14:sldIdLst>
            <p14:sldId id="484"/>
            <p14:sldId id="505"/>
            <p14:sldId id="506"/>
            <p14:sldId id="504"/>
            <p14:sldId id="507"/>
            <p14:sldId id="508"/>
            <p14:sldId id="509"/>
            <p14:sldId id="510"/>
            <p14:sldId id="511"/>
            <p14:sldId id="486"/>
          </p14:sldIdLst>
        </p14:section>
        <p14:section name="Encapsulation in Java" id="{9AC24745-76AA-443A-8482-266CB255225C}">
          <p14:sldIdLst>
            <p14:sldId id="495"/>
            <p14:sldId id="489"/>
            <p14:sldId id="515"/>
            <p14:sldId id="516"/>
            <p14:sldId id="517"/>
            <p14:sldId id="513"/>
            <p14:sldId id="514"/>
            <p14:sldId id="520"/>
            <p14:sldId id="523"/>
            <p14:sldId id="524"/>
            <p14:sldId id="529"/>
            <p14:sldId id="498"/>
            <p14:sldId id="487"/>
            <p14:sldId id="458"/>
            <p14:sldId id="522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3BE6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88" d="100"/>
          <a:sy n="88" d="100"/>
        </p:scale>
        <p:origin x="35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0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8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66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3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8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98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91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2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5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7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2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7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65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459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94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7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6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2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-fundamentals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Encapsulation, </a:t>
            </a:r>
            <a:r>
              <a:rPr lang="en-US" dirty="0" smtClean="0"/>
              <a:t>Benefits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3833192"/>
            <a:ext cx="2152473" cy="2362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199685" y="3761768"/>
            <a:ext cx="10278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</a:t>
            </a: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352801"/>
            <a:ext cx="4800600" cy="320039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211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</a:t>
            </a:r>
            <a:r>
              <a:rPr lang="en-GB" dirty="0" smtClean="0"/>
              <a:t>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 smtClean="0"/>
              <a:t>Visibility of Class Members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4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way that an object encapsulates itself and hides data from the outside world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Class and interfaces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be private</a:t>
            </a:r>
            <a:endParaRPr lang="en-US" dirty="0" smtClean="0"/>
          </a:p>
          <a:p>
            <a:r>
              <a:rPr lang="en-US" dirty="0" smtClean="0"/>
              <a:t>Can only be accessed within the declared class itself</a:t>
            </a: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Private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27744"/>
            <a:ext cx="525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5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</a:t>
            </a:r>
            <a:r>
              <a:rPr lang="en-US" sz="3600" dirty="0"/>
              <a:t>be accessed only by the subclasses </a:t>
            </a:r>
          </a:p>
          <a:p>
            <a:endParaRPr lang="en-US" sz="3600" dirty="0"/>
          </a:p>
          <a:p>
            <a:endParaRPr lang="en-US" sz="3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Protected</a:t>
            </a:r>
            <a:r>
              <a:rPr lang="en-US" sz="3600" dirty="0" smtClean="0"/>
              <a:t> </a:t>
            </a:r>
            <a:r>
              <a:rPr lang="en-US" sz="3600" dirty="0"/>
              <a:t>access modifier cannot be applied to class and </a:t>
            </a:r>
            <a:r>
              <a:rPr lang="en-US" sz="3600" dirty="0" smtClean="0"/>
              <a:t>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</a:t>
            </a:r>
            <a:r>
              <a:rPr lang="en-US" sz="3600" dirty="0" smtClean="0"/>
              <a:t>reventing </a:t>
            </a:r>
            <a:r>
              <a:rPr lang="en-US" sz="3600" dirty="0"/>
              <a:t>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nonrelated</a:t>
            </a:r>
            <a:r>
              <a:rPr lang="en-US" sz="3600" dirty="0"/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Protected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FullName { get; set;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29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is default modifier in C#. 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Available </a:t>
            </a:r>
            <a:r>
              <a:rPr lang="en-US" dirty="0"/>
              <a:t>to any other class in the same </a:t>
            </a:r>
            <a:r>
              <a:rPr lang="en-US" dirty="0" smtClean="0"/>
              <a:t>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{ get; set;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5029200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("Real Madrid");</a:t>
            </a:r>
          </a:p>
        </p:txBody>
      </p:sp>
    </p:spTree>
    <p:extLst>
      <p:ext uri="{BB962C8B-B14F-4D97-AF65-F5344CB8AC3E}">
        <p14:creationId xmlns:p14="http://schemas.microsoft.com/office/powerpoint/2010/main" val="2356054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</a:t>
            </a:r>
            <a:r>
              <a:rPr lang="en-US" dirty="0"/>
              <a:t>, method, </a:t>
            </a:r>
            <a:r>
              <a:rPr lang="en-US" dirty="0" smtClean="0"/>
              <a:t>constructor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inside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class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.NET World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Using </a:t>
            </a:r>
            <a:r>
              <a:rPr lang="en-US" dirty="0"/>
              <a:t>are needed if we try to access public class in different </a:t>
            </a:r>
            <a:r>
              <a:rPr lang="en-US" dirty="0" smtClean="0"/>
              <a:t>namespace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 </a:t>
            </a:r>
            <a:r>
              <a:rPr lang="en-US" dirty="0"/>
              <a:t>method of an application has to be public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261901"/>
            <a:ext cx="7086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Person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 { get; set;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12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Sort Persons by Name and Age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-lastName:string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+FirstName():string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+Age():int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86001"/>
            <a:ext cx="50958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151121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smtClean="0"/>
              <a:t>Person {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nb-NO" sz="2800" dirty="0"/>
              <a:t>private </a:t>
            </a:r>
            <a:r>
              <a:rPr lang="nb-NO" sz="2800" dirty="0" smtClean="0"/>
              <a:t>string </a:t>
            </a:r>
            <a:r>
              <a:rPr lang="nb-NO" sz="2800" dirty="0"/>
              <a:t>firstName;</a:t>
            </a:r>
          </a:p>
          <a:p>
            <a:r>
              <a:rPr lang="nb-NO" sz="2800" dirty="0"/>
              <a:t> </a:t>
            </a:r>
            <a:r>
              <a:rPr lang="nb-NO" sz="2800" dirty="0" smtClean="0"/>
              <a:t> private string </a:t>
            </a:r>
            <a:r>
              <a:rPr lang="nb-NO" sz="2800" dirty="0"/>
              <a:t>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</a:t>
            </a:r>
            <a:r>
              <a:rPr lang="nb-NO" sz="2800" dirty="0" smtClean="0"/>
              <a:t> private int </a:t>
            </a:r>
            <a:r>
              <a:rPr lang="nb-NO" sz="2800" dirty="0"/>
              <a:t>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</a:t>
            </a:r>
            <a:r>
              <a:rPr lang="en-US" sz="2800" dirty="0" smtClean="0"/>
              <a:t>string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 =&gt; return </a:t>
            </a:r>
            <a:r>
              <a:rPr lang="en-US" sz="2800" dirty="0" err="1" smtClean="0"/>
              <a:t>this.firstName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public </a:t>
            </a:r>
            <a:r>
              <a:rPr lang="en-US" sz="2800" dirty="0" err="1" smtClean="0"/>
              <a:t>int</a:t>
            </a:r>
            <a:r>
              <a:rPr lang="en-US" sz="2800" dirty="0" smtClean="0"/>
              <a:t> Age =&gt; return </a:t>
            </a:r>
            <a:r>
              <a:rPr lang="en-US" sz="2800" dirty="0" err="1" smtClean="0"/>
              <a:t>this.lastName</a:t>
            </a:r>
            <a:r>
              <a:rPr lang="en-US" sz="2800" dirty="0" smtClean="0"/>
              <a:t>;</a:t>
            </a:r>
            <a:endParaRPr lang="en-GB" sz="2800" dirty="0" smtClean="0"/>
          </a:p>
          <a:p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GB" sz="2800" dirty="0"/>
              <a:t>public override string </a:t>
            </a:r>
            <a:r>
              <a:rPr lang="en-GB" sz="2800" dirty="0" err="1"/>
              <a:t>ToString</a:t>
            </a:r>
            <a:r>
              <a:rPr lang="en-GB" sz="2800" dirty="0" smtClean="0"/>
              <a:t>()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{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\\TODO</a:t>
            </a:r>
            <a:r>
              <a:rPr lang="en-GB" sz="2800" dirty="0" smtClean="0"/>
              <a:t>: Add logic</a:t>
            </a:r>
          </a:p>
          <a:p>
            <a:r>
              <a:rPr lang="en-GB" sz="2800" dirty="0" smtClean="0"/>
              <a:t>  }</a:t>
            </a:r>
            <a:endParaRPr lang="en-GB" sz="2800" dirty="0"/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Person with salary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getter for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method, which update</a:t>
            </a:r>
            <a:br>
              <a:rPr lang="en-US" dirty="0"/>
            </a:br>
            <a:r>
              <a:rPr lang="en-US" dirty="0"/>
              <a:t>salary with given percent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increase than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Salary Increase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-salary : </a:t>
              </a:r>
              <a:r>
                <a:rPr lang="en-US" b="1" noProof="1">
                  <a:latin typeface="Consolas" panose="020B0609020204030204" pitchFamily="49" charset="0"/>
                </a:rPr>
                <a:t>d</a:t>
              </a:r>
              <a:r>
                <a:rPr lang="en-US" b="1" noProof="1" smtClean="0">
                  <a:latin typeface="Consolas" panose="020B0609020204030204" pitchFamily="49" charset="0"/>
                </a:rPr>
                <a:t>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+FirstName: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I</a:t>
              </a:r>
              <a:r>
                <a:rPr lang="en-US" b="1" noProof="1" smtClean="0">
                  <a:latin typeface="Consolas" panose="020B0609020204030204" pitchFamily="49" charset="0"/>
                </a:rPr>
                <a:t>ncreaseSalary(int):void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+ToString(): </a:t>
              </a:r>
              <a:r>
                <a:rPr lang="en-US" b="1" noProof="1">
                  <a:latin typeface="Consolas" panose="020B0609020204030204" pitchFamily="49" charset="0"/>
                </a:rPr>
                <a:t>s</a:t>
              </a:r>
              <a:r>
                <a:rPr lang="en-US" b="1" noProof="1" smtClean="0">
                  <a:latin typeface="Consolas" panose="020B0609020204030204" pitchFamily="49" charset="0"/>
                </a:rPr>
                <a:t>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8288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smtClean="0"/>
              <a:t>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 smtClean="0"/>
              <a:t>;</a:t>
            </a:r>
          </a:p>
          <a:p>
            <a:r>
              <a:rPr lang="en-US" sz="2800" dirty="0" smtClean="0"/>
              <a:t>public </a:t>
            </a:r>
            <a:r>
              <a:rPr lang="en-US" sz="2800" dirty="0"/>
              <a:t>void </a:t>
            </a:r>
            <a:r>
              <a:rPr lang="en-US" sz="2800" dirty="0" err="1"/>
              <a:t>IncreaseSalary</a:t>
            </a:r>
            <a:r>
              <a:rPr lang="en-US" sz="2800" dirty="0"/>
              <a:t>(double percent)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if </a:t>
            </a:r>
            <a:r>
              <a:rPr lang="en-US" sz="2800" dirty="0"/>
              <a:t>(</a:t>
            </a:r>
            <a:r>
              <a:rPr lang="en-US" sz="2800" dirty="0" err="1"/>
              <a:t>this.age</a:t>
            </a:r>
            <a:r>
              <a:rPr lang="en-US" sz="2800" dirty="0"/>
              <a:t> &gt; 30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100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else</a:t>
            </a:r>
          </a:p>
          <a:p>
            <a:r>
              <a:rPr lang="en-US" sz="2800" dirty="0" smtClean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200;</a:t>
            </a:r>
          </a:p>
          <a:p>
            <a:r>
              <a:rPr lang="en-GB" sz="2800" dirty="0" smtClean="0"/>
              <a:t>}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99312" y="48945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04012" y="770175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 smtClean="0"/>
              <a:t>Implement Getters and Setters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62" y="2438400"/>
            <a:ext cx="3649298" cy="147967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20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495" y="1151121"/>
            <a:ext cx="4189518" cy="540208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</a:t>
            </a:r>
            <a:r>
              <a:rPr lang="en-US" dirty="0" smtClean="0"/>
              <a:t>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Mutable and Immutable objects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67" y="4114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 smtClean="0"/>
              <a:t>Validation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46" y="1295400"/>
            <a:ext cx="4744932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 smtClean="0"/>
              <a:t>happen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Contributor</a:t>
            </a:r>
            <a:r>
              <a:rPr lang="en-US" dirty="0" smtClean="0"/>
              <a:t> of your class have to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 smtClean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828800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double Salary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set</a:t>
            </a:r>
          </a:p>
          <a:p>
            <a:r>
              <a:rPr lang="en-US" sz="2800" dirty="0" smtClean="0"/>
              <a:t>  {</a:t>
            </a:r>
          </a:p>
          <a:p>
            <a:r>
              <a:rPr lang="en-US" sz="2800" dirty="0" smtClean="0"/>
              <a:t>    if (salary &lt; 460)</a:t>
            </a:r>
          </a:p>
          <a:p>
            <a:r>
              <a:rPr lang="en-US" sz="2800" dirty="0" smtClean="0"/>
              <a:t>      throw new ArgumentException("...");</a:t>
            </a:r>
          </a:p>
          <a:p>
            <a:r>
              <a:rPr lang="en-US" sz="2800" dirty="0" smtClean="0"/>
              <a:t>    this.salary = value;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04299" y="2057400"/>
            <a:ext cx="4191000" cy="906391"/>
          </a:xfrm>
          <a:prstGeom prst="wedgeRoundRectCallout">
            <a:avLst>
              <a:gd name="adj1" fmla="val -44064"/>
              <a:gd name="adj2" fmla="val 169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Better throw exception, than print to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private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Guarantee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of </a:t>
            </a:r>
            <a:r>
              <a:rPr lang="en-US" dirty="0" smtClean="0"/>
              <a:t>object in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19812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firstName, string lastName, </a:t>
            </a:r>
          </a:p>
          <a:p>
            <a:r>
              <a:rPr lang="en-US" sz="2800" dirty="0" smtClean="0"/>
              <a:t>              int age, double salary)</a:t>
            </a:r>
          </a:p>
          <a:p>
            <a:r>
              <a:rPr lang="en-US" sz="2800" dirty="0" smtClean="0"/>
              <a:t> {</a:t>
            </a:r>
          </a:p>
          <a:p>
            <a:r>
              <a:rPr lang="en-US" sz="2800" dirty="0" smtClean="0"/>
              <a:t>  this.FirstName = firstName;</a:t>
            </a:r>
          </a:p>
          <a:p>
            <a:r>
              <a:rPr lang="en-US" sz="2800" dirty="0" smtClean="0"/>
              <a:t>  this.LastName = lastName;</a:t>
            </a:r>
          </a:p>
          <a:p>
            <a:r>
              <a:rPr lang="en-US" sz="2800" dirty="0" smtClean="0"/>
              <a:t>  this.Age = age;</a:t>
            </a:r>
          </a:p>
          <a:p>
            <a:r>
              <a:rPr lang="en-US" sz="2800" dirty="0" smtClean="0"/>
              <a:t>  this.Salary = salary;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08812" y="4572000"/>
            <a:ext cx="4191000" cy="906391"/>
          </a:xfrm>
          <a:prstGeom prst="wedgeRoundRectCallout">
            <a:avLst>
              <a:gd name="adj1" fmla="val -126785"/>
              <a:gd name="adj2" fmla="val -93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Validation is happen inside of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 smtClean="0"/>
              <a:t> with validation </a:t>
            </a:r>
            <a:br>
              <a:rPr lang="en-US" dirty="0" smtClean="0"/>
            </a:br>
            <a:r>
              <a:rPr lang="en-US" dirty="0" smtClean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 smtClean="0"/>
              <a:t> must be at least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 symbols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 smtClean="0"/>
              <a:t> cannot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 smtClean="0"/>
              <a:t> cannot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than 460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FirstName(string fname)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Age(int age)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96" y="4534075"/>
            <a:ext cx="3488488" cy="17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824" y="1447800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firstName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lastName</a:t>
            </a:r>
          </a:p>
          <a:p>
            <a:r>
              <a:rPr lang="en-US" sz="2800" dirty="0" smtClean="0"/>
              <a:t>private void setAge(int age)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if (age &lt; 1) </a:t>
            </a:r>
          </a:p>
          <a:p>
            <a:r>
              <a:rPr lang="en-US" sz="2800" dirty="0" smtClean="0"/>
              <a:t>    throw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ArgumentException</a:t>
            </a:r>
            <a:r>
              <a:rPr lang="en-US" sz="2800" dirty="0" smtClean="0"/>
              <a:t>("...");</a:t>
            </a:r>
          </a:p>
          <a:p>
            <a:r>
              <a:rPr lang="en-US" sz="2800" dirty="0" smtClean="0"/>
              <a:t>  this.age = age;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salary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Immutable </a:t>
            </a:r>
            <a:r>
              <a:rPr lang="en-US" dirty="0"/>
              <a:t>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</a:t>
            </a:r>
            <a:r>
              <a:rPr lang="en-US" dirty="0" smtClean="0"/>
              <a:t>altered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string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 smtClean="0"/>
              <a:t> = "old String"</a:t>
            </a:r>
          </a:p>
          <a:p>
            <a:r>
              <a:rPr lang="en-US" sz="2800" dirty="0" smtClean="0"/>
              <a:t>Console.WriteLine(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 smtClean="0"/>
              <a:t> );</a:t>
            </a:r>
          </a:p>
          <a:p>
            <a:r>
              <a:rPr lang="en-US" sz="2800" dirty="0" smtClean="0"/>
              <a:t>myString.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 smtClean="0"/>
              <a:t>( "old", "new" );</a:t>
            </a:r>
          </a:p>
          <a:p>
            <a:r>
              <a:rPr lang="en-US" sz="2800" dirty="0" smtClean="0"/>
              <a:t>Console.WriteLine(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 smtClean="0"/>
              <a:t>);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</a:t>
            </a:r>
            <a:r>
              <a:rPr lang="en-US" sz="2800" dirty="0" smtClean="0"/>
              <a:t>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263099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 be altered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myPoint = new Point( </a:t>
            </a:r>
            <a:r>
              <a:rPr lang="en-US" sz="2800" dirty="0" smtClean="0"/>
              <a:t>0.0, 0.0 </a:t>
            </a:r>
            <a:r>
              <a:rPr lang="en-US" sz="2800" dirty="0"/>
              <a:t>);</a:t>
            </a:r>
          </a:p>
          <a:p>
            <a:r>
              <a:rPr lang="en-US" sz="2800" dirty="0" smtClean="0"/>
              <a:t>Console.WriteLine( </a:t>
            </a:r>
            <a:r>
              <a:rPr lang="en-US" sz="2800" dirty="0"/>
              <a:t>myPoint );</a:t>
            </a:r>
          </a:p>
          <a:p>
            <a:r>
              <a:rPr lang="en-US" sz="2800" dirty="0" smtClean="0"/>
              <a:t>myPoint.setLocation</a:t>
            </a:r>
            <a:r>
              <a:rPr lang="en-US" sz="2800" dirty="0"/>
              <a:t>( 1.0, 0.0 );</a:t>
            </a:r>
          </a:p>
          <a:p>
            <a:r>
              <a:rPr lang="en-US" sz="2800" dirty="0" smtClean="0"/>
              <a:t>Console.WriteLine( </a:t>
            </a:r>
            <a:r>
              <a:rPr lang="en-US" sz="2800" dirty="0"/>
              <a:t>myPoint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0.0</a:t>
            </a:r>
            <a:r>
              <a:rPr lang="en-US" sz="2800" dirty="0"/>
              <a:t>, </a:t>
            </a:r>
            <a:r>
              <a:rPr lang="en-US" sz="2800" dirty="0" smtClean="0"/>
              <a:t>0.0</a:t>
            </a:r>
            <a:endParaRPr lang="en-US" sz="2800" dirty="0"/>
          </a:p>
          <a:p>
            <a:r>
              <a:rPr lang="en-US" sz="2800" dirty="0" smtClean="0"/>
              <a:t>1.0</a:t>
            </a:r>
            <a:r>
              <a:rPr lang="en-US" sz="2800" dirty="0"/>
              <a:t>, </a:t>
            </a:r>
            <a:r>
              <a:rPr lang="en-US" sz="2800" dirty="0" smtClean="0"/>
              <a:t>0.0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343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rivate</a:t>
            </a:r>
            <a:r>
              <a:rPr lang="en-US" dirty="0" smtClean="0"/>
              <a:t> mutable fields are still don’t encapsulated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 is setter too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057399"/>
            <a:ext cx="7641164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List&lt;Person&gt;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Players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this.players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01773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team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they </a:t>
            </a:r>
            <a:br>
              <a:rPr lang="en-US" dirty="0"/>
            </a:br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dirty="0"/>
              <a:t>both squad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First and Reserve Team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-firstTeam: List&lt;Person&gt;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-reserveTeam</a:t>
              </a:r>
              <a:r>
                <a:rPr lang="en-US" b="1" noProof="1">
                  <a:latin typeface="Consolas" panose="020B0609020204030204" pitchFamily="49" charset="0"/>
                </a:rPr>
                <a:t>: List&lt;Person</a:t>
              </a:r>
              <a:r>
                <a:rPr lang="en-US" b="1" noProof="1" smtClean="0"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+FirstTeam(): </a:t>
              </a:r>
              <a:r>
                <a:rPr lang="en-US" b="1" noProof="1" smtClean="0">
                  <a:latin typeface="Consolas" panose="020B0609020204030204" pitchFamily="49" charset="0"/>
                </a:rPr>
                <a:t>ReadOnlyList&lt;Person</a:t>
              </a:r>
              <a:r>
                <a:rPr lang="en-US" b="1" noProof="1">
                  <a:latin typeface="Consolas" panose="020B0609020204030204" pitchFamily="49" charset="0"/>
                </a:rPr>
                <a:t>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 smtClean="0"/>
              <a:t>private string name;</a:t>
            </a:r>
          </a:p>
          <a:p>
            <a:pPr fontAlgn="base"/>
            <a:r>
              <a:rPr lang="en-US" sz="2800" dirty="0" smtClean="0"/>
              <a:t>private List&lt;Person&gt; firstTeam;</a:t>
            </a:r>
          </a:p>
          <a:p>
            <a:pPr fontAlgn="base"/>
            <a:r>
              <a:rPr lang="en-US" sz="2800" dirty="0" smtClean="0"/>
              <a:t>private List&lt;Person&gt; reserveTeam;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smtClean="0"/>
              <a:t>public Team(string name)</a:t>
            </a:r>
          </a:p>
          <a:p>
            <a:pPr fontAlgn="base"/>
            <a:r>
              <a:rPr lang="en-US" sz="2800" dirty="0" smtClean="0"/>
              <a:t>{</a:t>
            </a:r>
          </a:p>
          <a:p>
            <a:pPr fontAlgn="base"/>
            <a:r>
              <a:rPr lang="en-US" sz="2800" dirty="0" smtClean="0"/>
              <a:t>  this.name = name;</a:t>
            </a:r>
          </a:p>
          <a:p>
            <a:pPr fontAlgn="base"/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this.firstTeam = new List&lt;Person&gt;();</a:t>
            </a:r>
          </a:p>
          <a:p>
            <a:pPr fontAlgn="base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this.reserveTeam = new List&lt;Person&gt;();</a:t>
            </a:r>
          </a:p>
          <a:p>
            <a:pPr fontAlgn="base"/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-OOP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499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151121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 smtClean="0"/>
              <a:t>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IReadOnlyCollection&lt;Person&gt;</a:t>
            </a:r>
            <a:r>
              <a:rPr lang="en-US" sz="2800" dirty="0" smtClean="0"/>
              <a:t> FirstTeam</a:t>
            </a:r>
          </a:p>
          <a:p>
            <a:pPr fontAlgn="base"/>
            <a:r>
              <a:rPr lang="en-US" sz="2800" dirty="0" smtClean="0"/>
              <a:t>{</a:t>
            </a:r>
          </a:p>
          <a:p>
            <a:pPr fontAlgn="base"/>
            <a:r>
              <a:rPr lang="en-US" sz="2800" dirty="0" smtClean="0"/>
              <a:t> get { return this.firstTeam.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AsReadOnly(); </a:t>
            </a:r>
            <a:r>
              <a:rPr lang="en-US" sz="2800" dirty="0" smtClean="0"/>
              <a:t>}</a:t>
            </a:r>
          </a:p>
          <a:p>
            <a:pPr fontAlgn="base"/>
            <a:r>
              <a:rPr lang="en-US" sz="2800" dirty="0" smtClean="0"/>
              <a:t>}</a:t>
            </a:r>
          </a:p>
          <a:p>
            <a:pPr fontAlgn="base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//TODO: add getter for reserve team</a:t>
            </a:r>
          </a:p>
          <a:p>
            <a:pPr fontAlgn="base"/>
            <a:r>
              <a:rPr lang="en-US" sz="2800" dirty="0" smtClean="0"/>
              <a:t>public void AddPlayer(Person player)</a:t>
            </a:r>
          </a:p>
          <a:p>
            <a:pPr fontAlgn="base"/>
            <a:r>
              <a:rPr lang="en-US" sz="2800" dirty="0" smtClean="0"/>
              <a:t>{</a:t>
            </a:r>
          </a:p>
          <a:p>
            <a:pPr fontAlgn="base"/>
            <a:r>
              <a:rPr lang="en-US" sz="2800" dirty="0" smtClean="0"/>
              <a:t>  if (player.Age &lt; 40)</a:t>
            </a:r>
          </a:p>
          <a:p>
            <a:pPr fontAlgn="base"/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firstTeam.Add(player);</a:t>
            </a:r>
          </a:p>
          <a:p>
            <a:pPr fontAlgn="base"/>
            <a:r>
              <a:rPr lang="en-US" sz="2800" dirty="0" smtClean="0"/>
              <a:t>  else</a:t>
            </a:r>
          </a:p>
          <a:p>
            <a:pPr fontAlgn="base"/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reserveTeam.Add(player);</a:t>
            </a:r>
          </a:p>
          <a:p>
            <a:pPr fontAlgn="base"/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32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validations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– Benefits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92278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8" y="3581400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1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46212" y="48768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761037" y="685800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455612" y="5704419"/>
            <a:ext cx="11277600" cy="1365365"/>
          </a:xfrm>
        </p:spPr>
        <p:txBody>
          <a:bodyPr/>
          <a:lstStyle/>
          <a:p>
            <a:r>
              <a:rPr lang="en-GB" dirty="0" smtClean="0"/>
              <a:t>Validations, Mutable and Immutable Objects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33600"/>
            <a:ext cx="4182059" cy="169568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67711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</a:t>
            </a:r>
            <a:r>
              <a:rPr lang="en-US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modifiers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remain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local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Mutable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Immutable objects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42" y="1905000"/>
            <a:ext cx="4856970" cy="36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99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https://softuni.bg/courses/java-fundamentals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786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4431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4422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34" y="990600"/>
            <a:ext cx="4766628" cy="3571874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 smtClean="0"/>
              <a:t>Hiding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Objects fields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785450"/>
            <a:ext cx="3962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=&gt; return this.age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11" y="2473100"/>
            <a:ext cx="1524000" cy="1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599613" y="1156541"/>
            <a:ext cx="4989599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2965702"/>
            <a:chOff x="3351213" y="3054770"/>
            <a:chExt cx="5486400" cy="296570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name: </a:t>
              </a: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age: </a:t>
              </a: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+Name: string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+Age: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reference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can refer current class instance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pass like argument in method or constructor call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returned from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2124" y="2590800"/>
            <a:ext cx="11201399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name)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.name = name;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346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dirty="0" smtClean="0"/>
              <a:t>invoke </a:t>
            </a:r>
            <a:r>
              <a:rPr lang="en-US" dirty="0"/>
              <a:t>current class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92124" y="2133600"/>
            <a:ext cx="112014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string </a:t>
            </a:r>
            <a:r>
              <a:rPr lang="en-US" sz="2800" dirty="0" err="1" smtClean="0"/>
              <a:t>FirstName</a:t>
            </a:r>
            <a:endParaRPr lang="en-US" sz="2800" dirty="0" smtClean="0"/>
          </a:p>
          <a:p>
            <a:r>
              <a:rPr lang="en-US" sz="2800" dirty="0" smtClean="0"/>
              <a:t>{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get { return </a:t>
            </a:r>
            <a:r>
              <a:rPr lang="en-US" sz="2800" dirty="0" err="1" smtClean="0"/>
              <a:t>this.fname</a:t>
            </a:r>
            <a:r>
              <a:rPr lang="en-US" sz="2800" dirty="0" smtClean="0"/>
              <a:t> } 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public string </a:t>
            </a:r>
            <a:r>
              <a:rPr lang="en-US" sz="2800" dirty="0" err="1" smtClean="0"/>
              <a:t>FullName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return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 + " " +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 smtClean="0"/>
              <a:t>LastName</a:t>
            </a:r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41" y="954647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 (3)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79412" y="1752600"/>
            <a:ext cx="115062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firstName, string </a:t>
            </a:r>
            <a:r>
              <a:rPr lang="en-US" sz="2800" dirty="0" err="1" smtClean="0"/>
              <a:t>lastName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.firstName = firstName;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.lastName = lastName;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public Person (string fname, string lName, </a:t>
            </a:r>
            <a:r>
              <a:rPr lang="en-US" sz="2800" dirty="0" err="1" smtClean="0"/>
              <a:t>int</a:t>
            </a:r>
            <a:r>
              <a:rPr lang="en-US" sz="2800" dirty="0" smtClean="0"/>
              <a:t> age) </a:t>
            </a:r>
          </a:p>
          <a:p>
            <a:r>
              <a:rPr lang="en-US" sz="2800" dirty="0" smtClean="0"/>
              <a:t>  :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 (</a:t>
            </a:r>
            <a:r>
              <a:rPr lang="en-US" sz="2800" dirty="0" err="1" smtClean="0"/>
              <a:t>fName</a:t>
            </a:r>
            <a:r>
              <a:rPr lang="en-US" sz="2800" dirty="0" smtClean="0"/>
              <a:t>, </a:t>
            </a:r>
            <a:r>
              <a:rPr lang="en-US" sz="2800" dirty="0" err="1" smtClean="0"/>
              <a:t>lName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{</a:t>
            </a:r>
            <a:endParaRPr lang="en-US" sz="2800" dirty="0" smtClean="0"/>
          </a:p>
          <a:p>
            <a:r>
              <a:rPr lang="en-US" sz="2800" dirty="0" smtClean="0"/>
              <a:t>  this.age = age;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4979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2107</Words>
  <Application>Microsoft Office PowerPoint</Application>
  <PresentationFormat>Custom</PresentationFormat>
  <Paragraphs>507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Keyword this (2)</vt:lpstr>
      <vt:lpstr>Keyword this (3)</vt:lpstr>
      <vt:lpstr>Access Modifiers</vt:lpstr>
      <vt:lpstr>Private Access Modifier</vt:lpstr>
      <vt:lpstr>Protected Access Modifier</vt:lpstr>
      <vt:lpstr>Internal Access Modifier</vt:lpstr>
      <vt:lpstr>Public Access Modifier</vt:lpstr>
      <vt:lpstr>Problem: Sort Persons by Name and Age</vt:lpstr>
      <vt:lpstr>Solution: Sort Persons by Name and Age</vt:lpstr>
      <vt:lpstr>Problem: Salary Increase</vt:lpstr>
      <vt:lpstr>Solution: Getters and Setters</vt:lpstr>
      <vt:lpstr>Exercises in Class</vt:lpstr>
      <vt:lpstr>Validation</vt:lpstr>
      <vt:lpstr>Validation</vt:lpstr>
      <vt:lpstr>Validation (2)</vt:lpstr>
      <vt:lpstr>Problem: Validate Data</vt:lpstr>
      <vt:lpstr>Solution: Validate Data</vt:lpstr>
      <vt:lpstr>Immutable Objects</vt:lpstr>
      <vt:lpstr>Mutable Objects</vt:lpstr>
      <vt:lpstr>Mutable Fields</vt:lpstr>
      <vt:lpstr>Problem: First and Reserve Team</vt:lpstr>
      <vt:lpstr>Solution: Validate Data</vt:lpstr>
      <vt:lpstr>Solution: Validate Data</vt:lpstr>
      <vt:lpstr>Encapsulation – Benefits</vt:lpstr>
      <vt:lpstr>Exercises in Class</vt:lpstr>
      <vt:lpstr>Summary</vt:lpstr>
      <vt:lpstr>Encapsulation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Basics Course</dc:subject>
  <dc:creator/>
  <cp:keywords>Encapsulation, OOP, programming, course, SoftUni, Software University, OOP, Encapsulation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2017-06-29T10:50:23Z</dcterms:modified>
  <cp:category>programming, OOP, C#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