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42"/>
  </p:notesMasterIdLst>
  <p:handoutMasterIdLst>
    <p:handoutMasterId r:id="rId43"/>
  </p:handoutMasterIdLst>
  <p:sldIdLst>
    <p:sldId id="394" r:id="rId4"/>
    <p:sldId id="452" r:id="rId5"/>
    <p:sldId id="544" r:id="rId6"/>
    <p:sldId id="545" r:id="rId7"/>
    <p:sldId id="559" r:id="rId8"/>
    <p:sldId id="526" r:id="rId9"/>
    <p:sldId id="539" r:id="rId10"/>
    <p:sldId id="540" r:id="rId11"/>
    <p:sldId id="547" r:id="rId12"/>
    <p:sldId id="548" r:id="rId13"/>
    <p:sldId id="549" r:id="rId14"/>
    <p:sldId id="550" r:id="rId15"/>
    <p:sldId id="529" r:id="rId16"/>
    <p:sldId id="551" r:id="rId17"/>
    <p:sldId id="552" r:id="rId18"/>
    <p:sldId id="553" r:id="rId19"/>
    <p:sldId id="554" r:id="rId20"/>
    <p:sldId id="555" r:id="rId21"/>
    <p:sldId id="556" r:id="rId22"/>
    <p:sldId id="558" r:id="rId23"/>
    <p:sldId id="511" r:id="rId24"/>
    <p:sldId id="546" r:id="rId25"/>
    <p:sldId id="560" r:id="rId26"/>
    <p:sldId id="530" r:id="rId27"/>
    <p:sldId id="542" r:id="rId28"/>
    <p:sldId id="541" r:id="rId29"/>
    <p:sldId id="561" r:id="rId30"/>
    <p:sldId id="562" r:id="rId31"/>
    <p:sldId id="569" r:id="rId32"/>
    <p:sldId id="543" r:id="rId33"/>
    <p:sldId id="564" r:id="rId34"/>
    <p:sldId id="570" r:id="rId35"/>
    <p:sldId id="565" r:id="rId36"/>
    <p:sldId id="510" r:id="rId37"/>
    <p:sldId id="486" r:id="rId38"/>
    <p:sldId id="525" r:id="rId39"/>
    <p:sldId id="514" r:id="rId40"/>
    <p:sldId id="393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452"/>
            <p14:sldId id="544"/>
          </p14:sldIdLst>
        </p14:section>
        <p14:section name="Stack" id="{1D86108B-4120-49AB-8CAF-DB7E1521C0DC}">
          <p14:sldIdLst>
            <p14:sldId id="545"/>
            <p14:sldId id="559"/>
            <p14:sldId id="526"/>
            <p14:sldId id="539"/>
            <p14:sldId id="540"/>
            <p14:sldId id="547"/>
            <p14:sldId id="548"/>
            <p14:sldId id="549"/>
            <p14:sldId id="550"/>
            <p14:sldId id="529"/>
            <p14:sldId id="551"/>
            <p14:sldId id="552"/>
            <p14:sldId id="553"/>
            <p14:sldId id="554"/>
            <p14:sldId id="555"/>
            <p14:sldId id="556"/>
            <p14:sldId id="558"/>
            <p14:sldId id="511"/>
          </p14:sldIdLst>
        </p14:section>
        <p14:section name="Queues" id="{3E23A7B0-228F-4458-953E-A0823B82CFF0}">
          <p14:sldIdLst>
            <p14:sldId id="546"/>
            <p14:sldId id="560"/>
            <p14:sldId id="530"/>
            <p14:sldId id="542"/>
            <p14:sldId id="541"/>
            <p14:sldId id="561"/>
            <p14:sldId id="562"/>
            <p14:sldId id="569"/>
            <p14:sldId id="543"/>
            <p14:sldId id="564"/>
            <p14:sldId id="570"/>
            <p14:sldId id="565"/>
            <p14:sldId id="510"/>
            <p14:sldId id="486"/>
            <p14:sldId id="525"/>
            <p14:sldId id="51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87" d="100"/>
          <a:sy n="87" d="100"/>
        </p:scale>
        <p:origin x="283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softuni.bg/courses/advanced-csharp" TargetMode="External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19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hyperlink" Target="http://www.infragistics.com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pic>
        <p:nvPicPr>
          <p:cNvPr id="11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/>
          <a:srcRect t="2654" b="2654"/>
          <a:stretch>
            <a:fillRect/>
          </a:stretch>
        </p:blipFill>
        <p:spPr>
          <a:xfrm>
            <a:off x="6856412" y="4543634"/>
            <a:ext cx="4724400" cy="1780965"/>
          </a:xfrm>
          <a:prstGeom prst="rect">
            <a:avLst/>
          </a:prstGeom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7692978" y="3521258"/>
            <a:ext cx="2627975" cy="8417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Reversing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Stack&lt;char&gt;();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stack.Push(ch);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42212" y="1981200"/>
            <a:ext cx="2667000" cy="1524000"/>
          </a:xfrm>
          <a:prstGeom prst="wedgeRoundRectCallout">
            <a:avLst>
              <a:gd name="adj1" fmla="val -172603"/>
              <a:gd name="adj2" fmla="val 652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/>
              <a:t>Count </a:t>
            </a:r>
            <a:r>
              <a:rPr lang="en-US" sz="2800" dirty="0"/>
              <a:t>property is used without parentheses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 smtClean="0"/>
              <a:t>Constructors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337370"/>
            <a:ext cx="11125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stack = new Stack&lt;int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stack = new Stack&lt;int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values = </a:t>
            </a:r>
            <a:endParaRPr lang="nl-NL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l-NL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“Advanced", “OOP", “OOP Advanced" </a:t>
            </a:r>
            <a:r>
              <a:rPr lang="nl-N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stack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Stack&lt;string&gt;(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23912" y="5063049"/>
            <a:ext cx="4141001" cy="1368034"/>
          </a:xfrm>
          <a:prstGeom prst="wedgeRoundRectCallout">
            <a:avLst>
              <a:gd name="adj1" fmla="val 99765"/>
              <a:gd name="adj2" fmla="val -70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Copied elements from </a:t>
            </a:r>
            <a:r>
              <a:rPr lang="en-US" sz="2800" dirty="0">
                <a:solidFill>
                  <a:srgbClr val="FFFFFF"/>
                </a:solidFill>
              </a:rPr>
              <a:t>the specified collection </a:t>
            </a:r>
            <a:r>
              <a:rPr lang="en-US" sz="2800" dirty="0" smtClean="0">
                <a:solidFill>
                  <a:srgbClr val="FFFFFF"/>
                </a:solidFill>
              </a:rPr>
              <a:t>and remains their order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44613" y="2514600"/>
            <a:ext cx="3936199" cy="990600"/>
          </a:xfrm>
          <a:prstGeom prst="wedgeRoundRectCallout">
            <a:avLst>
              <a:gd name="adj1" fmla="val -30306"/>
              <a:gd name="adj2" fmla="val -639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S</a:t>
            </a:r>
            <a:r>
              <a:rPr lang="en-US" sz="2800" dirty="0" smtClean="0"/>
              <a:t>pecified </a:t>
            </a:r>
            <a:r>
              <a:rPr lang="en-US" sz="2800" dirty="0"/>
              <a:t>initial </a:t>
            </a:r>
            <a:r>
              <a:rPr lang="en-US" sz="2800" dirty="0" smtClean="0"/>
              <a:t>capacity of internal array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4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stack = new Stack&lt;int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432912" y="2435097"/>
            <a:ext cx="2667000" cy="1163418"/>
          </a:xfrm>
          <a:prstGeom prst="wedgeRoundRectCallout">
            <a:avLst>
              <a:gd name="adj1" fmla="val -84411"/>
              <a:gd name="adj2" fmla="val 91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761412" y="4475303"/>
            <a:ext cx="2667000" cy="1163418"/>
          </a:xfrm>
          <a:prstGeom prst="wedgeRoundRectCallout">
            <a:avLst>
              <a:gd name="adj1" fmla="val -231023"/>
              <a:gd name="adj2" fmla="val -36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all elements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5411562"/>
            <a:ext cx="2209800" cy="1163418"/>
          </a:xfrm>
          <a:prstGeom prst="wedgeRoundRectCallout">
            <a:avLst>
              <a:gd name="adj1" fmla="val -108575"/>
              <a:gd name="adj2" fmla="val -64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esize </a:t>
            </a:r>
            <a:r>
              <a:rPr lang="en-US" dirty="0"/>
              <a:t>the internal array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180011" y="2515948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995" y="25761"/>
            <a:ext cx="9577597" cy="1110780"/>
          </a:xfrm>
        </p:spPr>
        <p:txBody>
          <a:bodyPr/>
          <a:lstStyle/>
          <a:p>
            <a:r>
              <a:rPr lang="en-US" dirty="0" smtClean="0"/>
              <a:t>Stack&lt;T&gt;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 smtClean="0"/>
              <a:t> Overview of all operations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013" y="25146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0932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  <a:endParaRPr lang="en-US" noProof="1" smtClean="0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0812" y="29718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0812" y="389128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bg-BG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0812" y="49530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1" animBg="1"/>
      <p:bldP spid="17" grpId="2" animBg="1"/>
      <p:bldP spid="17" grpId="3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calculator</a:t>
            </a:r>
            <a:r>
              <a:rPr lang="en-US" dirty="0"/>
              <a:t> that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evaluate simple expressions</a:t>
            </a:r>
            <a:r>
              <a:rPr lang="en-US" dirty="0"/>
              <a:t> (only addition and subtraction)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68507" y="3003064"/>
            <a:ext cx="6651810" cy="1803072"/>
            <a:chOff x="2130418" y="3003064"/>
            <a:chExt cx="6651810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130418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86828" y="3003064"/>
              <a:ext cx="1295400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1716" y="121920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values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Stack&lt;string&gt;(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op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switch for operation (look next slide)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4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</a:t>
            </a:r>
            <a:r>
              <a:rPr lang="en-GB" dirty="0" smtClean="0"/>
              <a:t>Calculator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9206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(op)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((first + second).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break;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((first - second).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number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converts it into a binary number</a:t>
            </a:r>
            <a:r>
              <a:rPr lang="en-US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200400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9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decimalNumber 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Check if number is zero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decimalNumber !=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stack.Push(decimalNumber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decimalNumber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 !=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We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given an arithmetical expression</a:t>
            </a:r>
            <a:r>
              <a:rPr lang="en-US" sz="3200" dirty="0"/>
              <a:t> with brackets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with nesting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extract all sub-expressions</a:t>
            </a:r>
            <a:r>
              <a:rPr lang="en-US" sz="3200" dirty="0"/>
              <a:t> in brackets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71046" y="2880826"/>
            <a:ext cx="484673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1 + (2 - (2 + 3) * 4 / (3 + 1)) *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71046" y="4191000"/>
            <a:ext cx="4846732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(2 + 3)</a:t>
            </a:r>
          </a:p>
          <a:p>
            <a:pPr>
              <a:lnSpc>
                <a:spcPct val="110000"/>
              </a:lnSpc>
            </a:pPr>
            <a:r>
              <a:rPr lang="en-US" dirty="0"/>
              <a:t>(3 + 1)</a:t>
            </a:r>
          </a:p>
          <a:p>
            <a:pPr>
              <a:lnSpc>
                <a:spcPct val="110000"/>
              </a:lnSpc>
            </a:pPr>
            <a:r>
              <a:rPr lang="en-US" dirty="0"/>
              <a:t>(2 - (2 + 3) * 4 / (3 + 1))</a:t>
            </a:r>
          </a:p>
        </p:txBody>
      </p:sp>
      <p:sp>
        <p:nvSpPr>
          <p:cNvPr id="7" name="Right Arrow 18"/>
          <p:cNvSpPr/>
          <p:nvPr/>
        </p:nvSpPr>
        <p:spPr>
          <a:xfrm rot="5400000">
            <a:off x="5866037" y="3564475"/>
            <a:ext cx="456751" cy="54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97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Stack&lt;T&gt;</a:t>
            </a:r>
            <a:r>
              <a:rPr lang="en-US" dirty="0"/>
              <a:t> </a:t>
            </a:r>
            <a:r>
              <a:rPr lang="en-US" dirty="0" smtClean="0"/>
              <a:t>(LIFO – last in, first out) </a:t>
            </a:r>
            <a:endParaRPr lang="en-US" dirty="0"/>
          </a:p>
          <a:p>
            <a:pPr marL="761946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(FIFO </a:t>
            </a:r>
            <a:r>
              <a:rPr lang="en-US" dirty="0"/>
              <a:t>– </a:t>
            </a:r>
            <a:r>
              <a:rPr lang="en-US" dirty="0" smtClean="0"/>
              <a:t>first </a:t>
            </a:r>
            <a:r>
              <a:rPr lang="en-US" dirty="0"/>
              <a:t>in, first out</a:t>
            </a:r>
            <a:r>
              <a:rPr lang="en-US" dirty="0" smtClean="0"/>
              <a:t>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/>
              <a:t>, </a:t>
            </a:r>
          </a:p>
          <a:p>
            <a:pPr marL="304746" lvl="1" indent="0">
              <a:lnSpc>
                <a:spcPct val="11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64116" y="1069303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 input from console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'('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stack.Push(i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input.Substring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startIndex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Working with Stacks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>
                <a:solidFill>
                  <a:srgbClr val="F6D18E"/>
                </a:solidFill>
              </a:rPr>
              <a:t>Queue&lt;T</a:t>
            </a:r>
            <a:r>
              <a:rPr lang="en-US" dirty="0" smtClean="0">
                <a:solidFill>
                  <a:srgbClr val="F6D18E"/>
                </a:solidFill>
              </a:rPr>
              <a:t>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00987" y="990600"/>
            <a:ext cx="6165226" cy="3649183"/>
            <a:chOff x="2900986" y="2516273"/>
            <a:chExt cx="6212443" cy="3877783"/>
          </a:xfrm>
        </p:grpSpPr>
        <p:sp>
          <p:nvSpPr>
            <p:cNvPr id="13" name="Text Placeholder 7"/>
            <p:cNvSpPr txBox="1">
              <a:spLocks/>
            </p:cNvSpPr>
            <p:nvPr/>
          </p:nvSpPr>
          <p:spPr>
            <a:xfrm>
              <a:off x="4977177" y="3352799"/>
              <a:ext cx="1879235" cy="215972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4" name="Text Placeholder 7"/>
            <p:cNvSpPr txBox="1">
              <a:spLocks/>
            </p:cNvSpPr>
            <p:nvPr/>
          </p:nvSpPr>
          <p:spPr>
            <a:xfrm>
              <a:off x="5123274" y="3509123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 smtClean="0"/>
                <a:t>2</a:t>
              </a:r>
            </a:p>
          </p:txBody>
        </p:sp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5123274" y="417902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 smtClean="0"/>
                <a:t>10</a:t>
              </a:r>
            </a:p>
          </p:txBody>
        </p:sp>
        <p:sp>
          <p:nvSpPr>
            <p:cNvPr id="16" name="Text Placeholder 7"/>
            <p:cNvSpPr txBox="1">
              <a:spLocks/>
            </p:cNvSpPr>
            <p:nvPr/>
          </p:nvSpPr>
          <p:spPr>
            <a:xfrm>
              <a:off x="5123274" y="4848931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5</a:t>
              </a:r>
              <a:endParaRPr lang="en-US" noProof="1" smtClean="0"/>
            </a:p>
          </p:txBody>
        </p:sp>
        <p:sp>
          <p:nvSpPr>
            <p:cNvPr id="17" name="Bent Arrow 16"/>
            <p:cNvSpPr/>
            <p:nvPr/>
          </p:nvSpPr>
          <p:spPr>
            <a:xfrm rot="5400000">
              <a:off x="4082923" y="1334336"/>
              <a:ext cx="836526" cy="3200400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Bent Arrow 17"/>
            <p:cNvSpPr/>
            <p:nvPr/>
          </p:nvSpPr>
          <p:spPr>
            <a:xfrm rot="10800000" flipH="1">
              <a:off x="5913029" y="5529942"/>
              <a:ext cx="3200400" cy="864114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5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Adding an element at the end of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Removing</a:t>
            </a:r>
            <a:r>
              <a:rPr lang="en-US" dirty="0"/>
              <a:t> the first element from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first element of the queue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2534419" y="236220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9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2534419" y="3537858"/>
            <a:ext cx="7119987" cy="1217019"/>
            <a:chOff x="2022426" y="3418574"/>
            <a:chExt cx="8140795" cy="1432859"/>
          </a:xfrm>
        </p:grpSpPr>
        <p:grpSp>
          <p:nvGrpSpPr>
            <p:cNvPr id="13" name="Group 12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7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8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2534419" y="5105400"/>
            <a:ext cx="7119987" cy="910293"/>
            <a:chOff x="2022426" y="4961634"/>
            <a:chExt cx="8140795" cy="961076"/>
          </a:xfrm>
        </p:grpSpPr>
        <p:grpSp>
          <p:nvGrpSpPr>
            <p:cNvPr id="21" name="Group 20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5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6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7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8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1433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294812" cy="11107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Adds an element to the front of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0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1" animBg="1"/>
      <p:bldP spid="17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 smtClean="0">
                <a:latin typeface="+mn-lt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Returns the first element from the queue and removes it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Returns the first element from the queue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 a circle </a:t>
            </a:r>
            <a:r>
              <a:rPr lang="en-US" dirty="0"/>
              <a:t>and pass a hot potato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child is removed </a:t>
            </a:r>
            <a:r>
              <a:rPr lang="en-US" dirty="0"/>
              <a:t>until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only one remains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Upon removal </a:t>
            </a:r>
            <a:r>
              <a:rPr lang="en-US" dirty="0"/>
              <a:t>the potato is passed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67449" y="3986204"/>
            <a:ext cx="8853926" cy="1944787"/>
            <a:chOff x="1736286" y="4105472"/>
            <a:chExt cx="8853926" cy="1944787"/>
          </a:xfrm>
        </p:grpSpPr>
        <p:sp>
          <p:nvSpPr>
            <p:cNvPr id="18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36286" y="4105472"/>
              <a:ext cx="3884621" cy="1944787"/>
              <a:chOff x="2582008" y="3826816"/>
              <a:chExt cx="1866907" cy="2309730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736916" y="4105472"/>
              <a:ext cx="3853296" cy="1944787"/>
              <a:chOff x="2582007" y="3826816"/>
              <a:chExt cx="1866908" cy="2309729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7" y="4529023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91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914400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queue = new Queue&lt;string&gt;(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1; i &lt; number;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queue.Enqueue(queue.Dequeue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($"Removed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($"Last in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74093" y="2590800"/>
            <a:ext cx="4141001" cy="1368034"/>
          </a:xfrm>
          <a:prstGeom prst="wedgeRoundRectCallout">
            <a:avLst>
              <a:gd name="adj1" fmla="val -10069"/>
              <a:gd name="adj2" fmla="val -782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Copied elements from </a:t>
            </a:r>
            <a:r>
              <a:rPr lang="en-US" sz="2800" dirty="0">
                <a:solidFill>
                  <a:srgbClr val="FFFFFF"/>
                </a:solidFill>
              </a:rPr>
              <a:t>the specified collection </a:t>
            </a:r>
            <a:r>
              <a:rPr lang="en-US" sz="2800" dirty="0" smtClean="0">
                <a:solidFill>
                  <a:srgbClr val="FFFFFF"/>
                </a:solidFill>
              </a:rPr>
              <a:t>and remains their order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Queue </a:t>
            </a:r>
            <a:r>
              <a:rPr lang="en-US" dirty="0"/>
              <a:t>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ueue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 =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 =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Contains(2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432912" y="2435097"/>
            <a:ext cx="2667000" cy="1163418"/>
          </a:xfrm>
          <a:prstGeom prst="wedgeRoundRectCallout">
            <a:avLst>
              <a:gd name="adj1" fmla="val -84411"/>
              <a:gd name="adj2" fmla="val 91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761412" y="4475303"/>
            <a:ext cx="2667000" cy="1163418"/>
          </a:xfrm>
          <a:prstGeom prst="wedgeRoundRectCallout">
            <a:avLst>
              <a:gd name="adj1" fmla="val -231023"/>
              <a:gd name="adj2" fmla="val -36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all elements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5411562"/>
            <a:ext cx="2209800" cy="1163418"/>
          </a:xfrm>
          <a:prstGeom prst="wedgeRoundRectCallout">
            <a:avLst>
              <a:gd name="adj1" fmla="val -108575"/>
              <a:gd name="adj2" fmla="val -64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esize </a:t>
            </a:r>
            <a:r>
              <a:rPr lang="en-US" dirty="0"/>
              <a:t>the internal array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0</a:t>
            </a:r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262766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Queue&lt;T&gt;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 smtClean="0"/>
              <a:t> Overview of all operations </a:t>
            </a:r>
            <a:endParaRPr lang="en-US" dirty="0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bg-BG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3</a:t>
            </a:r>
            <a:endParaRPr lang="en-US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bg-BG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bg-BG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Enqueue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3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33" grpId="0" animBg="1"/>
      <p:bldP spid="21" grpId="0" animBg="1"/>
      <p:bldP spid="21" grpId="1" animBg="1"/>
      <p:bldP spid="29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4" grpId="0" animBg="1"/>
      <p:bldP spid="34" grpId="1" animBg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7" grpId="4"/>
      <p:bldP spid="37" grpId="5"/>
      <p:bldP spid="37" grpId="6"/>
      <p:bldP spid="37" grpId="7"/>
      <p:bldP spid="37" grpId="8"/>
      <p:bldP spid="37" grpId="9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 the previous problem so that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is removed only 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prime cycle</a:t>
            </a:r>
            <a:r>
              <a:rPr lang="en-US" dirty="0"/>
              <a:t> (cycles start from 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If a cycle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prime</a:t>
            </a:r>
            <a:r>
              <a:rPr lang="en-US" dirty="0"/>
              <a:t>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child's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67449" y="3276600"/>
            <a:ext cx="8853926" cy="2646661"/>
            <a:chOff x="1736286" y="4105471"/>
            <a:chExt cx="8853926" cy="2646661"/>
          </a:xfrm>
        </p:grpSpPr>
        <p:sp>
          <p:nvSpPr>
            <p:cNvPr id="15" name="Right Arrow 18"/>
            <p:cNvSpPr/>
            <p:nvPr/>
          </p:nvSpPr>
          <p:spPr>
            <a:xfrm>
              <a:off x="5939905" y="5403517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736286" y="4105471"/>
              <a:ext cx="3884621" cy="2646658"/>
              <a:chOff x="2582008" y="3826816"/>
              <a:chExt cx="1866907" cy="3143309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36916" y="4105473"/>
              <a:ext cx="3853296" cy="2646659"/>
              <a:chOff x="2582007" y="3826816"/>
              <a:chExt cx="1866908" cy="314330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582007" y="4529022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2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Read input from console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(queue.Count !=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number;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//TODO: Check if cycle is Prime, look at next slide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$"Last in {queue.Dequeue()}"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</a:t>
            </a:r>
            <a:r>
              <a:rPr lang="en-GB" dirty="0" smtClean="0"/>
              <a:t>Potato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225177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PrimeTool.IsPrime(cycle)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$"Prime {queue.Peek()}"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$"Removed {queue.Dequeue()}"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763411" y="841766"/>
            <a:ext cx="4141001" cy="1368034"/>
          </a:xfrm>
          <a:prstGeom prst="wedgeRoundRectCallout">
            <a:avLst>
              <a:gd name="adj1" fmla="val -81410"/>
              <a:gd name="adj2" fmla="val 618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You need to write your own tool for checking if numbers is prime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Queues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Stack&lt;T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bg-BG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/>
              <a:t>LIFO data structure </a:t>
            </a: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Queue&lt;T&gt;</a:t>
            </a:r>
            <a:endParaRPr lang="bg-BG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FIFO </a:t>
            </a:r>
            <a:r>
              <a:rPr lang="en-US" sz="3000" dirty="0"/>
              <a:t>data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54" y="1600200"/>
            <a:ext cx="554655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8370" y="2609875"/>
            <a:ext cx="2438400" cy="111892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730" y="5421095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812" y="1304499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</a:t>
            </a:r>
            <a:r>
              <a:rPr lang="en-US" dirty="0" smtClean="0"/>
              <a:t>Queues</a:t>
            </a:r>
            <a:endParaRPr lang="en-US" dirty="0"/>
          </a:p>
        </p:txBody>
      </p:sp>
      <p:pic>
        <p:nvPicPr>
          <p:cNvPr id="13" name="Picture 12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8012" y="1292902"/>
            <a:ext cx="2620615" cy="808530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3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  <a:endParaRPr lang="en-US" sz="2000" dirty="0" smtClean="0"/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8"/>
              </a:rPr>
              <a:t>C# Part II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Stack&lt;T&gt;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2302" y="1447800"/>
            <a:ext cx="6496310" cy="3002245"/>
            <a:chOff x="2722302" y="2442324"/>
            <a:chExt cx="6496310" cy="3002245"/>
          </a:xfrm>
        </p:grpSpPr>
        <p:sp>
          <p:nvSpPr>
            <p:cNvPr id="5" name="Text Placeholder 7"/>
            <p:cNvSpPr txBox="1">
              <a:spLocks/>
            </p:cNvSpPr>
            <p:nvPr/>
          </p:nvSpPr>
          <p:spPr>
            <a:xfrm>
              <a:off x="4970203" y="3284842"/>
              <a:ext cx="1879235" cy="215972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6" name="Text Placeholder 7"/>
            <p:cNvSpPr txBox="1">
              <a:spLocks/>
            </p:cNvSpPr>
            <p:nvPr/>
          </p:nvSpPr>
          <p:spPr>
            <a:xfrm>
              <a:off x="5116300" y="3441166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 smtClean="0"/>
                <a:t>2</a:t>
              </a:r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>
              <a:off x="5116300" y="4111070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 smtClean="0"/>
                <a:t>10</a:t>
              </a:r>
            </a:p>
          </p:txBody>
        </p:sp>
        <p:sp>
          <p:nvSpPr>
            <p:cNvPr id="8" name="Text Placeholder 7"/>
            <p:cNvSpPr txBox="1">
              <a:spLocks/>
            </p:cNvSpPr>
            <p:nvPr/>
          </p:nvSpPr>
          <p:spPr>
            <a:xfrm>
              <a:off x="5116300" y="4780974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5</a:t>
              </a:r>
              <a:endParaRPr lang="en-US" noProof="1" smtClean="0"/>
            </a:p>
          </p:txBody>
        </p:sp>
        <p:sp>
          <p:nvSpPr>
            <p:cNvPr id="9" name="Bent Arrow 8"/>
            <p:cNvSpPr/>
            <p:nvPr/>
          </p:nvSpPr>
          <p:spPr>
            <a:xfrm rot="5400000">
              <a:off x="3904239" y="1260387"/>
              <a:ext cx="836526" cy="3200400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>
              <a:off x="6018212" y="2442324"/>
              <a:ext cx="3200400" cy="830534"/>
            </a:xfrm>
            <a:prstGeom prst="bentArrow">
              <a:avLst>
                <a:gd name="adj1" fmla="val 11380"/>
                <a:gd name="adj2" fmla="val 19063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45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31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317173" y="4260893"/>
                <a:ext cx="1600200" cy="1891490"/>
                <a:chOff x="8685212" y="1078864"/>
                <a:chExt cx="1600200" cy="1891490"/>
              </a:xfrm>
            </p:grpSpPr>
            <p:sp>
              <p:nvSpPr>
                <p:cNvPr id="42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43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44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45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flipH="1">
                  <a:off x="8788782" y="1078864"/>
                  <a:ext cx="1410569" cy="857034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</p:grpSp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51" name="Group 50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52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53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54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55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42833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Push()</a:t>
            </a:r>
            <a:r>
              <a:rPr lang="en-US" sz="3400" b="1" kern="1200" dirty="0" smtClean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36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2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</a:t>
            </a:r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08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34259E-6 L -0.00026 -0.16008 C -0.00026 -0.23063 0.07778 -0.32015 0.14226 -0.32015 L 0.28765 -0.32015 " pathEditMode="relative" rAng="-5400000" ptsTypes="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160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1721E-6 L -0.00026 -0.2105 C -0.00026 -0.30303 0.07895 -0.42216 0.14317 -0.42216 L 0.28752 -0.42216 " pathEditMode="relative" rAng="16200000" ptsTypes="FfFF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210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</a:t>
            </a:r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89232" y="551660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27012" y="275129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 smtClean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 without removing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0046 L 0.00118 -0.18403 C 0.00118 -0.26667 -0.02096 -0.36921 -0.03894 -0.36921 L -0.07775 -0.36921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6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23895 C -0.00013 -0.34582 0.06201 -0.47791 0.11243 -0.47791 L 0.22486 -0.47791 " pathEditMode="relative" rAng="-5400000" ptsTypes="FfFF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6" y="-238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</a:t>
            </a:r>
            <a:r>
              <a:rPr lang="en-US" dirty="0"/>
              <a:t> an input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Reverses</a:t>
            </a:r>
            <a:r>
              <a:rPr lang="en-US" dirty="0"/>
              <a:t>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a Stack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Reversing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607128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 Love C#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Stacks and Queues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#C evoL I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seueuQ dna skcatS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4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1602</Words>
  <Application>Microsoft Office PowerPoint</Application>
  <PresentationFormat>Custom</PresentationFormat>
  <Paragraphs>446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Stacks and Queues</vt:lpstr>
      <vt:lpstr>Table of Contents</vt:lpstr>
      <vt:lpstr>Questions</vt:lpstr>
      <vt:lpstr>Stack&lt;T&gt;</vt:lpstr>
      <vt:lpstr>Stack – Abstract Data Type</vt:lpstr>
      <vt:lpstr>Push() – Adds an element on top of the Stack</vt:lpstr>
      <vt:lpstr>Pop() – Returns the last element from the stack and removes it</vt:lpstr>
      <vt:lpstr>PowerPoint Presentation</vt:lpstr>
      <vt:lpstr>Problem: Reversing Strings</vt:lpstr>
      <vt:lpstr>Solution: Reversing Strings</vt:lpstr>
      <vt:lpstr>Stack – Constructors</vt:lpstr>
      <vt:lpstr>Stack – Utility Methods</vt:lpstr>
      <vt:lpstr>Stack&lt;T&gt; – Overview of all operations  </vt:lpstr>
      <vt:lpstr>Problem: Simple Calculator</vt:lpstr>
      <vt:lpstr>Solution: Simple Calculator</vt:lpstr>
      <vt:lpstr>Solution: Simple Calculator (2)</vt:lpstr>
      <vt:lpstr>Problem: Decimal To Binary Converter</vt:lpstr>
      <vt:lpstr>Solution: Decimal To Binary Converter</vt:lpstr>
      <vt:lpstr>Problem: Matching Brackets</vt:lpstr>
      <vt:lpstr>Problem: Matching Brackets</vt:lpstr>
      <vt:lpstr>Working with Stacks</vt:lpstr>
      <vt:lpstr>Queue&lt;T&gt;</vt:lpstr>
      <vt:lpstr>Queue – Abstract Data Type</vt:lpstr>
      <vt:lpstr>Enqueue() – Adds an element to the front of the queue</vt:lpstr>
      <vt:lpstr>Dequeue() – Returns the first element from the queue and removes it</vt:lpstr>
      <vt:lpstr>Peek() – Returns the first element from the queue without removing it</vt:lpstr>
      <vt:lpstr>Problem: Hot Potato</vt:lpstr>
      <vt:lpstr>Solution: Hot Potato</vt:lpstr>
      <vt:lpstr>Queue – Utility Methods</vt:lpstr>
      <vt:lpstr>Queue&lt;T&gt; – Overview of all operations </vt:lpstr>
      <vt:lpstr>Problem: Math Potato</vt:lpstr>
      <vt:lpstr>Solution: Math Potato</vt:lpstr>
      <vt:lpstr>Solution: Math Potato (2)</vt:lpstr>
      <vt:lpstr>Working with Queues</vt:lpstr>
      <vt:lpstr>Summary</vt:lpstr>
      <vt:lpstr>Stacks and Queues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2017-05-17T16:21:58Z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