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32"/>
  </p:notesMasterIdLst>
  <p:handoutMasterIdLst>
    <p:handoutMasterId r:id="rId33"/>
  </p:handoutMasterIdLst>
  <p:sldIdLst>
    <p:sldId id="274" r:id="rId3"/>
    <p:sldId id="276" r:id="rId4"/>
    <p:sldId id="395" r:id="rId5"/>
    <p:sldId id="419" r:id="rId6"/>
    <p:sldId id="420" r:id="rId7"/>
    <p:sldId id="417" r:id="rId8"/>
    <p:sldId id="415" r:id="rId9"/>
    <p:sldId id="423" r:id="rId10"/>
    <p:sldId id="421" r:id="rId11"/>
    <p:sldId id="428" r:id="rId12"/>
    <p:sldId id="425" r:id="rId13"/>
    <p:sldId id="440" r:id="rId14"/>
    <p:sldId id="426" r:id="rId15"/>
    <p:sldId id="439" r:id="rId16"/>
    <p:sldId id="431" r:id="rId17"/>
    <p:sldId id="429" r:id="rId18"/>
    <p:sldId id="441" r:id="rId19"/>
    <p:sldId id="435" r:id="rId20"/>
    <p:sldId id="433" r:id="rId21"/>
    <p:sldId id="436" r:id="rId22"/>
    <p:sldId id="437" r:id="rId23"/>
    <p:sldId id="443" r:id="rId24"/>
    <p:sldId id="438" r:id="rId25"/>
    <p:sldId id="444" r:id="rId26"/>
    <p:sldId id="434" r:id="rId27"/>
    <p:sldId id="349" r:id="rId28"/>
    <p:sldId id="445" r:id="rId29"/>
    <p:sldId id="413" r:id="rId30"/>
    <p:sldId id="414" r:id="rId31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7CC"/>
    <a:srgbClr val="FFF0D9"/>
    <a:srgbClr val="FFA72A"/>
    <a:srgbClr val="F0F5FA"/>
    <a:srgbClr val="1A8AFA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74" autoAdjust="0"/>
    <p:restoredTop sz="94533" autoAdjust="0"/>
  </p:normalViewPr>
  <p:slideViewPr>
    <p:cSldViewPr>
      <p:cViewPr varScale="1">
        <p:scale>
          <a:sx n="71" d="100"/>
          <a:sy n="71" d="100"/>
        </p:scale>
        <p:origin x="-288" y="-68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9/14/2016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9/14/2016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9617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smtClean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smtClean="0">
              <a:solidFill>
                <a:prstClr val="black"/>
              </a:solidFill>
            </a:endParaRPr>
          </a:p>
          <a:p>
            <a:r>
              <a:rPr lang="en-US" sz="1000" smtClean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 smtClean="0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 smtClean="0">
                <a:solidFill>
                  <a:prstClr val="black"/>
                </a:solidFill>
              </a:rPr>
              <a:t> </a:t>
            </a:r>
            <a:r>
              <a:rPr lang="en-US" sz="1000" smtClean="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39581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9402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1603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13" Type="http://schemas.openxmlformats.org/officeDocument/2006/relationships/image" Target="../media/image7.png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9/14/2016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603A14"/>
                </a:solidFill>
              </a:rPr>
              <a:t>?</a:t>
            </a:r>
            <a:endParaRPr lang="en-US" sz="2400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 rot="20967714">
            <a:off x="457076" y="2405125"/>
            <a:ext cx="2338944" cy="2395502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bg-BG" sz="6600" b="1" kern="1200" noProof="0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Въпроси</a:t>
            </a:r>
            <a:r>
              <a:rPr lang="en-US" sz="6600" b="1" kern="1200" noProof="0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?</a:t>
            </a:r>
            <a:endParaRPr lang="en-US" sz="6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88799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9/14/2016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72" r:id="rId5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softuni.bg/" TargetMode="External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softuni.org/" TargetMode="External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1#4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1#5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hyperlink" Target="http://komfo.com/" TargetMode="External"/><Relationship Id="rId13" Type="http://schemas.openxmlformats.org/officeDocument/2006/relationships/image" Target="../media/image34.png"/><Relationship Id="rId18" Type="http://schemas.openxmlformats.org/officeDocument/2006/relationships/hyperlink" Target="http://netpeak.bg/" TargetMode="External"/><Relationship Id="rId3" Type="http://schemas.openxmlformats.org/officeDocument/2006/relationships/hyperlink" Target="https://softuni.bg/courses/programming-basics/" TargetMode="External"/><Relationship Id="rId21" Type="http://schemas.openxmlformats.org/officeDocument/2006/relationships/image" Target="../media/image38.png"/><Relationship Id="rId7" Type="http://schemas.openxmlformats.org/officeDocument/2006/relationships/image" Target="../media/image31.png"/><Relationship Id="rId12" Type="http://schemas.openxmlformats.org/officeDocument/2006/relationships/hyperlink" Target="http://www.softwaregroup-bg.com/" TargetMode="External"/><Relationship Id="rId17" Type="http://schemas.openxmlformats.org/officeDocument/2006/relationships/image" Target="../media/image36.png"/><Relationship Id="rId2" Type="http://schemas.openxmlformats.org/officeDocument/2006/relationships/notesSlide" Target="../notesSlides/notesSlide4.xml"/><Relationship Id="rId16" Type="http://schemas.openxmlformats.org/officeDocument/2006/relationships/hyperlink" Target="http://www.infragistics.com/" TargetMode="External"/><Relationship Id="rId20" Type="http://schemas.openxmlformats.org/officeDocument/2006/relationships/hyperlink" Target="http://www.superhosting.bg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xs-software.com/" TargetMode="External"/><Relationship Id="rId11" Type="http://schemas.openxmlformats.org/officeDocument/2006/relationships/image" Target="../media/image33.png"/><Relationship Id="rId5" Type="http://schemas.openxmlformats.org/officeDocument/2006/relationships/image" Target="../media/image30.png"/><Relationship Id="rId15" Type="http://schemas.openxmlformats.org/officeDocument/2006/relationships/image" Target="../media/image35.png"/><Relationship Id="rId23" Type="http://schemas.openxmlformats.org/officeDocument/2006/relationships/image" Target="../media/image39.png"/><Relationship Id="rId10" Type="http://schemas.openxmlformats.org/officeDocument/2006/relationships/hyperlink" Target="http://smartit.bg/" TargetMode="External"/><Relationship Id="rId19" Type="http://schemas.openxmlformats.org/officeDocument/2006/relationships/image" Target="../media/image37.png"/><Relationship Id="rId4" Type="http://schemas.openxmlformats.org/officeDocument/2006/relationships/hyperlink" Target="http://www.luxoft.com/" TargetMode="External"/><Relationship Id="rId9" Type="http://schemas.openxmlformats.org/officeDocument/2006/relationships/image" Target="../media/image32.png"/><Relationship Id="rId14" Type="http://schemas.openxmlformats.org/officeDocument/2006/relationships/hyperlink" Target="http://www.indeavr.com/" TargetMode="External"/><Relationship Id="rId22" Type="http://schemas.openxmlformats.org/officeDocument/2006/relationships/hyperlink" Target="http://www.telenor.bg/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://www.introprogramming.info/intro-csharp-book/" TargetMode="Externa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43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s://softuni.bg/forum" TargetMode="External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45.png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42.png"/><Relationship Id="rId5" Type="http://schemas.openxmlformats.org/officeDocument/2006/relationships/hyperlink" Target="https://www.facebook.com/SoftwareUniversity" TargetMode="External"/><Relationship Id="rId15" Type="http://schemas.openxmlformats.org/officeDocument/2006/relationships/image" Target="../media/image44.png"/><Relationship Id="rId10" Type="http://schemas.openxmlformats.org/officeDocument/2006/relationships/image" Target="../media/image41.png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://www.facebook.com/SoftwareUniversity" TargetMode="External"/><Relationship Id="rId14" Type="http://schemas.openxmlformats.org/officeDocument/2006/relationships/hyperlink" Target="https://softuni.bg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1#0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hyperlink" Target="http://rds.yahoo.com/_ylt=A0WTb_k5eQpLX0oAzU.jzbkF/SIG=12b656ear/EXP=1259063993/**http:/www.radicalvalley.com/Images/PICS/data-entry.jpg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1#1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1#2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1#3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79812" y="762000"/>
            <a:ext cx="7910299" cy="1095352"/>
          </a:xfrm>
        </p:spPr>
        <p:txBody>
          <a:bodyPr>
            <a:normAutofit/>
          </a:bodyPr>
          <a:lstStyle/>
          <a:p>
            <a:r>
              <a:rPr lang="bg-BG" dirty="0" smtClean="0"/>
              <a:t>Прости пресмятания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79812" y="1992193"/>
            <a:ext cx="7910299" cy="1311301"/>
          </a:xfrm>
        </p:spPr>
        <p:txBody>
          <a:bodyPr>
            <a:normAutofit/>
          </a:bodyPr>
          <a:lstStyle/>
          <a:p>
            <a:r>
              <a:rPr lang="bg-BG" dirty="0" smtClean="0"/>
              <a:t>Четене на числа, аритметични операции, печатане на числа</a:t>
            </a:r>
            <a:endParaRPr lang="en-US" dirty="0"/>
          </a:p>
        </p:txBody>
      </p:sp>
      <p:pic>
        <p:nvPicPr>
          <p:cNvPr id="102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12" descr="http://softuni.bg" title="SoftUni Code Wizard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806447" y="3906914"/>
            <a:ext cx="2133598" cy="2341486"/>
          </a:xfrm>
          <a:prstGeom prst="rect">
            <a:avLst/>
          </a:prstGeom>
        </p:spPr>
      </p:pic>
      <p:pic>
        <p:nvPicPr>
          <p:cNvPr id="17" name="Picture 16" descr="http://softuni.org" title="Software University Foundation">
            <a:hlinkClick r:id="rId6" tooltip="Software University Foundation"/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745783" y="2057400"/>
            <a:ext cx="2175525" cy="83855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sp>
        <p:nvSpPr>
          <p:cNvPr id="23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0412" y="4528699"/>
            <a:ext cx="3187613" cy="525135"/>
          </a:xfrm>
        </p:spPr>
        <p:txBody>
          <a:bodyPr/>
          <a:lstStyle/>
          <a:p>
            <a:r>
              <a:rPr lang="bg-BG" noProof="1" smtClean="0"/>
              <a:t>СофтУни</a:t>
            </a:r>
            <a:endParaRPr lang="en-US" noProof="1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0413" y="4998598"/>
            <a:ext cx="3187614" cy="444343"/>
          </a:xfrm>
        </p:spPr>
        <p:txBody>
          <a:bodyPr/>
          <a:lstStyle/>
          <a:p>
            <a:r>
              <a:rPr lang="bg-BG" noProof="1" smtClean="0"/>
              <a:t>трейнърски</a:t>
            </a:r>
            <a:r>
              <a:rPr lang="bg-BG" dirty="0" smtClean="0"/>
              <a:t> екип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760412" y="5403725"/>
            <a:ext cx="3187613" cy="382788"/>
          </a:xfrm>
        </p:spPr>
        <p:txBody>
          <a:bodyPr/>
          <a:lstStyle/>
          <a:p>
            <a:r>
              <a:rPr lang="bg-BG" sz="2000" dirty="0" smtClean="0"/>
              <a:t>Софтуерен университет</a:t>
            </a:r>
            <a:endParaRPr lang="en-US" sz="2000" dirty="0"/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760412" y="5744246"/>
            <a:ext cx="3187613" cy="351754"/>
          </a:xfrm>
        </p:spPr>
        <p:txBody>
          <a:bodyPr/>
          <a:lstStyle/>
          <a:p>
            <a:r>
              <a:rPr lang="en-US" sz="1800" dirty="0">
                <a:hlinkClick r:id="rId8"/>
              </a:rPr>
              <a:t>http://</a:t>
            </a:r>
            <a:r>
              <a:rPr lang="en-US" sz="1800" dirty="0" smtClean="0">
                <a:hlinkClick r:id="rId8"/>
              </a:rPr>
              <a:t>softuni.bg</a:t>
            </a:r>
            <a:endParaRPr lang="en-US" sz="1800" dirty="0"/>
          </a:p>
        </p:txBody>
      </p:sp>
      <p:pic>
        <p:nvPicPr>
          <p:cNvPr id="14" name="Picture 4" descr="http://edu.stemjobs.com/wp-content/uploads/2015/05/coding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0837" y="3810000"/>
            <a:ext cx="4388914" cy="2469144"/>
          </a:xfrm>
          <a:prstGeom prst="rect">
            <a:avLst/>
          </a:prstGeom>
          <a:noFill/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 rot="576164">
            <a:off x="4841724" y="3709530"/>
            <a:ext cx="2510495" cy="722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bg-BG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Основи на </a:t>
            </a:r>
          </a:p>
          <a:p>
            <a:pPr algn="ctr">
              <a:lnSpc>
                <a:spcPct val="85000"/>
              </a:lnSpc>
            </a:pPr>
            <a:r>
              <a:rPr lang="bg-BG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програмирането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bg-BG" dirty="0" smtClean="0"/>
              <a:t>Събиране на числа</a:t>
            </a:r>
            <a:r>
              <a:rPr lang="en-US" dirty="0" smtClean="0"/>
              <a:t> (</a:t>
            </a:r>
            <a:r>
              <a:rPr lang="bg-BG" dirty="0" smtClean="0"/>
              <a:t>оператор 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+</a:t>
            </a:r>
            <a:r>
              <a:rPr lang="en-US" dirty="0" smtClean="0"/>
              <a:t>)</a:t>
            </a:r>
            <a:r>
              <a:rPr lang="bg-BG" dirty="0" smtClean="0"/>
              <a:t>:</a:t>
            </a:r>
          </a:p>
          <a:p>
            <a:pPr lvl="1">
              <a:spcBef>
                <a:spcPts val="1200"/>
              </a:spcBef>
            </a:pPr>
            <a:endParaRPr lang="en-US" dirty="0" smtClean="0"/>
          </a:p>
          <a:p>
            <a:pPr lvl="1">
              <a:spcBef>
                <a:spcPts val="1200"/>
              </a:spcBef>
            </a:pPr>
            <a:endParaRPr lang="en-US" dirty="0"/>
          </a:p>
          <a:p>
            <a:pPr>
              <a:spcBef>
                <a:spcPts val="2400"/>
              </a:spcBef>
            </a:pPr>
            <a:r>
              <a:rPr lang="bg-BG" dirty="0" smtClean="0"/>
              <a:t>Изваждане на числа</a:t>
            </a:r>
            <a:r>
              <a:rPr lang="en-US" dirty="0"/>
              <a:t> (</a:t>
            </a:r>
            <a:r>
              <a:rPr lang="bg-BG" dirty="0"/>
              <a:t>оператор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-</a:t>
            </a:r>
            <a:r>
              <a:rPr lang="en-US" dirty="0" smtClean="0"/>
              <a:t>)</a:t>
            </a:r>
            <a:r>
              <a:rPr lang="bg-BG" dirty="0" smtClean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Аритметични операции</a:t>
            </a:r>
            <a:r>
              <a:rPr lang="en-US" dirty="0"/>
              <a:t>:</a:t>
            </a:r>
            <a:r>
              <a:rPr lang="bg-BG" dirty="0"/>
              <a:t> </a:t>
            </a:r>
            <a:r>
              <a:rPr lang="en-US" dirty="0">
                <a:latin typeface="Consolas" panose="020B0609020204030204" pitchFamily="49" charset="0"/>
              </a:rPr>
              <a:t>+</a:t>
            </a:r>
            <a:r>
              <a:rPr lang="en-US" dirty="0"/>
              <a:t> </a:t>
            </a:r>
            <a:r>
              <a:rPr lang="bg-BG" dirty="0"/>
              <a:t>и </a:t>
            </a:r>
            <a:r>
              <a:rPr lang="en-US" dirty="0">
                <a:latin typeface="Consolas" panose="020B0609020204030204" pitchFamily="49" charset="0"/>
              </a:rPr>
              <a:t>-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2811" y="1935007"/>
            <a:ext cx="10363202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a = 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b = 7;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sum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a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b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// </a:t>
            </a:r>
            <a:r>
              <a:rPr lang="en-US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12</a:t>
            </a:r>
            <a:endParaRPr lang="nn-NO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12811" y="4356318"/>
            <a:ext cx="10363202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a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b = </a:t>
            </a: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int.Parse(Console.ReadLine</a:t>
            </a: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result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a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b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Console.WriteLine(result);</a:t>
            </a:r>
            <a:endParaRPr lang="nn-NO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2672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bg-BG" dirty="0" smtClean="0"/>
              <a:t>Умножение на числа</a:t>
            </a:r>
            <a:r>
              <a:rPr lang="en-US" dirty="0"/>
              <a:t> (</a:t>
            </a:r>
            <a:r>
              <a:rPr lang="bg-BG" dirty="0"/>
              <a:t>оператор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*</a:t>
            </a:r>
            <a:r>
              <a:rPr lang="en-US" dirty="0" smtClean="0"/>
              <a:t>)</a:t>
            </a:r>
            <a:r>
              <a:rPr lang="bg-BG" dirty="0" smtClean="0"/>
              <a:t>:</a:t>
            </a:r>
          </a:p>
          <a:p>
            <a:pPr lvl="1">
              <a:spcBef>
                <a:spcPts val="1200"/>
              </a:spcBef>
            </a:pPr>
            <a:endParaRPr lang="en-US" dirty="0" smtClean="0"/>
          </a:p>
          <a:p>
            <a:pPr lvl="1">
              <a:spcBef>
                <a:spcPts val="1200"/>
              </a:spcBef>
            </a:pPr>
            <a:endParaRPr lang="en-US" dirty="0"/>
          </a:p>
          <a:p>
            <a:pPr>
              <a:spcBef>
                <a:spcPts val="2400"/>
              </a:spcBef>
            </a:pPr>
            <a:r>
              <a:rPr lang="bg-BG" dirty="0" smtClean="0"/>
              <a:t>Деление на числа</a:t>
            </a:r>
            <a:r>
              <a:rPr lang="en-US" dirty="0"/>
              <a:t> (</a:t>
            </a:r>
            <a:r>
              <a:rPr lang="bg-BG" dirty="0"/>
              <a:t>оператор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en-US" dirty="0" smtClean="0"/>
              <a:t>)</a:t>
            </a:r>
            <a:r>
              <a:rPr lang="bg-BG" dirty="0" smtClean="0"/>
              <a:t>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Аритметични операции</a:t>
            </a:r>
            <a:r>
              <a:rPr lang="en-US" dirty="0" smtClean="0"/>
              <a:t>:</a:t>
            </a:r>
            <a:r>
              <a:rPr lang="bg-BG" dirty="0" smtClean="0"/>
              <a:t> </a:t>
            </a:r>
            <a:r>
              <a:rPr lang="bg-BG" dirty="0" smtClean="0">
                <a:latin typeface="Consolas" panose="020B0609020204030204" pitchFamily="49" charset="0"/>
              </a:rPr>
              <a:t>*</a:t>
            </a:r>
            <a:r>
              <a:rPr lang="en-US" dirty="0" smtClean="0"/>
              <a:t> </a:t>
            </a:r>
            <a:r>
              <a:rPr lang="bg-BG" dirty="0" smtClean="0"/>
              <a:t>и </a:t>
            </a:r>
            <a:r>
              <a:rPr lang="en-US" dirty="0" smtClean="0">
                <a:latin typeface="Consolas" panose="020B0609020204030204" pitchFamily="49" charset="0"/>
              </a:rPr>
              <a:t>/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2811" y="1935007"/>
            <a:ext cx="10363202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a = 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b = 7;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product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a </a:t>
            </a:r>
            <a:r>
              <a:rPr lang="bg-BG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b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// </a:t>
            </a:r>
            <a:r>
              <a:rPr lang="en-US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35</a:t>
            </a:r>
            <a:endParaRPr lang="nn-NO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11223" y="4356318"/>
            <a:ext cx="10363202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a = 25;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a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r>
              <a:rPr lang="en-US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// </a:t>
            </a:r>
            <a:r>
              <a:rPr lang="bg-BG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</a:t>
            </a:r>
            <a:r>
              <a:rPr lang="en-US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– дробната част се отрязва</a:t>
            </a:r>
            <a:endParaRPr lang="en-US" sz="2800" b="1" i="1" noProof="1" smtClean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a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4.0;</a:t>
            </a:r>
            <a:r>
              <a:rPr lang="en-US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</a:t>
            </a:r>
            <a:r>
              <a:rPr lang="bg-BG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6.25 – дробно делене</a:t>
            </a:r>
            <a:endParaRPr lang="en-US" sz="2800" b="1" i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error =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0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bg-BG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Грешка: деление на 0</a:t>
            </a:r>
            <a:endParaRPr lang="nn-NO" sz="2800" b="1" i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73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При деление на цели числа резултатът е цяло число:</a:t>
            </a:r>
          </a:p>
          <a:p>
            <a:endParaRPr lang="bg-BG" dirty="0"/>
          </a:p>
          <a:p>
            <a:endParaRPr lang="bg-BG" dirty="0" smtClean="0"/>
          </a:p>
          <a:p>
            <a:pPr>
              <a:spcBef>
                <a:spcPts val="3000"/>
              </a:spcBef>
            </a:pPr>
            <a:r>
              <a:rPr lang="bg-BG" dirty="0" smtClean="0"/>
              <a:t>При деление на дробни числа резултатът е дробно число: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Особености при деление</a:t>
            </a:r>
            <a:r>
              <a:rPr lang="en-US" dirty="0" smtClean="0"/>
              <a:t> </a:t>
            </a:r>
            <a:r>
              <a:rPr lang="bg-BG" dirty="0" smtClean="0"/>
              <a:t>на числа</a:t>
            </a:r>
            <a:r>
              <a:rPr lang="en-US" dirty="0" smtClean="0"/>
              <a:t> </a:t>
            </a:r>
            <a:r>
              <a:rPr lang="bg-BG" dirty="0" smtClean="0"/>
              <a:t>в </a:t>
            </a:r>
            <a:r>
              <a:rPr lang="en-US" dirty="0" smtClean="0"/>
              <a:t>C#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3436" y="1967805"/>
            <a:ext cx="10518776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a = 25;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Console.WriteLine(a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r>
              <a:rPr lang="en-US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// </a:t>
            </a:r>
            <a:r>
              <a:rPr lang="bg-BG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Целочислен резултат: 6</a:t>
            </a:r>
            <a:endParaRPr lang="en-US" sz="2800" b="1" i="1" noProof="1" smtClean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Console.WriteLine(a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0)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bg-BG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Грешка: деление на 0</a:t>
            </a:r>
            <a:endParaRPr lang="nn-NO" sz="2800" b="1" i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36612" y="4343400"/>
            <a:ext cx="10518776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a = 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15</a:t>
            </a: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Console.WriteLine(a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2.0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r>
              <a:rPr lang="en-US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// </a:t>
            </a:r>
            <a:r>
              <a:rPr lang="bg-BG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Дробен резултат: 7.5</a:t>
            </a:r>
            <a:endParaRPr lang="en-US" sz="2800" b="1" i="1" noProof="1" smtClean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Console.WriteLine(a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0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.0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bg-BG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Резултат: </a:t>
            </a:r>
            <a:r>
              <a:rPr lang="en-US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Infinity</a:t>
            </a:r>
            <a:endParaRPr lang="bg-BG" sz="2800" b="1" i="1" noProof="1" smtClean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0.0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0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.0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bg-BG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Резултат: </a:t>
            </a:r>
            <a:r>
              <a:rPr lang="en-US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NaN</a:t>
            </a:r>
            <a:endParaRPr lang="nn-NO" sz="2800" b="1" i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4902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Съединяване на текст и число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bg-BG" dirty="0" smtClean="0"/>
              <a:t>Съединяване на текст и число</a:t>
            </a:r>
            <a:r>
              <a:rPr lang="en-US" dirty="0"/>
              <a:t> (</a:t>
            </a:r>
            <a:r>
              <a:rPr lang="bg-BG" dirty="0"/>
              <a:t>оператор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+</a:t>
            </a:r>
            <a:r>
              <a:rPr lang="en-US" dirty="0"/>
              <a:t>)</a:t>
            </a:r>
            <a:r>
              <a:rPr lang="bg-BG" dirty="0" smtClean="0"/>
              <a:t>: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36612" y="1962303"/>
            <a:ext cx="10515600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firstName</a:t>
            </a: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"Maria";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lastName</a:t>
            </a: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"Ivanova";</a:t>
            </a:r>
            <a:endParaRPr lang="nn-NO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a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</a:t>
            </a: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19;</a:t>
            </a:r>
            <a:endParaRPr lang="nn-NO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firstName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" "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lastName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" @ "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age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Console.WriteLine(str);  </a:t>
            </a:r>
            <a:r>
              <a:rPr lang="en-US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Maria Ivanova @ 19</a:t>
            </a:r>
            <a:endParaRPr lang="nn-NO" sz="2800" b="1" i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836612" y="4536014"/>
            <a:ext cx="10515600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</a:t>
            </a: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1.5;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</a:t>
            </a: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2.5;</a:t>
            </a:r>
            <a:endParaRPr lang="nn-NO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sum</a:t>
            </a: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"The sum is: "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a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b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Console.WriteLine(sum);  </a:t>
            </a:r>
            <a:r>
              <a:rPr lang="en-US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The sum is 1.52.5</a:t>
            </a:r>
            <a:endParaRPr lang="nn-NO" sz="2800" b="1" i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4350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В програмирането можем да пресмятаме числени изрази</a:t>
            </a:r>
          </a:p>
          <a:p>
            <a:endParaRPr lang="bg-BG" dirty="0" smtClean="0"/>
          </a:p>
          <a:p>
            <a:pPr>
              <a:spcBef>
                <a:spcPts val="1200"/>
              </a:spcBef>
            </a:pPr>
            <a:r>
              <a:rPr lang="bg-BG" dirty="0" smtClean="0"/>
              <a:t>Изчисляване на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лице на трапец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Числени изрази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2811" y="1907711"/>
            <a:ext cx="1036320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expr = (3 + 5) * (4 – 2);</a:t>
            </a:r>
            <a:endParaRPr lang="nn-NO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12811" y="3429000"/>
            <a:ext cx="10363202" cy="24622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b1 =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.Parse(Console.ReadLine());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b2 =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.Parse(Console.ReadLine());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h =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.Parse(Console.ReadLine());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area = 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(b1 + b2) * h / 2.0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Trapezoid area = 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+ area);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60412" y="6073990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 smtClean="0"/>
              <a:t>Тестване на решението: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judge.softuni.bg/Contests/Practice/Index/151#</a:t>
            </a:r>
            <a:r>
              <a:rPr lang="bg-BG" dirty="0" smtClean="0">
                <a:hlinkClick r:id="rId2"/>
              </a:rPr>
              <a:t>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40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Напишете програма, която въвежда радиуса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</a:t>
            </a:r>
            <a:r>
              <a:rPr lang="en-US" dirty="0" smtClean="0"/>
              <a:t> </a:t>
            </a:r>
            <a:r>
              <a:rPr lang="bg-BG" dirty="0" smtClean="0"/>
              <a:t>на кръг и изчислява лицето и периметъра на кръга </a:t>
            </a:r>
            <a:r>
              <a:rPr lang="en-US" dirty="0" smtClean="0"/>
              <a:t>/</a:t>
            </a:r>
            <a:r>
              <a:rPr lang="bg-BG" dirty="0" smtClean="0"/>
              <a:t> окръжността</a:t>
            </a:r>
          </a:p>
          <a:p>
            <a:pPr lvl="1"/>
            <a:r>
              <a:rPr lang="bg-BG" dirty="0"/>
              <a:t>Лице = </a:t>
            </a:r>
            <a:r>
              <a:rPr lang="el-GR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π</a:t>
            </a:r>
            <a:r>
              <a:rPr lang="bg-BG" dirty="0"/>
              <a:t> *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</a:t>
            </a:r>
            <a:r>
              <a:rPr lang="en-US" dirty="0"/>
              <a:t> *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</a:t>
            </a:r>
          </a:p>
          <a:p>
            <a:pPr lvl="1"/>
            <a:r>
              <a:rPr lang="bg-BG" dirty="0" smtClean="0"/>
              <a:t>Периметър </a:t>
            </a:r>
            <a:r>
              <a:rPr lang="bg-BG" dirty="0"/>
              <a:t>= 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2</a:t>
            </a:r>
            <a:r>
              <a:rPr lang="bg-BG" dirty="0" smtClean="0"/>
              <a:t> * </a:t>
            </a:r>
            <a:r>
              <a:rPr lang="el-GR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π</a:t>
            </a:r>
            <a:r>
              <a:rPr lang="bg-BG" dirty="0" smtClean="0"/>
              <a:t> </a:t>
            </a:r>
            <a:r>
              <a:rPr lang="bg-BG" dirty="0"/>
              <a:t>*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</a:t>
            </a:r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Периметър </a:t>
            </a:r>
            <a:r>
              <a:rPr lang="bg-BG" dirty="0" smtClean="0"/>
              <a:t>и лице на кръг – пример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6612" y="3810000"/>
            <a:ext cx="10515600" cy="19882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Console.Write("Enter circle radius. r = ");</a:t>
            </a:r>
            <a:endParaRPr lang="bg-BG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r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.Parse(Console.ReadLine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Console.WriteLine("Area = " + 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Math.PI * r * r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("Perimeter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" + </a:t>
            </a:r>
            <a:r>
              <a:rPr lang="it-IT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 * Math.PI * r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60412" y="597089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 smtClean="0"/>
              <a:t>Тестване на решението: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judge.softuni.bg/Contests/Practice/Index/151#5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256212" y="2743200"/>
            <a:ext cx="6096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l-GR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π</a:t>
            </a:r>
            <a:r>
              <a:rPr lang="el-GR" sz="32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 smtClean="0"/>
              <a:t>≈</a:t>
            </a:r>
            <a:r>
              <a:rPr lang="bg-BG" sz="3200" dirty="0" smtClean="0"/>
              <a:t> </a:t>
            </a:r>
            <a:r>
              <a:rPr lang="en-US" sz="3200" dirty="0" smtClean="0"/>
              <a:t>3</a:t>
            </a:r>
            <a:r>
              <a:rPr lang="bg-BG" sz="3200" dirty="0" smtClean="0"/>
              <a:t>.</a:t>
            </a:r>
            <a:r>
              <a:rPr lang="en-US" sz="3200" dirty="0" smtClean="0"/>
              <a:t>14159265358979323846</a:t>
            </a:r>
            <a:r>
              <a:rPr lang="bg-BG" sz="3200" dirty="0" smtClean="0"/>
              <a:t>…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671664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200" dirty="0" smtClean="0">
                <a:solidFill>
                  <a:schemeClr val="tx2">
                    <a:lumMod val="75000"/>
                  </a:schemeClr>
                </a:solidFill>
              </a:rPr>
              <a:t>Правоъгълник</a:t>
            </a:r>
            <a:r>
              <a:rPr lang="bg-BG" sz="3200" dirty="0" smtClean="0"/>
              <a:t> е зададен с координатите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bg-BG" sz="3200" dirty="0" smtClean="0"/>
              <a:t>на два от своите срещуположни ъгъла</a:t>
            </a:r>
            <a:endParaRPr lang="en-US" sz="3200" dirty="0" smtClean="0"/>
          </a:p>
          <a:p>
            <a:pPr lvl="1"/>
            <a:r>
              <a:rPr lang="bg-BG" sz="3000" dirty="0" smtClean="0"/>
              <a:t>Да се пресметнат </a:t>
            </a:r>
            <a:r>
              <a:rPr lang="bg-BG" sz="3000" dirty="0" smtClean="0">
                <a:solidFill>
                  <a:schemeClr val="tx2">
                    <a:lumMod val="75000"/>
                  </a:schemeClr>
                </a:solidFill>
              </a:rPr>
              <a:t>площта</a:t>
            </a:r>
            <a:r>
              <a:rPr lang="bg-BG" sz="3000" dirty="0" smtClean="0"/>
              <a:t> и </a:t>
            </a:r>
            <a:r>
              <a:rPr lang="bg-BG" sz="3000" dirty="0" smtClean="0">
                <a:solidFill>
                  <a:schemeClr val="tx2">
                    <a:lumMod val="75000"/>
                  </a:schemeClr>
                </a:solidFill>
              </a:rPr>
              <a:t>периметъра</a:t>
            </a:r>
            <a:r>
              <a:rPr lang="bg-BG" sz="3000" dirty="0" smtClean="0"/>
              <a:t> му</a:t>
            </a:r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700" dirty="0" smtClean="0"/>
              <a:t>Лице на правоъгълник в равнината – пример</a:t>
            </a:r>
            <a:endParaRPr lang="en-US" sz="3700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22412" y="3080724"/>
            <a:ext cx="10944000" cy="332007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x1 = double.Parse(Console.ReadLine());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y1 = double.Parse(Console.ReadLine());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x2 = double.Parse(Console.ReadLine());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y2 = double.Parse(Console.ReadLine());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width = Math.Max(x1, x2) - Math.Min(x1, x2);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height = Math.Max(y1, y2) - Math.Min(y1, y2);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Console.WriteLine("Area = {0}", width * height);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Console.WriteLine("Perimeter = {0}", 2 * (width + height));</a:t>
            </a: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48" name="Picture 4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3506" y="1275323"/>
            <a:ext cx="3158031" cy="2763277"/>
          </a:xfrm>
          <a:prstGeom prst="roundRect">
            <a:avLst>
              <a:gd name="adj" fmla="val 684"/>
            </a:avLst>
          </a:prstGeom>
        </p:spPr>
      </p:pic>
    </p:spTree>
    <p:extLst>
      <p:ext uri="{BB962C8B-B14F-4D97-AF65-F5344CB8AC3E}">
        <p14:creationId xmlns:p14="http://schemas.microsoft.com/office/powerpoint/2010/main" val="80794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08014" y="4879798"/>
            <a:ext cx="10972798" cy="820600"/>
          </a:xfrm>
        </p:spPr>
        <p:txBody>
          <a:bodyPr/>
          <a:lstStyle/>
          <a:p>
            <a:r>
              <a:rPr lang="bg-BG" dirty="0" smtClean="0"/>
              <a:t>Лица и периметри на фигури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608014" y="5757966"/>
            <a:ext cx="10972798" cy="719034"/>
          </a:xfrm>
        </p:spPr>
        <p:txBody>
          <a:bodyPr/>
          <a:lstStyle/>
          <a:p>
            <a:r>
              <a:rPr lang="bg-BG" dirty="0" smtClean="0"/>
              <a:t>Работа на живо в клас (</a:t>
            </a:r>
            <a:r>
              <a:rPr lang="bg-BG" noProof="1" smtClean="0"/>
              <a:t>лаб</a:t>
            </a:r>
            <a:r>
              <a:rPr lang="bg-BG" dirty="0" smtClean="0"/>
              <a:t>)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2875" y="838200"/>
            <a:ext cx="3258537" cy="1855064"/>
          </a:xfrm>
          <a:prstGeom prst="roundRect">
            <a:avLst>
              <a:gd name="adj" fmla="val 1444"/>
            </a:avLst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9876" y="655228"/>
            <a:ext cx="4699736" cy="1885637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6290" y="2651444"/>
            <a:ext cx="2194922" cy="1920556"/>
          </a:xfrm>
          <a:prstGeom prst="roundRect">
            <a:avLst>
              <a:gd name="adj" fmla="val 684"/>
            </a:avLst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02610" y="2852000"/>
            <a:ext cx="3782401" cy="1872400"/>
          </a:xfrm>
          <a:prstGeom prst="rect">
            <a:avLst/>
          </a:prstGeom>
          <a:ln>
            <a:solidFill>
              <a:schemeClr val="tx1">
                <a:lumMod val="50000"/>
              </a:schemeClr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08611" y="2483382"/>
            <a:ext cx="5638801" cy="1839454"/>
          </a:xfrm>
          <a:prstGeom prst="rect">
            <a:avLst/>
          </a:prstGeom>
          <a:ln>
            <a:solidFill>
              <a:schemeClr val="tx1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74511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012" y="1828800"/>
            <a:ext cx="5631809" cy="2390558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12813" y="4679903"/>
            <a:ext cx="10363200" cy="1568497"/>
          </a:xfrm>
        </p:spPr>
        <p:txBody>
          <a:bodyPr/>
          <a:lstStyle/>
          <a:p>
            <a:pPr lvl="0"/>
            <a:r>
              <a:rPr lang="bg-BG" dirty="0" smtClean="0"/>
              <a:t>Графично приложение:</a:t>
            </a:r>
            <a:br>
              <a:rPr lang="bg-BG" dirty="0" smtClean="0"/>
            </a:br>
            <a:r>
              <a:rPr lang="bg-BG" dirty="0"/>
              <a:t>к</a:t>
            </a:r>
            <a:r>
              <a:rPr lang="bg-BG" dirty="0" smtClean="0"/>
              <a:t>онвертор </a:t>
            </a:r>
            <a:r>
              <a:rPr lang="bg-BG" dirty="0"/>
              <a:t>от </a:t>
            </a:r>
            <a:r>
              <a:rPr lang="en-US" dirty="0"/>
              <a:t>BGN</a:t>
            </a:r>
            <a:r>
              <a:rPr lang="bg-BG" dirty="0"/>
              <a:t> </a:t>
            </a:r>
            <a:r>
              <a:rPr lang="bg-BG" dirty="0" smtClean="0"/>
              <a:t>към </a:t>
            </a:r>
            <a:r>
              <a:rPr lang="en-US" dirty="0" smtClean="0"/>
              <a:t>EUR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018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Създаване на нов </a:t>
            </a:r>
            <a:r>
              <a:rPr lang="en-US" dirty="0" smtClean="0"/>
              <a:t>Windows Forms Application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Конвертор за валути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5812" y="1905000"/>
            <a:ext cx="8077200" cy="4552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823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Съдържание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4" y="1191467"/>
            <a:ext cx="8097481" cy="5530010"/>
          </a:xfrm>
        </p:spPr>
        <p:txBody>
          <a:bodyPr>
            <a:normAutofit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bg-BG" dirty="0"/>
              <a:t>Четене на числа от конзолата</a:t>
            </a:r>
            <a:endParaRPr lang="en-US" dirty="0"/>
          </a:p>
          <a:p>
            <a:pPr marL="514350" lvl="0" indent="-514350">
              <a:buFont typeface="+mj-lt"/>
              <a:buAutoNum type="arabicPeriod"/>
            </a:pPr>
            <a:r>
              <a:rPr lang="bg-BG" dirty="0" smtClean="0"/>
              <a:t>Променливи и типове данни</a:t>
            </a:r>
            <a:endParaRPr lang="en-US" dirty="0" smtClean="0"/>
          </a:p>
          <a:p>
            <a:pPr marL="514350" lvl="0" indent="-514350">
              <a:buFont typeface="+mj-lt"/>
              <a:buAutoNum type="arabicPeriod"/>
            </a:pPr>
            <a:r>
              <a:rPr lang="bg-BG" dirty="0" smtClean="0"/>
              <a:t>Печатане </a:t>
            </a:r>
            <a:r>
              <a:rPr lang="bg-BG" dirty="0"/>
              <a:t>на числа на конзолата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bg-BG" dirty="0"/>
              <a:t>Прости аритметични </a:t>
            </a:r>
            <a:r>
              <a:rPr lang="bg-BG" dirty="0" smtClean="0"/>
              <a:t>операции</a:t>
            </a:r>
            <a:endParaRPr lang="en-US" dirty="0" smtClean="0"/>
          </a:p>
          <a:p>
            <a:pPr marL="723900" lvl="1" indent="-368300"/>
            <a:r>
              <a:rPr lang="bg-BG" dirty="0" smtClean="0"/>
              <a:t>Събиране, изваждане, умножение, деление, съединяване на низ</a:t>
            </a:r>
            <a:endParaRPr lang="en-US" dirty="0"/>
          </a:p>
          <a:p>
            <a:pPr marL="514350" lvl="0" indent="-514350">
              <a:buFont typeface="+mj-lt"/>
              <a:buAutoNum type="arabicPeriod"/>
            </a:pPr>
            <a:r>
              <a:rPr lang="bg-BG" dirty="0" smtClean="0"/>
              <a:t>Задачи </a:t>
            </a:r>
            <a:r>
              <a:rPr lang="bg-BG" dirty="0"/>
              <a:t>с прости пресмятания с числа</a:t>
            </a:r>
            <a:endParaRPr lang="en-US" dirty="0"/>
          </a:p>
          <a:p>
            <a:pPr marL="514350" lvl="0" indent="-514350">
              <a:buFont typeface="+mj-lt"/>
              <a:buAutoNum type="arabicPeriod"/>
            </a:pPr>
            <a:r>
              <a:rPr lang="bg-BG" dirty="0"/>
              <a:t>Конвертор от </a:t>
            </a:r>
            <a:r>
              <a:rPr lang="en-US" dirty="0"/>
              <a:t>BGN</a:t>
            </a:r>
            <a:r>
              <a:rPr lang="bg-BG" dirty="0"/>
              <a:t> </a:t>
            </a:r>
            <a:r>
              <a:rPr lang="bg-BG" dirty="0" smtClean="0"/>
              <a:t>към </a:t>
            </a:r>
            <a:r>
              <a:rPr lang="en-US" dirty="0"/>
              <a:t>EUR</a:t>
            </a:r>
            <a:r>
              <a:rPr lang="bg-BG" dirty="0"/>
              <a:t> </a:t>
            </a:r>
            <a:r>
              <a:rPr lang="bg-BG" dirty="0" smtClean="0"/>
              <a:t>за </a:t>
            </a:r>
            <a:r>
              <a:rPr lang="en-US" dirty="0"/>
              <a:t>Windows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7895" y="1752600"/>
            <a:ext cx="3191183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Нареждане на контролите в редактора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412" y="1425368"/>
            <a:ext cx="10668000" cy="4823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339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269" y="3827929"/>
            <a:ext cx="5602866" cy="2478844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Настройки на отделните контроли</a:t>
            </a:r>
            <a:endParaRPr lang="en-US" dirty="0"/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6018212" y="1143000"/>
            <a:ext cx="5415892" cy="2553891"/>
          </a:xfrm>
          <a:prstGeom prst="wedgeRoundRectCallout">
            <a:avLst>
              <a:gd name="adj1" fmla="val -71955"/>
              <a:gd name="adj2" fmla="val 6956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FormConverter</a:t>
            </a:r>
          </a:p>
          <a:p>
            <a:r>
              <a:rPr lang="en-US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Text = </a:t>
            </a:r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"BGN to EUR"</a:t>
            </a:r>
          </a:p>
          <a:p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Font.Size = 12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MaximizeBox = False</a:t>
            </a:r>
          </a:p>
          <a:p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MinimizeBox = False</a:t>
            </a:r>
            <a:endParaRPr lang="bg-BG" b="1" noProof="1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FormBorderStyle = FixedSingle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1446212" y="1143000"/>
            <a:ext cx="3703419" cy="2553891"/>
          </a:xfrm>
          <a:prstGeom prst="wedgeRoundRectCallout">
            <a:avLst>
              <a:gd name="adj1" fmla="val -7793"/>
              <a:gd name="adj2" fmla="val 9625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numericUpDownAmount</a:t>
            </a:r>
          </a:p>
          <a:p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Value = 1</a:t>
            </a:r>
          </a:p>
          <a:p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Minimum = 0</a:t>
            </a:r>
          </a:p>
          <a:p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Maximum = 10000000</a:t>
            </a:r>
          </a:p>
          <a:p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TextAlign = Right</a:t>
            </a:r>
          </a:p>
          <a:p>
            <a:r>
              <a:rPr lang="en-US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DecimalPlaces = </a:t>
            </a:r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2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6704012" y="3917323"/>
            <a:ext cx="4730092" cy="2553891"/>
          </a:xfrm>
          <a:prstGeom prst="wedgeRoundRectCallout">
            <a:avLst>
              <a:gd name="adj1" fmla="val -76955"/>
              <a:gd name="adj2" fmla="val 1939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labelResult</a:t>
            </a:r>
          </a:p>
          <a:p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AutoSize = False</a:t>
            </a:r>
          </a:p>
          <a:p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BackColor = PaleGreen</a:t>
            </a:r>
          </a:p>
          <a:p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TextAlign = MiddleCenter</a:t>
            </a:r>
          </a:p>
          <a:p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Font.Size = 14</a:t>
            </a:r>
          </a:p>
          <a:p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Font.Bold = True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707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Обработка на събития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411" y="1152564"/>
            <a:ext cx="10944002" cy="5248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617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Събития по контролите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0412" y="1219200"/>
            <a:ext cx="10668000" cy="50964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void </a:t>
            </a:r>
            <a:r>
              <a:rPr lang="it-IT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FormConverter_Load</a:t>
            </a:r>
            <a:r>
              <a:rPr lang="it-IT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endParaRPr lang="bg-BG" sz="30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it-IT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object </a:t>
            </a:r>
            <a:r>
              <a:rPr lang="it-IT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sender, EventArgs e)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ConvertCurrency(); }        </a:t>
            </a:r>
            <a:endParaRPr lang="it-IT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</a:t>
            </a:r>
            <a:r>
              <a:rPr lang="it-IT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</a:t>
            </a:r>
            <a:r>
              <a:rPr lang="it-IT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numericUpDownAmount_ValueChanged</a:t>
            </a:r>
            <a:r>
              <a:rPr lang="it-IT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it-IT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object </a:t>
            </a:r>
            <a:r>
              <a:rPr lang="it-IT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sender, EventArgs e)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ConvertCurrency(); }</a:t>
            </a:r>
            <a:endParaRPr lang="it-IT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void </a:t>
            </a:r>
            <a:r>
              <a:rPr lang="it-IT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numericUpDownAmount_KeyUp</a:t>
            </a:r>
            <a:r>
              <a:rPr lang="it-IT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it-IT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object </a:t>
            </a:r>
            <a:r>
              <a:rPr lang="it-IT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sender, KeyEventArgs e)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ConvertCurrency(); }</a:t>
            </a:r>
            <a:endParaRPr lang="it-IT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6122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Конвертиране от </a:t>
            </a:r>
            <a:r>
              <a:rPr lang="en-US" dirty="0" smtClean="0"/>
              <a:t>BGN </a:t>
            </a:r>
            <a:r>
              <a:rPr lang="bg-BG" dirty="0" smtClean="0"/>
              <a:t>към </a:t>
            </a:r>
            <a:r>
              <a:rPr lang="en-US" dirty="0" smtClean="0"/>
              <a:t>EUR – </a:t>
            </a:r>
            <a:r>
              <a:rPr lang="bg-BG" dirty="0" smtClean="0"/>
              <a:t>логика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0412" y="1526060"/>
            <a:ext cx="10668000" cy="412696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void ConvertCurrency()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it-IT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it-IT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amountBGN = this.numericUpDownAmount.Value;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it-IT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it-IT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amountEUR = amountBGN * 1.95583m;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it-IT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this.labelResult.Text </a:t>
            </a:r>
            <a:r>
              <a:rPr lang="it-IT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endParaRPr lang="bg-BG" sz="30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it-IT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amountBGN </a:t>
            </a:r>
            <a:r>
              <a:rPr lang="it-IT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" BGN = " +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it-IT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Math.Round(amountEUR</a:t>
            </a:r>
            <a:r>
              <a:rPr lang="it-IT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2) + " EUR";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56608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12813" y="4152929"/>
            <a:ext cx="10363200" cy="1568497"/>
          </a:xfrm>
        </p:spPr>
        <p:txBody>
          <a:bodyPr/>
          <a:lstStyle/>
          <a:p>
            <a:r>
              <a:rPr lang="bg-BG" dirty="0"/>
              <a:t>Графично приложение:</a:t>
            </a:r>
            <a:br>
              <a:rPr lang="bg-BG" dirty="0"/>
            </a:br>
            <a:r>
              <a:rPr lang="bg-BG" dirty="0"/>
              <a:t>конвертор от </a:t>
            </a:r>
            <a:r>
              <a:rPr lang="en-US" dirty="0"/>
              <a:t>BGN</a:t>
            </a:r>
            <a:r>
              <a:rPr lang="bg-BG" dirty="0"/>
              <a:t> към </a:t>
            </a:r>
            <a:r>
              <a:rPr lang="en-US" dirty="0"/>
              <a:t>EUR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737412"/>
            <a:ext cx="10363200" cy="719034"/>
          </a:xfrm>
        </p:spPr>
        <p:txBody>
          <a:bodyPr/>
          <a:lstStyle/>
          <a:p>
            <a:r>
              <a:rPr lang="bg-BG" dirty="0" smtClean="0"/>
              <a:t>Работа на живо в клас (</a:t>
            </a:r>
            <a:r>
              <a:rPr lang="bg-BG" noProof="1" smtClean="0"/>
              <a:t>лаб</a:t>
            </a:r>
            <a:r>
              <a:rPr lang="bg-BG" dirty="0" smtClean="0"/>
              <a:t>)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5414" y="887250"/>
            <a:ext cx="6857998" cy="3100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8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200" dirty="0" smtClean="0"/>
              <a:t>Въвеждане на текст</a:t>
            </a:r>
            <a:endParaRPr lang="en-US" sz="3200" dirty="0" smtClean="0"/>
          </a:p>
          <a:p>
            <a:endParaRPr lang="bg-BG" sz="3200" dirty="0" smtClean="0"/>
          </a:p>
          <a:p>
            <a:r>
              <a:rPr lang="bg-BG" sz="3200" dirty="0" smtClean="0"/>
              <a:t>Въвеждане на число</a:t>
            </a:r>
          </a:p>
          <a:p>
            <a:endParaRPr lang="en-US" sz="3200" dirty="0" smtClean="0"/>
          </a:p>
          <a:p>
            <a:r>
              <a:rPr lang="bg-BG" sz="3200" dirty="0" smtClean="0"/>
              <a:t>Пресмятания с числа: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+</a:t>
            </a:r>
            <a:r>
              <a:rPr lang="en-US" sz="3200" dirty="0" smtClean="0"/>
              <a:t>,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-</a:t>
            </a:r>
            <a:r>
              <a:rPr lang="en-US" sz="3200" dirty="0" smtClean="0"/>
              <a:t>,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*</a:t>
            </a:r>
            <a:r>
              <a:rPr lang="en-US" sz="3200" dirty="0" smtClean="0"/>
              <a:t>,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en-US" sz="3200" dirty="0"/>
              <a:t>,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()</a:t>
            </a:r>
          </a:p>
          <a:p>
            <a:endParaRPr lang="en-US" sz="3200" dirty="0"/>
          </a:p>
          <a:p>
            <a:r>
              <a:rPr lang="bg-BG" sz="3200" dirty="0" smtClean="0"/>
              <a:t>Извеждане на текст по шаблон</a:t>
            </a:r>
            <a:endParaRPr lang="en-US" sz="3200" dirty="0" smtClean="0"/>
          </a:p>
          <a:p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Какво научихме днес?</a:t>
            </a:r>
            <a:endParaRPr lang="en-US" dirty="0"/>
          </a:p>
        </p:txBody>
      </p:sp>
      <p:pic>
        <p:nvPicPr>
          <p:cNvPr id="7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1140" y="1371600"/>
            <a:ext cx="3063472" cy="2272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760412" y="1828800"/>
            <a:ext cx="68580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</a:t>
            </a: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nn-NO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Console.ReadLine()</a:t>
            </a: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758824" y="3165431"/>
            <a:ext cx="8078788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</a:t>
            </a: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</a:t>
            </a:r>
            <a:r>
              <a:rPr lang="nn-NO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.Parse(Console.ReadLine())</a:t>
            </a: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758824" y="4495800"/>
            <a:ext cx="9297988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sum </a:t>
            </a: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5 </a:t>
            </a:r>
            <a:r>
              <a:rPr lang="bg-BG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3</a:t>
            </a: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758824" y="5867400"/>
            <a:ext cx="10669588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{0}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+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{1}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{2}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",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 + 5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Прости пресмятания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://softuni.bg/courses/programming-basics</a:t>
            </a:r>
            <a:r>
              <a:rPr lang="en-US" dirty="0" smtClean="0">
                <a:hlinkClick r:id="rId3"/>
              </a:rPr>
              <a:t>/</a:t>
            </a:r>
            <a:endParaRPr lang="en-US" dirty="0"/>
          </a:p>
        </p:txBody>
      </p:sp>
      <p:pic>
        <p:nvPicPr>
          <p:cNvPr id="14" name="Picture 13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80612" y="2729472"/>
            <a:ext cx="1726158" cy="932887"/>
          </a:xfrm>
          <a:prstGeom prst="roundRect">
            <a:avLst>
              <a:gd name="adj" fmla="val 2953"/>
            </a:avLst>
          </a:prstGeom>
        </p:spPr>
      </p:pic>
      <p:pic>
        <p:nvPicPr>
          <p:cNvPr id="15" name="Picture 14">
            <a:hlinkClick r:id="rId6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98812" y="1305705"/>
            <a:ext cx="1752600" cy="804224"/>
          </a:xfrm>
          <a:prstGeom prst="roundRect">
            <a:avLst>
              <a:gd name="adj" fmla="val 3159"/>
            </a:avLst>
          </a:prstGeom>
        </p:spPr>
      </p:pic>
      <p:pic>
        <p:nvPicPr>
          <p:cNvPr id="17" name="Picture 16">
            <a:hlinkClick r:id="rId8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68146" y="1295400"/>
            <a:ext cx="2040956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19" name="Picture 18">
            <a:hlinkClick r:id="rId10"/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84212" y="1316222"/>
            <a:ext cx="2093874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20" name="Picture 19">
            <a:hlinkClick r:id="rId12"/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12764" y="5373443"/>
            <a:ext cx="3352800" cy="849557"/>
          </a:xfrm>
          <a:prstGeom prst="roundRect">
            <a:avLst>
              <a:gd name="adj" fmla="val 3159"/>
            </a:avLst>
          </a:prstGeom>
        </p:spPr>
      </p:pic>
      <p:pic>
        <p:nvPicPr>
          <p:cNvPr id="22" name="Picture 21">
            <a:hlinkClick r:id="rId14"/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358563" y="5373443"/>
            <a:ext cx="2753589" cy="849556"/>
          </a:xfrm>
          <a:prstGeom prst="roundRect">
            <a:avLst>
              <a:gd name="adj" fmla="val 2953"/>
            </a:avLst>
          </a:prstGeom>
        </p:spPr>
      </p:pic>
      <p:pic>
        <p:nvPicPr>
          <p:cNvPr id="23" name="Picture 22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633728" y="5373443"/>
            <a:ext cx="4073042" cy="849556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8"/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075612" y="1316222"/>
            <a:ext cx="3631158" cy="783191"/>
          </a:xfrm>
          <a:prstGeom prst="roundRect">
            <a:avLst>
              <a:gd name="adj" fmla="val 3159"/>
            </a:avLst>
          </a:prstGeom>
        </p:spPr>
      </p:pic>
      <p:pic>
        <p:nvPicPr>
          <p:cNvPr id="25" name="Picture 24">
            <a:hlinkClick r:id="rId20"/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5713413" y="4251041"/>
            <a:ext cx="5993358" cy="550371"/>
          </a:xfrm>
          <a:prstGeom prst="roundRect">
            <a:avLst>
              <a:gd name="adj" fmla="val 3159"/>
            </a:avLst>
          </a:prstGeom>
        </p:spPr>
      </p:pic>
      <p:pic>
        <p:nvPicPr>
          <p:cNvPr id="13" name="Picture 12">
            <a:hlinkClick r:id="rId22"/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7684119" y="2709374"/>
            <a:ext cx="2097840" cy="932890"/>
          </a:xfrm>
          <a:prstGeom prst="roundRect">
            <a:avLst>
              <a:gd name="adj" fmla="val 3159"/>
            </a:avLst>
          </a:prstGeom>
        </p:spPr>
      </p:pic>
    </p:spTree>
    <p:extLst>
      <p:ext uri="{BB962C8B-B14F-4D97-AF65-F5344CB8AC3E}">
        <p14:creationId xmlns:p14="http://schemas.microsoft.com/office/powerpoint/2010/main" val="4041977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bg-BG" dirty="0" smtClean="0"/>
              <a:t>Настоящият курс </a:t>
            </a:r>
            <a:r>
              <a:rPr lang="en-US" dirty="0" smtClean="0"/>
              <a:t>(</a:t>
            </a:r>
            <a:r>
              <a:rPr lang="bg-BG" dirty="0" smtClean="0"/>
              <a:t>слайдове</a:t>
            </a:r>
            <a:r>
              <a:rPr lang="en-US" dirty="0" smtClean="0"/>
              <a:t>, </a:t>
            </a:r>
            <a:r>
              <a:rPr lang="bg-BG" dirty="0" smtClean="0"/>
              <a:t>примери</a:t>
            </a:r>
            <a:r>
              <a:rPr lang="en-US" dirty="0" smtClean="0"/>
              <a:t>, </a:t>
            </a:r>
            <a:r>
              <a:rPr lang="bg-BG" dirty="0" smtClean="0"/>
              <a:t>видео</a:t>
            </a:r>
            <a:r>
              <a:rPr lang="en-US" dirty="0" smtClean="0"/>
              <a:t>, </a:t>
            </a:r>
            <a:r>
              <a:rPr lang="bg-BG" dirty="0" smtClean="0"/>
              <a:t>задачи и др.</a:t>
            </a:r>
            <a:r>
              <a:rPr lang="en-US" dirty="0" smtClean="0"/>
              <a:t>)</a:t>
            </a:r>
            <a:r>
              <a:rPr lang="bg-BG" dirty="0" smtClean="0"/>
              <a:t> се разпространяват под свободен лиценз </a:t>
            </a:r>
            <a:r>
              <a:rPr lang="en-US" dirty="0" smtClean="0"/>
              <a:t>"</a:t>
            </a:r>
            <a:r>
              <a:rPr lang="en-US" dirty="0" smtClean="0">
                <a:hlinkClick r:id="rId3"/>
              </a:rPr>
              <a:t>Creative </a:t>
            </a:r>
            <a:r>
              <a:rPr lang="en-US" dirty="0">
                <a:hlinkClick r:id="rId3"/>
              </a:rPr>
              <a:t>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4.0 </a:t>
            </a:r>
            <a:r>
              <a:rPr lang="en-US" dirty="0" smtClean="0">
                <a:hlinkClick r:id="rId3"/>
              </a:rPr>
              <a:t>International</a:t>
            </a:r>
            <a:r>
              <a:rPr lang="en-US" dirty="0" smtClean="0"/>
              <a:t>"</a:t>
            </a:r>
            <a:endParaRPr lang="bg-BG" dirty="0" smtClean="0"/>
          </a:p>
          <a:p>
            <a:endParaRPr lang="bg-BG" sz="2400" dirty="0"/>
          </a:p>
          <a:p>
            <a:endParaRPr lang="bg-BG" sz="2400" dirty="0" smtClean="0"/>
          </a:p>
          <a:p>
            <a:endParaRPr lang="bg-BG" sz="2400" dirty="0" smtClean="0"/>
          </a:p>
          <a:p>
            <a:endParaRPr lang="bg-BG" sz="2400" dirty="0"/>
          </a:p>
          <a:p>
            <a:pPr>
              <a:spcBef>
                <a:spcPts val="1800"/>
              </a:spcBef>
            </a:pPr>
            <a:r>
              <a:rPr lang="bg-BG" sz="2400" dirty="0" smtClean="0"/>
              <a:t>Благодарности</a:t>
            </a:r>
            <a:r>
              <a:rPr lang="en-US" sz="2400" dirty="0" smtClean="0"/>
              <a:t>: </a:t>
            </a:r>
            <a:r>
              <a:rPr lang="bg-BG" sz="2400" dirty="0" smtClean="0"/>
              <a:t>настоящият материал може да съдържа части от следните източници</a:t>
            </a:r>
            <a:endParaRPr lang="en-US" sz="2400" dirty="0" smtClean="0"/>
          </a:p>
          <a:p>
            <a:pPr lvl="1"/>
            <a:r>
              <a:rPr lang="bg-BG" sz="2000" dirty="0" smtClean="0"/>
              <a:t>Книга </a:t>
            </a:r>
            <a:r>
              <a:rPr lang="en-US" sz="2000" dirty="0" smtClean="0"/>
              <a:t>"</a:t>
            </a:r>
            <a:r>
              <a:rPr lang="bg-BG" sz="2000" dirty="0" smtClean="0">
                <a:hlinkClick r:id="rId4"/>
              </a:rPr>
              <a:t>Основи на програмирането със </a:t>
            </a:r>
            <a:r>
              <a:rPr lang="en-US" sz="2000" dirty="0" smtClean="0">
                <a:hlinkClick r:id="rId4"/>
              </a:rPr>
              <a:t>C#"</a:t>
            </a:r>
            <a:r>
              <a:rPr lang="bg-BG" sz="2000" dirty="0" smtClean="0"/>
              <a:t> от Светлин Наков и колектив с лиценз</a:t>
            </a:r>
            <a:r>
              <a:rPr lang="en-US" sz="2000" dirty="0" smtClean="0"/>
              <a:t> </a:t>
            </a:r>
            <a:r>
              <a:rPr lang="en-US" sz="2000" dirty="0" smtClean="0">
                <a:hlinkClick r:id="rId5"/>
              </a:rPr>
              <a:t>CC-BY-SA</a:t>
            </a:r>
            <a:endParaRPr lang="bg-BG" sz="20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Лиценз</a:t>
            </a:r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7637" y="3462620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5485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04426" y="103188"/>
            <a:ext cx="8869723" cy="936625"/>
          </a:xfrm>
        </p:spPr>
        <p:txBody>
          <a:bodyPr>
            <a:normAutofit/>
          </a:bodyPr>
          <a:lstStyle/>
          <a:p>
            <a:r>
              <a:rPr lang="bg-BG" dirty="0" smtClean="0"/>
              <a:t>Безплатни обучения в </a:t>
            </a:r>
            <a:r>
              <a:rPr lang="bg-BG" noProof="1" smtClean="0"/>
              <a:t>СофтУни</a:t>
            </a:r>
            <a:endParaRPr lang="bg-BG" noProof="1"/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27012" y="1039813"/>
            <a:ext cx="9429532" cy="56388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bg-BG" sz="3200" dirty="0" smtClean="0"/>
              <a:t>Фондация "Софтуерен университет" </a:t>
            </a:r>
            <a:r>
              <a:rPr lang="en-US" sz="3200" dirty="0" smtClean="0"/>
              <a:t>– </a:t>
            </a:r>
            <a:r>
              <a:rPr lang="en-US" sz="3200" noProof="1" smtClean="0">
                <a:hlinkClick r:id="rId3"/>
              </a:rPr>
              <a:t>softuni.org</a:t>
            </a:r>
            <a:endParaRPr lang="en-US" sz="3200" noProof="1" smtClean="0"/>
          </a:p>
          <a:p>
            <a:pPr>
              <a:lnSpc>
                <a:spcPct val="100000"/>
              </a:lnSpc>
            </a:pPr>
            <a:r>
              <a:rPr lang="bg-BG" sz="3200" dirty="0" smtClean="0"/>
              <a:t>Софтуерен университет </a:t>
            </a:r>
            <a:r>
              <a:rPr lang="en-US" sz="3200" dirty="0" smtClean="0"/>
              <a:t>– </a:t>
            </a:r>
            <a:r>
              <a:rPr lang="bg-BG" sz="3200" dirty="0" smtClean="0"/>
              <a:t>качествено образование, професия и работа за софтуерни инженери</a:t>
            </a:r>
            <a:endParaRPr lang="en-US" sz="3200" dirty="0"/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bg-BG" noProof="1" smtClean="0"/>
              <a:t>СофтУни</a:t>
            </a:r>
            <a:r>
              <a:rPr lang="bg-BG" dirty="0" smtClean="0"/>
              <a:t> </a:t>
            </a:r>
            <a:r>
              <a:rPr lang="en-US" dirty="0" smtClean="0"/>
              <a:t>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bg-BG" noProof="1" smtClean="0"/>
              <a:t>СофтУни</a:t>
            </a:r>
            <a:r>
              <a:rPr lang="en-US" dirty="0" smtClean="0"/>
              <a:t> </a:t>
            </a:r>
            <a:r>
              <a:rPr lang="en-US" dirty="0"/>
              <a:t>@ </a:t>
            </a:r>
            <a:r>
              <a:rPr lang="en-US" dirty="0" smtClean="0"/>
              <a:t>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bg-BG" noProof="1" smtClean="0"/>
              <a:t>СофтУни форуми</a:t>
            </a:r>
            <a:r>
              <a:rPr lang="en-US" noProof="1" smtClean="0"/>
              <a:t>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59" t="-15226" r="-5359" b="-15226"/>
          <a:stretch/>
        </p:blipFill>
        <p:spPr>
          <a:xfrm>
            <a:off x="9510966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129404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title="Software University Videos @ YouTube">
            <a:hlinkClick r:id="rId6"/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0412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12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3202" y="5540172"/>
            <a:ext cx="970156" cy="965726"/>
          </a:xfrm>
          <a:prstGeom prst="rect">
            <a:avLst/>
          </a:prstGeom>
        </p:spPr>
      </p:pic>
      <p:pic>
        <p:nvPicPr>
          <p:cNvPr id="14" name="Picture 13" descr="http://softuni.bg" title="Software University">
            <a:hlinkClick r:id="rId14" tooltip="Software University"/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0268" y="1566110"/>
            <a:ext cx="1701050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9" name="Picture 8">
            <a:hlinkClick r:id="rId4"/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932612" y="3213098"/>
            <a:ext cx="2286198" cy="249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276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200" dirty="0" smtClean="0"/>
              <a:t>Четене на цяло число:</a:t>
            </a:r>
            <a:endParaRPr lang="en-US" sz="3200" dirty="0"/>
          </a:p>
          <a:p>
            <a:endParaRPr lang="en-US" sz="3200" dirty="0"/>
          </a:p>
          <a:p>
            <a:pPr>
              <a:spcBef>
                <a:spcPts val="1200"/>
              </a:spcBef>
            </a:pPr>
            <a:r>
              <a:rPr lang="bg-BG" sz="3200" dirty="0" smtClean="0"/>
              <a:t>Пример: пресмятане на лице на квадрат със страна </a:t>
            </a:r>
            <a:r>
              <a:rPr lang="bg-BG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а</a:t>
            </a:r>
            <a:r>
              <a:rPr lang="bg-BG" sz="3200" dirty="0" smtClean="0"/>
              <a:t>:</a:t>
            </a:r>
            <a:endParaRPr lang="en-US" sz="32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Четене на числа от конзолата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60412" y="3352800"/>
            <a:ext cx="10668000" cy="24622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Console.Write("a = ");             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a = int.Parse(Console.ReadLine());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area = a * a;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Console.Write("Square = 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area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760412" y="1869757"/>
            <a:ext cx="106680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</a:t>
            </a: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nn-NO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int.Parse(Console.ReadLine())</a:t>
            </a: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60412" y="6019800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 smtClean="0"/>
              <a:t>Тестване на решението: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judge.softuni.bg/Contests/Practice/Index/151#0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113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5601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Компютрите са машини, които обработват данни</a:t>
            </a:r>
            <a:endParaRPr lang="en-US" dirty="0"/>
          </a:p>
          <a:p>
            <a:pPr lvl="1"/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Данните</a:t>
            </a:r>
            <a:r>
              <a:rPr lang="en-US" dirty="0" smtClean="0"/>
              <a:t> </a:t>
            </a:r>
            <a:r>
              <a:rPr lang="bg-BG" dirty="0" smtClean="0"/>
              <a:t>се записват в компютърната памет в</a:t>
            </a:r>
            <a:r>
              <a:rPr lang="en-US" dirty="0" smtClean="0"/>
              <a:t>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променливи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Променливите</a:t>
            </a:r>
            <a:r>
              <a:rPr lang="bg-BG" dirty="0" smtClean="0"/>
              <a:t> имат</a:t>
            </a:r>
            <a:r>
              <a:rPr lang="en-US" dirty="0" smtClean="0"/>
              <a:t>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име</a:t>
            </a:r>
            <a:r>
              <a:rPr lang="en-US" dirty="0" smtClean="0"/>
              <a:t>,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тип</a:t>
            </a: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и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стойност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bg-BG" dirty="0" smtClean="0"/>
              <a:t>Дефиниране на променлива и присвояване на стойност: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bg-BG" dirty="0" smtClean="0"/>
              <a:t>След обработка данните се записват отново в променливи</a:t>
            </a:r>
            <a:endParaRPr lang="bg-BG" dirty="0"/>
          </a:p>
        </p:txBody>
      </p:sp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Пресмятания в програмирането</a:t>
            </a:r>
            <a:endParaRPr lang="bg-BG" dirty="0"/>
          </a:p>
        </p:txBody>
      </p:sp>
      <p:sp>
        <p:nvSpPr>
          <p:cNvPr id="560132" name="Rectangle 4"/>
          <p:cNvSpPr>
            <a:spLocks noChangeArrowheads="1"/>
          </p:cNvSpPr>
          <p:nvPr/>
        </p:nvSpPr>
        <p:spPr bwMode="auto">
          <a:xfrm>
            <a:off x="3624771" y="4867832"/>
            <a:ext cx="3675062" cy="61938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72000" rIns="180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count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5;</a:t>
            </a:r>
          </a:p>
        </p:txBody>
      </p:sp>
      <p:sp>
        <p:nvSpPr>
          <p:cNvPr id="560133" name="AutoShape 5"/>
          <p:cNvSpPr>
            <a:spLocks noChangeArrowheads="1"/>
          </p:cNvSpPr>
          <p:nvPr/>
        </p:nvSpPr>
        <p:spPr bwMode="auto">
          <a:xfrm>
            <a:off x="747166" y="4714972"/>
            <a:ext cx="2433727" cy="578882"/>
          </a:xfrm>
          <a:prstGeom prst="wedgeRoundRectCallout">
            <a:avLst>
              <a:gd name="adj1" fmla="val 72797"/>
              <a:gd name="adj2" fmla="val 3116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Декларация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60134" name="AutoShape 6"/>
          <p:cNvSpPr>
            <a:spLocks noChangeArrowheads="1"/>
          </p:cNvSpPr>
          <p:nvPr/>
        </p:nvSpPr>
        <p:spPr bwMode="auto">
          <a:xfrm>
            <a:off x="4702050" y="4038600"/>
            <a:ext cx="3721979" cy="578882"/>
          </a:xfrm>
          <a:prstGeom prst="wedgeRoundRectCallout">
            <a:avLst>
              <a:gd name="adj1" fmla="val -44501"/>
              <a:gd name="adj2" fmla="val 11714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Име</a:t>
            </a:r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на променлива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60135" name="AutoShape 7"/>
          <p:cNvSpPr>
            <a:spLocks noChangeArrowheads="1"/>
          </p:cNvSpPr>
          <p:nvPr/>
        </p:nvSpPr>
        <p:spPr bwMode="auto">
          <a:xfrm>
            <a:off x="7313612" y="5144700"/>
            <a:ext cx="4114800" cy="578882"/>
          </a:xfrm>
          <a:prstGeom prst="wedgeRoundRectCallout">
            <a:avLst>
              <a:gd name="adj1" fmla="val -68027"/>
              <a:gd name="adj2" fmla="val -4187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Стойност</a:t>
            </a:r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(от </a:t>
            </a:r>
            <a:r>
              <a:rPr lang="bg-BG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тип</a:t>
            </a:r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число)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7424234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0133" grpId="0" animBg="1"/>
      <p:bldP spid="560134" grpId="0" animBg="1"/>
      <p:bldP spid="56013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0790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Променливите </a:t>
            </a:r>
            <a:r>
              <a:rPr lang="bg-BG" dirty="0" smtClean="0"/>
              <a:t>съхраняват стойност от даден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тип</a:t>
            </a:r>
          </a:p>
          <a:p>
            <a:pPr lvl="1"/>
            <a:r>
              <a:rPr lang="bg-BG" dirty="0" smtClean="0"/>
              <a:t>Число, буква, текст (стринг), дата, цвят, картинка, списък, …</a:t>
            </a:r>
          </a:p>
          <a:p>
            <a:pPr>
              <a:spcBef>
                <a:spcPts val="1200"/>
              </a:spcBef>
            </a:pP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Типове данни</a:t>
            </a:r>
            <a:r>
              <a:rPr lang="en-US" dirty="0"/>
              <a:t> </a:t>
            </a:r>
            <a:r>
              <a:rPr lang="en-US" dirty="0" smtClean="0"/>
              <a:t>– </a:t>
            </a:r>
            <a:r>
              <a:rPr lang="bg-BG" dirty="0" smtClean="0"/>
              <a:t>примери</a:t>
            </a:r>
            <a:r>
              <a:rPr lang="en-US" dirty="0" smtClean="0"/>
              <a:t>:</a:t>
            </a:r>
            <a:endParaRPr lang="en-US" dirty="0"/>
          </a:p>
          <a:p>
            <a:pPr lvl="1"/>
            <a:r>
              <a:rPr lang="bg-BG" dirty="0" smtClean="0"/>
              <a:t>Тип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цяло число</a:t>
            </a:r>
            <a:r>
              <a:rPr lang="en-US" dirty="0" smtClean="0"/>
              <a:t>: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en-US" dirty="0" smtClean="0"/>
              <a:t>,</a:t>
            </a:r>
            <a:r>
              <a:rPr lang="en-US" dirty="0"/>
              <a:t> 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en-US" dirty="0" smtClean="0"/>
              <a:t>, 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5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…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bg-BG" dirty="0"/>
              <a:t>Тип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дробно число</a:t>
            </a:r>
            <a:r>
              <a:rPr lang="en-US" dirty="0"/>
              <a:t>: 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0.5</a:t>
            </a:r>
            <a:r>
              <a:rPr lang="en-US" dirty="0" smtClean="0"/>
              <a:t>,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3.14</a:t>
            </a:r>
            <a:r>
              <a:rPr lang="en-US" dirty="0"/>
              <a:t>,</a:t>
            </a:r>
            <a:r>
              <a:rPr lang="bg-BG" dirty="0"/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-1.5</a:t>
            </a:r>
            <a:r>
              <a:rPr lang="en-US" dirty="0" smtClean="0"/>
              <a:t>,</a:t>
            </a:r>
            <a:r>
              <a:rPr lang="bg-BG" dirty="0" smtClean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…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bg-BG" dirty="0" smtClean="0"/>
              <a:t>Тип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буква</a:t>
            </a:r>
            <a:r>
              <a:rPr lang="bg-BG" dirty="0" smtClean="0"/>
              <a:t> от азбуката</a:t>
            </a:r>
            <a:r>
              <a:rPr lang="en-US" dirty="0" smtClean="0"/>
              <a:t> (</a:t>
            </a:r>
            <a:r>
              <a:rPr lang="bg-BG" dirty="0" smtClean="0"/>
              <a:t>символ)</a:t>
            </a:r>
            <a:r>
              <a:rPr lang="en-US" dirty="0" smtClean="0"/>
              <a:t>: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'a'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'b'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'c'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…</a:t>
            </a:r>
          </a:p>
          <a:p>
            <a:pPr lvl="1"/>
            <a:r>
              <a:rPr lang="bg-BG" dirty="0"/>
              <a:t>Тип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текст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(</a:t>
            </a:r>
            <a:r>
              <a:rPr lang="bg-BG" dirty="0" smtClean="0"/>
              <a:t>стринг)</a:t>
            </a:r>
            <a:r>
              <a:rPr lang="en-US" dirty="0"/>
              <a:t>: 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"Здрасти"</a:t>
            </a:r>
            <a:r>
              <a:rPr lang="en-US" dirty="0" smtClean="0"/>
              <a:t>,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Hi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dirty="0" smtClean="0"/>
              <a:t>, 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Beer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dirty="0"/>
              <a:t>,</a:t>
            </a:r>
            <a:r>
              <a:rPr lang="en-US" dirty="0" smtClean="0"/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…</a:t>
            </a:r>
            <a:endParaRPr lang="bg-BG" dirty="0" smtClean="0"/>
          </a:p>
          <a:p>
            <a:pPr lvl="1"/>
            <a:r>
              <a:rPr lang="bg-BG" dirty="0" smtClean="0"/>
              <a:t>Тип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ден</a:t>
            </a:r>
            <a:r>
              <a:rPr lang="bg-BG" dirty="0" smtClean="0"/>
              <a:t> от седмицата</a:t>
            </a:r>
            <a:r>
              <a:rPr lang="en-US" dirty="0" smtClean="0"/>
              <a:t>: 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понеделник</a:t>
            </a:r>
            <a:r>
              <a:rPr lang="en-US" dirty="0" smtClean="0"/>
              <a:t>, 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вторник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…</a:t>
            </a:r>
          </a:p>
        </p:txBody>
      </p:sp>
      <p:sp>
        <p:nvSpPr>
          <p:cNvPr id="507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Типове данни и променливи</a:t>
            </a:r>
            <a:endParaRPr lang="en-US" dirty="0"/>
          </a:p>
        </p:txBody>
      </p:sp>
      <p:pic>
        <p:nvPicPr>
          <p:cNvPr id="77826" name="Picture 2" descr="View Image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1612" y="3483592"/>
            <a:ext cx="2195400" cy="291941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2084433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200" dirty="0" smtClean="0"/>
              <a:t>Четене на дробно число</a:t>
            </a:r>
            <a:r>
              <a:rPr lang="en-US" sz="3200" dirty="0" smtClean="0"/>
              <a:t> </a:t>
            </a:r>
            <a:r>
              <a:rPr lang="bg-BG" sz="3200" dirty="0" smtClean="0"/>
              <a:t>от конзолата:</a:t>
            </a:r>
            <a:endParaRPr lang="en-US" sz="3200" dirty="0"/>
          </a:p>
          <a:p>
            <a:endParaRPr lang="en-US" sz="3200" dirty="0"/>
          </a:p>
          <a:p>
            <a:pPr>
              <a:spcBef>
                <a:spcPts val="1200"/>
              </a:spcBef>
            </a:pPr>
            <a:r>
              <a:rPr lang="bg-BG" sz="3200" dirty="0" smtClean="0"/>
              <a:t>Пример: прехвърляне от инчове в сантиметри:</a:t>
            </a:r>
            <a:endParaRPr lang="en-US" sz="32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Четене на дробно число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60412" y="3352800"/>
            <a:ext cx="10668000" cy="24622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nches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");             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it-IT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inches 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it-IT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double.Parse(Console.ReadLine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centimeters = inches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 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2.54;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("Centimeters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Console.WriteLine(centimeters);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760412" y="1897053"/>
            <a:ext cx="106680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</a:t>
            </a: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</a:t>
            </a:r>
            <a:r>
              <a:rPr lang="nn-NO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.Parse(Console.ReadLine())</a:t>
            </a: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60412" y="6019800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 smtClean="0"/>
              <a:t>Тестване на решението: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judge.softuni.bg/Contests/Practice/Index/151#1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7923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200" dirty="0" smtClean="0"/>
              <a:t>Четене на текст (стринг) от конзолата:</a:t>
            </a:r>
            <a:endParaRPr lang="en-US" sz="3200" dirty="0" smtClean="0"/>
          </a:p>
          <a:p>
            <a:endParaRPr lang="en-US" sz="3200" dirty="0"/>
          </a:p>
          <a:p>
            <a:pPr>
              <a:spcBef>
                <a:spcPts val="1800"/>
              </a:spcBef>
            </a:pPr>
            <a:r>
              <a:rPr lang="bg-BG" sz="3200" dirty="0" smtClean="0"/>
              <a:t>Пример: поздрав по име:</a:t>
            </a:r>
            <a:endParaRPr lang="en-US" sz="3200" dirty="0"/>
          </a:p>
          <a:p>
            <a:endParaRPr lang="en-US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Четене и печатане на текст</a:t>
            </a:r>
            <a:endParaRPr lang="en-US" dirty="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682624" y="1937595"/>
            <a:ext cx="10823576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Console.ReadLine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nn-NO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760412" y="3429000"/>
            <a:ext cx="10668000" cy="24622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Enter your name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");             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it-IT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 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it-IT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Console.ReadLine();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  <a:endParaRPr lang="bg-BG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"Hello, </a:t>
            </a:r>
            <a:r>
              <a:rPr lang="it-IT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{0}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!",</a:t>
            </a:r>
            <a:endParaRPr lang="bg-BG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it-IT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60412" y="6091535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 smtClean="0"/>
              <a:t>Тестване на решението: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judge.softuni.bg/Contests/Practice/Index/151#</a:t>
            </a:r>
            <a:r>
              <a:rPr lang="bg-BG" dirty="0" smtClean="0">
                <a:hlinkClick r:id="rId2"/>
              </a:rPr>
              <a:t>2</a:t>
            </a:r>
            <a:endParaRPr lang="en-US" dirty="0"/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5338100" y="4468504"/>
            <a:ext cx="5709312" cy="1207611"/>
          </a:xfrm>
          <a:prstGeom prst="wedgeRoundRectCallout">
            <a:avLst>
              <a:gd name="adj1" fmla="val -79386"/>
              <a:gd name="adj2" fmla="val 743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Изразът 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{</a:t>
            </a:r>
            <a:r>
              <a:rPr lang="bg-BG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0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</a:t>
            </a:r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се замества с</a:t>
            </a:r>
            <a:b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първия аргумент (в случая 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name</a:t>
            </a:r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bg-BG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2376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При печат на текст, числа и други данни, можем да ги съединим, използвайки шаблони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{0}</a:t>
            </a:r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{1}</a:t>
            </a: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{2}</a:t>
            </a:r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…</a:t>
            </a:r>
            <a:endPara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Съединяване на текст и числа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671316" y="2438400"/>
            <a:ext cx="10806000" cy="341016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firstName = Console.ReadLine();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lastName = Console.ReadLine();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age 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int.Parse(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Console.ReadLine());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town = 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Console.ReadLine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You are 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{0} {1}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a 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{2}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-years old person from 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{3}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.",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it-IT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firstName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lastName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age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town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60412" y="604709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 smtClean="0"/>
              <a:t>Тестване на решението: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judge.softuni.bg/Contests/Practice/Index/151#3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310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5279">
            <a:off x="1056949" y="621380"/>
            <a:ext cx="5018930" cy="138543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perspectiveHeroicExtremeRightFacing">
              <a:rot lat="449630" lon="20136790" rev="256842"/>
            </a:camera>
            <a:lightRig rig="threePt" dir="t"/>
          </a:scene3d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12813" y="4879798"/>
            <a:ext cx="10363200" cy="820600"/>
          </a:xfrm>
        </p:spPr>
        <p:txBody>
          <a:bodyPr/>
          <a:lstStyle/>
          <a:p>
            <a:r>
              <a:rPr lang="bg-BG" dirty="0" smtClean="0"/>
              <a:t>Задачи с прости изчисления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757966"/>
            <a:ext cx="10363200" cy="719034"/>
          </a:xfrm>
        </p:spPr>
        <p:txBody>
          <a:bodyPr/>
          <a:lstStyle/>
          <a:p>
            <a:r>
              <a:rPr lang="bg-BG" dirty="0" smtClean="0"/>
              <a:t>Работа на живо в клас (</a:t>
            </a:r>
            <a:r>
              <a:rPr lang="bg-BG" noProof="1" smtClean="0"/>
              <a:t>лаб</a:t>
            </a:r>
            <a:r>
              <a:rPr lang="bg-BG" dirty="0" smtClean="0"/>
              <a:t>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331835">
            <a:off x="3956717" y="1148417"/>
            <a:ext cx="5692770" cy="161783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perspectiveHeroicExtremeRightFacing">
              <a:rot lat="449630" lon="20136790" rev="256842"/>
            </a:camera>
            <a:lightRig rig="threePt" dir="t"/>
          </a:scene3d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9100" y="2304279"/>
            <a:ext cx="5562600" cy="159067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perspectiveHeroicExtremeRightFacing">
              <a:rot lat="449630" lon="20136790" rev="256842"/>
            </a:camera>
            <a:lightRig rig="threePt" dir="t"/>
          </a:scene3d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362474">
            <a:off x="5174306" y="2485273"/>
            <a:ext cx="5448300" cy="145732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perspectiveHeroicExtremeLeftFacing">
              <a:rot lat="425555" lon="1161734" rev="21304858"/>
            </a:camera>
            <a:lightRig rig="threePt" dir="t"/>
          </a:scene3d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345859">
            <a:off x="3426084" y="3338615"/>
            <a:ext cx="4775978" cy="127609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perspectiveHeroicExtremeRightFacing">
              <a:rot lat="449630" lon="20136790" rev="256842"/>
            </a:camera>
            <a:lightRig rig="threePt" dir="t"/>
          </a:scene3d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652581">
            <a:off x="6218956" y="697151"/>
            <a:ext cx="5298339" cy="158121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52990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1570</Words>
  <Application>Microsoft Office PowerPoint</Application>
  <PresentationFormat>Custom</PresentationFormat>
  <Paragraphs>281</Paragraphs>
  <Slides>29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SoftUni 16x9</vt:lpstr>
      <vt:lpstr>Прости пресмятания</vt:lpstr>
      <vt:lpstr>Съдържание</vt:lpstr>
      <vt:lpstr>Четене на числа от конзолата</vt:lpstr>
      <vt:lpstr>Пресмятания в програмирането</vt:lpstr>
      <vt:lpstr>Типове данни и променливи</vt:lpstr>
      <vt:lpstr>Четене на дробно число</vt:lpstr>
      <vt:lpstr>Четене и печатане на текст</vt:lpstr>
      <vt:lpstr>Съединяване на текст и числа</vt:lpstr>
      <vt:lpstr>Задачи с прости изчисления</vt:lpstr>
      <vt:lpstr>Аритметични операции: + и -</vt:lpstr>
      <vt:lpstr>Аритметични операции: * и /</vt:lpstr>
      <vt:lpstr>Особености при деление на числа в C#</vt:lpstr>
      <vt:lpstr>Съединяване на текст и число</vt:lpstr>
      <vt:lpstr>Числени изрази</vt:lpstr>
      <vt:lpstr>Периметър и лице на кръг – пример</vt:lpstr>
      <vt:lpstr>Лице на правоъгълник в равнината – пример</vt:lpstr>
      <vt:lpstr>Лица и периметри на фигури</vt:lpstr>
      <vt:lpstr>Графично приложение: конвертор от BGN към EUR</vt:lpstr>
      <vt:lpstr>Конвертор за валути</vt:lpstr>
      <vt:lpstr>Нареждане на контролите в редактора</vt:lpstr>
      <vt:lpstr>Настройки на отделните контроли</vt:lpstr>
      <vt:lpstr>Обработка на събития</vt:lpstr>
      <vt:lpstr>Събития по контролите</vt:lpstr>
      <vt:lpstr>Конвертиране от BGN към EUR – логика</vt:lpstr>
      <vt:lpstr>Графично приложение: конвертор от BGN към EUR</vt:lpstr>
      <vt:lpstr>Какво научихме днес?</vt:lpstr>
      <vt:lpstr>Прости пресмятания</vt:lpstr>
      <vt:lpstr>Лиценз</vt:lpstr>
      <vt:lpstr>Безплатни обучения в СофтУни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Прости пресмятания</dc:title>
  <dc:subject>Coding 101 Course</dc:subject>
  <dc:creator/>
  <cp:keywords>Sofware University, SoftUni, programming, coding, software development, education, training, course, курс, програмиране, кодене, кодиране, СофтУни</cp:keywords>
  <dc:description>https://softuni.bg/courses/programming-basics/</dc:description>
  <cp:lastModifiedBy/>
  <cp:revision>1</cp:revision>
  <dcterms:created xsi:type="dcterms:W3CDTF">2014-01-02T17:00:34Z</dcterms:created>
  <dcterms:modified xsi:type="dcterms:W3CDTF">2016-09-14T08:15:01Z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