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394" r:id="rId3"/>
    <p:sldId id="633" r:id="rId4"/>
    <p:sldId id="500" r:id="rId5"/>
    <p:sldId id="608" r:id="rId6"/>
    <p:sldId id="613" r:id="rId7"/>
    <p:sldId id="612" r:id="rId8"/>
    <p:sldId id="605" r:id="rId9"/>
    <p:sldId id="614" r:id="rId10"/>
    <p:sldId id="615" r:id="rId11"/>
    <p:sldId id="616" r:id="rId12"/>
    <p:sldId id="618" r:id="rId13"/>
    <p:sldId id="617" r:id="rId14"/>
    <p:sldId id="609" r:id="rId15"/>
    <p:sldId id="610" r:id="rId16"/>
    <p:sldId id="619" r:id="rId17"/>
    <p:sldId id="620" r:id="rId18"/>
    <p:sldId id="621" r:id="rId19"/>
    <p:sldId id="622" r:id="rId20"/>
    <p:sldId id="627" r:id="rId21"/>
    <p:sldId id="628" r:id="rId22"/>
    <p:sldId id="623" r:id="rId23"/>
    <p:sldId id="624" r:id="rId24"/>
    <p:sldId id="611" r:id="rId25"/>
    <p:sldId id="630" r:id="rId26"/>
    <p:sldId id="632" r:id="rId27"/>
    <p:sldId id="518" r:id="rId28"/>
    <p:sldId id="352" r:id="rId29"/>
    <p:sldId id="393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9BFB0-2A68-4789-A0A8-AA910657877A}">
          <p14:sldIdLst>
            <p14:sldId id="394"/>
            <p14:sldId id="633"/>
            <p14:sldId id="500"/>
          </p14:sldIdLst>
        </p14:section>
        <p14:section name="MVC" id="{F4BC86D2-16EB-4E41-9B2E-3066BCF27B3B}">
          <p14:sldIdLst>
            <p14:sldId id="608"/>
            <p14:sldId id="613"/>
            <p14:sldId id="612"/>
            <p14:sldId id="605"/>
            <p14:sldId id="614"/>
            <p14:sldId id="615"/>
            <p14:sldId id="616"/>
            <p14:sldId id="618"/>
            <p14:sldId id="617"/>
            <p14:sldId id="609"/>
            <p14:sldId id="610"/>
          </p14:sldIdLst>
        </p14:section>
        <p14:section name="Symfony" id="{593C0D35-5FBF-4E67-BA30-64762E5C74F4}">
          <p14:sldIdLst>
            <p14:sldId id="619"/>
            <p14:sldId id="620"/>
            <p14:sldId id="621"/>
            <p14:sldId id="622"/>
            <p14:sldId id="627"/>
            <p14:sldId id="628"/>
            <p14:sldId id="623"/>
            <p14:sldId id="624"/>
            <p14:sldId id="611"/>
            <p14:sldId id="630"/>
          </p14:sldIdLst>
        </p14:section>
        <p14:section name="Conclusion" id="{CAD93B16-9430-4CD6-BD17-69844E1E5D8E}">
          <p14:sldIdLst>
            <p14:sldId id="632"/>
            <p14:sldId id="518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6B854E"/>
    <a:srgbClr val="FBEEDC"/>
    <a:srgbClr val="F8DC9E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94595" autoAdjust="0"/>
  </p:normalViewPr>
  <p:slideViewPr>
    <p:cSldViewPr>
      <p:cViewPr varScale="1">
        <p:scale>
          <a:sx n="82" d="100"/>
          <a:sy n="82" d="100"/>
        </p:scale>
        <p:origin x="50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08-Mar-17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08-Mar-17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9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03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08-Mar-17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968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software-technologies/" TargetMode="External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4.png"/><Relationship Id="rId14" Type="http://schemas.openxmlformats.org/officeDocument/2006/relationships/hyperlink" Target="http://www.infragistics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4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11471" y="554127"/>
            <a:ext cx="8798264" cy="1171552"/>
          </a:xfrm>
        </p:spPr>
        <p:txBody>
          <a:bodyPr>
            <a:normAutofit fontScale="90000"/>
          </a:bodyPr>
          <a:lstStyle/>
          <a:p>
            <a:r>
              <a:rPr lang="en-US" dirty="0"/>
              <a:t>PHP: MVC and Symfony Overview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587804">
            <a:off x="4924177" y="3593951"/>
            <a:ext cx="2242666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dirty="0"/>
              <a:t>MVC</a:t>
            </a:r>
          </a:p>
          <a:p>
            <a:r>
              <a:rPr lang="en-US" dirty="0"/>
              <a:t>PHP &amp; Symfony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4484" y="3850515"/>
            <a:ext cx="5033549" cy="262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core</a:t>
            </a:r>
            <a:r>
              <a:rPr lang="en-US" dirty="0"/>
              <a:t> MVC component – holds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logic</a:t>
            </a:r>
          </a:p>
          <a:p>
            <a:r>
              <a:rPr lang="en-US" dirty="0"/>
              <a:t>Process the requests with the help of views and models</a:t>
            </a:r>
          </a:p>
          <a:p>
            <a:r>
              <a:rPr lang="en-US" dirty="0"/>
              <a:t>A set of classes that handles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Communication</a:t>
            </a:r>
            <a:r>
              <a:rPr lang="en-US" dirty="0"/>
              <a:t> from the user</a:t>
            </a:r>
          </a:p>
          <a:p>
            <a:pPr lvl="1"/>
            <a:r>
              <a:rPr lang="en-US" dirty="0"/>
              <a:t>Overall application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</a:t>
            </a:r>
          </a:p>
          <a:p>
            <a:pPr lvl="1"/>
            <a:r>
              <a:rPr lang="en-US" dirty="0"/>
              <a:t>Application-specific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logic </a:t>
            </a:r>
            <a:r>
              <a:rPr lang="en-US" dirty="0"/>
              <a:t>(business logic)</a:t>
            </a:r>
          </a:p>
          <a:p>
            <a:r>
              <a:rPr lang="en-US" dirty="0"/>
              <a:t>Every controller has one or more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"actions"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pic>
        <p:nvPicPr>
          <p:cNvPr id="5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2819400"/>
            <a:ext cx="2983029" cy="1987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26671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 for Web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266482" y="1219200"/>
            <a:ext cx="27432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/Some/Page/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03812" y="3008241"/>
            <a:ext cx="2599766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266482" y="981655"/>
            <a:ext cx="2209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Request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03812" y="1144926"/>
            <a:ext cx="3599330" cy="1217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Front controller (dispatcher)</a:t>
            </a:r>
          </a:p>
        </p:txBody>
      </p:sp>
      <p:sp>
        <p:nvSpPr>
          <p:cNvPr id="9" name="Down Arrow 8"/>
          <p:cNvSpPr/>
          <p:nvPr/>
        </p:nvSpPr>
        <p:spPr>
          <a:xfrm>
            <a:off x="6323012" y="2438982"/>
            <a:ext cx="360830" cy="49695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47012" y="5105400"/>
            <a:ext cx="2362200" cy="1166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(data)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04832" y="5105400"/>
            <a:ext cx="2428650" cy="1166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</a:t>
            </a:r>
          </a:p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(render UI)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5085882" y="5428601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2266482" y="2295526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66482" y="2981326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7416777" y="4381227"/>
            <a:ext cx="1017025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4428478" y="4384817"/>
            <a:ext cx="999969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2698012" y="3498803"/>
            <a:ext cx="800100" cy="13439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98613" y="4038601"/>
            <a:ext cx="29718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Response</a:t>
            </a:r>
            <a:endParaRPr lang="en-US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31913" y="2440821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Delegate 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081401" y="4267604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view &amp;</a:t>
            </a:r>
            <a:b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27612" y="5715001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model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42889" y="4127747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CRUD model</a:t>
            </a:r>
          </a:p>
        </p:txBody>
      </p:sp>
    </p:spTree>
    <p:extLst>
      <p:ext uri="{BB962C8B-B14F-4D97-AF65-F5344CB8AC3E}">
        <p14:creationId xmlns:p14="http://schemas.microsoft.com/office/powerpoint/2010/main" val="32846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Incoming request (HTTP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request</a:t>
            </a:r>
            <a:r>
              <a:rPr lang="en-US" dirty="0"/>
              <a:t>) is routed to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pPr lvl="1"/>
            <a:r>
              <a:rPr lang="en-US" dirty="0"/>
              <a:t>Processes request and creates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Model</a:t>
            </a:r>
          </a:p>
          <a:p>
            <a:pPr lvl="1"/>
            <a:r>
              <a:rPr lang="en-US" dirty="0"/>
              <a:t>Selects appropriate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view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dirty="0"/>
              <a:t> is passed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View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dirty="0"/>
              <a:t> transforms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dirty="0"/>
              <a:t> into UI output format (HTML)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response</a:t>
            </a:r>
            <a:r>
              <a:rPr lang="en-US" dirty="0"/>
              <a:t> is rendered (HTTP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response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Workflow</a:t>
            </a:r>
          </a:p>
        </p:txBody>
      </p:sp>
    </p:spTree>
    <p:extLst>
      <p:ext uri="{BB962C8B-B14F-4D97-AF65-F5344CB8AC3E}">
        <p14:creationId xmlns:p14="http://schemas.microsoft.com/office/powerpoint/2010/main" val="149092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PostController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Create($title, $content)</a:t>
            </a:r>
          </a:p>
          <a:p>
            <a:pPr lvl="2"/>
            <a:r>
              <a:rPr lang="en-US" dirty="0"/>
              <a:t>Adds a forum post to the database</a:t>
            </a:r>
          </a:p>
          <a:p>
            <a:pPr lvl="1"/>
            <a:r>
              <a:rPr lang="en-US" dirty="0"/>
              <a:t>Edit($</a:t>
            </a:r>
            <a:r>
              <a:rPr lang="en-US" dirty="0" err="1"/>
              <a:t>postId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Gets post with id $</a:t>
            </a:r>
            <a:r>
              <a:rPr lang="en-US" dirty="0" err="1"/>
              <a:t>postId</a:t>
            </a:r>
            <a:r>
              <a:rPr lang="en-US" dirty="0"/>
              <a:t> and alters the title and content in DB</a:t>
            </a:r>
          </a:p>
          <a:p>
            <a:pPr lvl="1"/>
            <a:r>
              <a:rPr lang="en-US" dirty="0"/>
              <a:t>Delete($</a:t>
            </a:r>
            <a:r>
              <a:rPr lang="en-US" dirty="0" err="1"/>
              <a:t>postId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Finds post by id $</a:t>
            </a:r>
            <a:r>
              <a:rPr lang="en-US" dirty="0" err="1"/>
              <a:t>postId</a:t>
            </a:r>
            <a:r>
              <a:rPr lang="en-US" dirty="0"/>
              <a:t> and deletes it from the DB</a:t>
            </a:r>
          </a:p>
          <a:p>
            <a:pPr lvl="1"/>
            <a:r>
              <a:rPr lang="en-US" dirty="0"/>
              <a:t>View($</a:t>
            </a:r>
            <a:r>
              <a:rPr lang="en-US" dirty="0" err="1"/>
              <a:t>postId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Gets post with id $</a:t>
            </a:r>
            <a:r>
              <a:rPr lang="en-US" dirty="0" err="1"/>
              <a:t>postId</a:t>
            </a:r>
            <a:r>
              <a:rPr lang="en-US" dirty="0"/>
              <a:t> and displays it to the user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63" t="12475" r="-121" b="11746"/>
          <a:stretch/>
        </p:blipFill>
        <p:spPr>
          <a:xfrm>
            <a:off x="7161232" y="2912246"/>
            <a:ext cx="3405736" cy="486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32" y="1758934"/>
            <a:ext cx="3405736" cy="597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213" y="4211658"/>
            <a:ext cx="3405774" cy="5473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212" y="5387939"/>
            <a:ext cx="3329555" cy="569051"/>
          </a:xfrm>
          <a:prstGeom prst="rect">
            <a:avLst/>
          </a:prstGeom>
        </p:spPr>
      </p:pic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542212" y="360604"/>
            <a:ext cx="2133600" cy="941212"/>
          </a:xfrm>
          <a:prstGeom prst="wedgeRoundRectCallout">
            <a:avLst>
              <a:gd name="adj1" fmla="val 51674"/>
              <a:gd name="adj2" fmla="val 956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Route (access URL)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001" y="1857852"/>
            <a:ext cx="1315616" cy="40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5414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UserController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600" dirty="0"/>
              <a:t>Register($username, $password)</a:t>
            </a:r>
          </a:p>
          <a:p>
            <a:pPr lvl="2"/>
            <a:r>
              <a:rPr lang="en-US" sz="3200" dirty="0"/>
              <a:t>Adds a user to the database</a:t>
            </a:r>
          </a:p>
          <a:p>
            <a:pPr lvl="1"/>
            <a:r>
              <a:rPr lang="en-US" sz="3600" dirty="0"/>
              <a:t>Login($username, $password)</a:t>
            </a:r>
          </a:p>
          <a:p>
            <a:pPr lvl="2"/>
            <a:r>
              <a:rPr lang="en-US" sz="3200" dirty="0"/>
              <a:t>Checks if user exists and if $password matches the one in the database (after encryption)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Forum (2)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3096251"/>
            <a:ext cx="3457575" cy="5909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12" y="1828800"/>
            <a:ext cx="3450794" cy="58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4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176" y="4876800"/>
            <a:ext cx="8938472" cy="820600"/>
          </a:xfrm>
        </p:spPr>
        <p:txBody>
          <a:bodyPr/>
          <a:lstStyle/>
          <a:p>
            <a:r>
              <a:rPr lang="en-US" dirty="0"/>
              <a:t>Symfony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688256"/>
          </a:xfrm>
        </p:spPr>
        <p:txBody>
          <a:bodyPr/>
          <a:lstStyle/>
          <a:p>
            <a:r>
              <a:rPr lang="en-US" dirty="0"/>
              <a:t>Web MVC Framework for PHP</a:t>
            </a:r>
          </a:p>
        </p:txBody>
      </p:sp>
      <p:pic>
        <p:nvPicPr>
          <p:cNvPr id="1028" name="Picture 4" descr="Image result for symfony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2" y="990600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77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MVC</a:t>
            </a:r>
            <a:r>
              <a:rPr lang="en-US" dirty="0"/>
              <a:t> framework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</a:t>
            </a:r>
          </a:p>
          <a:p>
            <a:r>
              <a:rPr lang="en-US" dirty="0"/>
              <a:t>Created by Sensio Labs</a:t>
            </a:r>
          </a:p>
          <a:p>
            <a:r>
              <a:rPr lang="en-US" dirty="0"/>
              <a:t>Works with many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</a:t>
            </a:r>
            <a:r>
              <a:rPr lang="en-US" dirty="0"/>
              <a:t> types (MySQL, SQLite, MSSQL, etc..)</a:t>
            </a:r>
          </a:p>
          <a:p>
            <a:r>
              <a:rPr lang="en-US" dirty="0"/>
              <a:t>Entity creation</a:t>
            </a:r>
          </a:p>
          <a:p>
            <a:pPr lvl="1"/>
            <a:r>
              <a:rPr lang="en-US" dirty="0"/>
              <a:t>Defining data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models</a:t>
            </a:r>
            <a:r>
              <a:rPr lang="en-US" dirty="0"/>
              <a:t> and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properties</a:t>
            </a:r>
          </a:p>
          <a:p>
            <a:r>
              <a:rPr lang="en-US" dirty="0"/>
              <a:t>Scaffolding</a:t>
            </a:r>
          </a:p>
          <a:p>
            <a:pPr lvl="1"/>
            <a:r>
              <a:rPr lang="en-US" dirty="0"/>
              <a:t>Code generation tools (less manual typing)</a:t>
            </a:r>
          </a:p>
          <a:p>
            <a:pPr lvl="1"/>
            <a:r>
              <a:rPr lang="en-US" dirty="0"/>
              <a:t>Generates data models + DB tables (by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Doctrine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Symfony?</a:t>
            </a:r>
          </a:p>
        </p:txBody>
      </p:sp>
    </p:spTree>
    <p:extLst>
      <p:ext uri="{BB962C8B-B14F-4D97-AF65-F5344CB8AC3E}">
        <p14:creationId xmlns:p14="http://schemas.microsoft.com/office/powerpoint/2010/main" val="215825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Comments, which give Symfony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context</a:t>
            </a:r>
            <a:r>
              <a:rPr lang="en-US" dirty="0"/>
              <a:t> about the code below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Symfony Annotations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42" y="3276600"/>
            <a:ext cx="9167534" cy="2905124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393209" y="1981200"/>
            <a:ext cx="2899455" cy="999928"/>
          </a:xfrm>
          <a:prstGeom prst="wedgeRoundRectCallout">
            <a:avLst>
              <a:gd name="adj1" fmla="val 11195"/>
              <a:gd name="adj2" fmla="val 925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URL that calls the controller action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898409" y="2191431"/>
            <a:ext cx="2289855" cy="789697"/>
          </a:xfrm>
          <a:prstGeom prst="wedgeRoundRectCallout">
            <a:avLst>
              <a:gd name="adj1" fmla="val 2272"/>
              <a:gd name="adj2" fmla="val 1010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Action name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167011" y="2586279"/>
            <a:ext cx="1929589" cy="1044538"/>
          </a:xfrm>
          <a:prstGeom prst="wedgeRoundRectCallout">
            <a:avLst>
              <a:gd name="adj1" fmla="val 66191"/>
              <a:gd name="adj2" fmla="val 774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Action Parameters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8188264" y="3392456"/>
            <a:ext cx="3108990" cy="677681"/>
          </a:xfrm>
          <a:prstGeom prst="wedgeRoundRectCallout">
            <a:avLst>
              <a:gd name="adj1" fmla="val -68104"/>
              <a:gd name="adj2" fmla="val 505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Return type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188815" y="4419600"/>
            <a:ext cx="1929589" cy="1044538"/>
          </a:xfrm>
          <a:prstGeom prst="wedgeRoundRectCallout">
            <a:avLst>
              <a:gd name="adj1" fmla="val 70059"/>
              <a:gd name="adj2" fmla="val 398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Describes this action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13992" y="4553340"/>
            <a:ext cx="9013371" cy="1530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6351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(classes), which describe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, stored in the 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Symfony Entities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2400303"/>
            <a:ext cx="8686800" cy="3996284"/>
          </a:xfrm>
          <a:prstGeom prst="rect">
            <a:avLst/>
          </a:prstGeom>
        </p:spPr>
      </p:pic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884612" y="1905000"/>
            <a:ext cx="2057400" cy="990600"/>
          </a:xfrm>
          <a:prstGeom prst="wedgeRoundRectCallout">
            <a:avLst>
              <a:gd name="adj1" fmla="val 3035"/>
              <a:gd name="adj2" fmla="val 727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Database table name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4800533" y="3714797"/>
            <a:ext cx="2213655" cy="608164"/>
          </a:xfrm>
          <a:prstGeom prst="wedgeRoundRectCallout">
            <a:avLst>
              <a:gd name="adj1" fmla="val -89951"/>
              <a:gd name="adj2" fmla="val -56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Class name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4817672" y="4432699"/>
            <a:ext cx="2590801" cy="519144"/>
          </a:xfrm>
          <a:prstGeom prst="wedgeRoundRectCallout">
            <a:avLst>
              <a:gd name="adj1" fmla="val -77106"/>
              <a:gd name="adj2" fmla="val 79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Field Data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Type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161212" y="5197358"/>
            <a:ext cx="2881201" cy="940837"/>
          </a:xfrm>
          <a:prstGeom prst="wedgeRoundRectCallout">
            <a:avLst>
              <a:gd name="adj1" fmla="val -116617"/>
              <a:gd name="adj2" fmla="val -367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Column in the database table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60412" y="5297336"/>
            <a:ext cx="1905000" cy="567079"/>
          </a:xfrm>
          <a:prstGeom prst="wedgeRoundRectCallout">
            <a:avLst>
              <a:gd name="adj1" fmla="val 45976"/>
              <a:gd name="adj2" fmla="val 1012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 name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4217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fields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properties</a:t>
            </a:r>
            <a:r>
              <a:rPr lang="en-US" dirty="0"/>
              <a:t> like in C#, but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annotations</a:t>
            </a:r>
            <a:r>
              <a:rPr lang="en-US" dirty="0"/>
              <a:t>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additional functionality</a:t>
            </a:r>
          </a:p>
          <a:p>
            <a:r>
              <a:rPr lang="en-US" dirty="0"/>
              <a:t>Tell the database what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column names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types</a:t>
            </a:r>
            <a:r>
              <a:rPr lang="en-US" dirty="0"/>
              <a:t> to use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72" y="3380251"/>
            <a:ext cx="11231880" cy="287682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Symfony Entities: Fields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053611" y="3060477"/>
            <a:ext cx="1745401" cy="639541"/>
          </a:xfrm>
          <a:prstGeom prst="wedgeRoundRectCallout">
            <a:avLst>
              <a:gd name="adj1" fmla="val -42864"/>
              <a:gd name="adj2" fmla="val 974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Data type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5255791" y="3526461"/>
            <a:ext cx="2243697" cy="982143"/>
          </a:xfrm>
          <a:prstGeom prst="wedgeRoundRectCallout">
            <a:avLst>
              <a:gd name="adj1" fmla="val -43259"/>
              <a:gd name="adj2" fmla="val 828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column name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7784372" y="3512709"/>
            <a:ext cx="2196240" cy="982143"/>
          </a:xfrm>
          <a:prstGeom prst="wedgeRoundRectCallout">
            <a:avLst>
              <a:gd name="adj1" fmla="val -43259"/>
              <a:gd name="adj2" fmla="val 828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column type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8849462" y="5472071"/>
            <a:ext cx="2262300" cy="982143"/>
          </a:xfrm>
          <a:prstGeom prst="wedgeRoundRectCallout">
            <a:avLst>
              <a:gd name="adj1" fmla="val 33042"/>
              <a:gd name="adj2" fmla="val -760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column max length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3992728" y="5479142"/>
            <a:ext cx="1969770" cy="646863"/>
          </a:xfrm>
          <a:prstGeom prst="wedgeRoundRectCallout">
            <a:avLst>
              <a:gd name="adj1" fmla="val -62795"/>
              <a:gd name="adj2" fmla="val 236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 name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912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2885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MVC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Overview, Purpose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The MVC Pattern</a:t>
            </a: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Symfony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What is Symfony?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Annotations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Entities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Views &amp; Controllers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37791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r>
              <a:rPr lang="en-US" dirty="0"/>
              <a:t>Getters and Setters like in C#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2050859"/>
            <a:ext cx="5333998" cy="405165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Symfony Entities: Properties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098238" y="1966535"/>
            <a:ext cx="1743504" cy="892114"/>
          </a:xfrm>
          <a:prstGeom prst="wedgeRoundRectCallout">
            <a:avLst>
              <a:gd name="adj1" fmla="val -33545"/>
              <a:gd name="adj2" fmla="val 100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Return data type</a:t>
            </a:r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4189412" y="2988303"/>
            <a:ext cx="1726122" cy="874696"/>
          </a:xfrm>
          <a:prstGeom prst="wedgeRoundRectCallout">
            <a:avLst>
              <a:gd name="adj1" fmla="val -39355"/>
              <a:gd name="adj2" fmla="val 773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Function name</a:t>
            </a:r>
            <a:endParaRPr lang="bg-BG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572" y="2050859"/>
            <a:ext cx="5219700" cy="3962400"/>
          </a:xfrm>
          <a:prstGeom prst="rect">
            <a:avLst/>
          </a:prstGeom>
        </p:spPr>
      </p:pic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3968402" y="5575911"/>
            <a:ext cx="1676401" cy="874696"/>
          </a:xfrm>
          <a:prstGeom prst="wedgeRoundRectCallout">
            <a:avLst>
              <a:gd name="adj1" fmla="val -12328"/>
              <a:gd name="adj2" fmla="val -731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Accessing the field</a:t>
            </a:r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8228012" y="1524000"/>
            <a:ext cx="1828800" cy="822689"/>
          </a:xfrm>
          <a:prstGeom prst="wedgeRoundRectCallout">
            <a:avLst>
              <a:gd name="adj1" fmla="val -38487"/>
              <a:gd name="adj2" fmla="val 1190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Parameter data type</a:t>
            </a:r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9811477" y="2826557"/>
            <a:ext cx="1828800" cy="822689"/>
          </a:xfrm>
          <a:prstGeom prst="wedgeRoundRectCallout">
            <a:avLst>
              <a:gd name="adj1" fmla="val -87467"/>
              <a:gd name="adj2" fmla="val 5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Return data type</a:t>
            </a:r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20" name="AutoShape 25"/>
          <p:cNvSpPr>
            <a:spLocks noChangeArrowheads="1"/>
          </p:cNvSpPr>
          <p:nvPr/>
        </p:nvSpPr>
        <p:spPr bwMode="auto">
          <a:xfrm>
            <a:off x="10301694" y="4424944"/>
            <a:ext cx="1461436" cy="822689"/>
          </a:xfrm>
          <a:prstGeom prst="wedgeRoundRectCallout">
            <a:avLst>
              <a:gd name="adj1" fmla="val -105475"/>
              <a:gd name="adj2" fmla="val -522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Function name</a:t>
            </a:r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21" name="AutoShape 25"/>
          <p:cNvSpPr>
            <a:spLocks noChangeArrowheads="1"/>
          </p:cNvSpPr>
          <p:nvPr/>
        </p:nvSpPr>
        <p:spPr bwMode="auto">
          <a:xfrm>
            <a:off x="9529843" y="5611837"/>
            <a:ext cx="1335006" cy="522823"/>
          </a:xfrm>
          <a:prstGeom prst="wedgeRoundRectCallout">
            <a:avLst>
              <a:gd name="adj1" fmla="val -111472"/>
              <a:gd name="adj2" fmla="val -1615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Set title</a:t>
            </a:r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22" name="AutoShape 25"/>
          <p:cNvSpPr>
            <a:spLocks noChangeArrowheads="1"/>
          </p:cNvSpPr>
          <p:nvPr/>
        </p:nvSpPr>
        <p:spPr bwMode="auto">
          <a:xfrm>
            <a:off x="7252616" y="5730707"/>
            <a:ext cx="1639805" cy="770914"/>
          </a:xfrm>
          <a:prstGeom prst="wedgeRoundRectCallout">
            <a:avLst>
              <a:gd name="adj1" fmla="val 23137"/>
              <a:gd name="adj2" fmla="val -768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Return the object</a:t>
            </a:r>
            <a:endParaRPr lang="bg-B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2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Twig</a:t>
            </a:r>
            <a:r>
              <a:rPr lang="en-US" dirty="0"/>
              <a:t> view engine</a:t>
            </a:r>
          </a:p>
          <a:p>
            <a:pPr lvl="1"/>
            <a:r>
              <a:rPr lang="en-US" dirty="0"/>
              <a:t>HTML with dynamic Twig syntax: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Symfony Views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14" y="2667000"/>
            <a:ext cx="7286796" cy="3790950"/>
          </a:xfrm>
          <a:prstGeom prst="rect">
            <a:avLst/>
          </a:prstGeom>
        </p:spPr>
      </p:pic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161212" y="3309363"/>
            <a:ext cx="2133600" cy="599213"/>
          </a:xfrm>
          <a:prstGeom prst="wedgeRoundRectCallout">
            <a:avLst>
              <a:gd name="adj1" fmla="val -45933"/>
              <a:gd name="adj2" fmla="val 792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Twig syntax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932612" y="4666516"/>
            <a:ext cx="2133600" cy="599213"/>
          </a:xfrm>
          <a:prstGeom prst="wedgeRoundRectCallout">
            <a:avLst>
              <a:gd name="adj1" fmla="val -37624"/>
              <a:gd name="adj2" fmla="val 854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Twig syntax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632812" y="2273666"/>
            <a:ext cx="2347800" cy="656727"/>
          </a:xfrm>
          <a:prstGeom prst="wedgeRoundRectCallout">
            <a:avLst>
              <a:gd name="adj1" fmla="val -67798"/>
              <a:gd name="adj2" fmla="val 465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Twig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foreach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065212" y="3636692"/>
            <a:ext cx="2163301" cy="599213"/>
          </a:xfrm>
          <a:prstGeom prst="wedgeRoundRectCallout">
            <a:avLst>
              <a:gd name="adj1" fmla="val 67601"/>
              <a:gd name="adj2" fmla="val -437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HTML Code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82343" y="4114800"/>
            <a:ext cx="3032449" cy="363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4982547" y="5514391"/>
            <a:ext cx="3433665" cy="382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2476501" y="2657475"/>
            <a:ext cx="4657724" cy="447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906975" y="5896946"/>
            <a:ext cx="1335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%end %</a:t>
            </a:r>
          </a:p>
        </p:txBody>
      </p:sp>
    </p:spTree>
    <p:extLst>
      <p:ext uri="{BB962C8B-B14F-4D97-AF65-F5344CB8AC3E}">
        <p14:creationId xmlns:p14="http://schemas.microsoft.com/office/powerpoint/2010/main" val="341370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Functions, which the user calls by accessing the specific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route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Symfony Controllers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78" y="3276600"/>
            <a:ext cx="9167534" cy="2905124"/>
          </a:xfrm>
          <a:prstGeom prst="rect">
            <a:avLst/>
          </a:prstGeom>
        </p:spPr>
      </p:pic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005120" y="2035071"/>
            <a:ext cx="2159767" cy="999928"/>
          </a:xfrm>
          <a:prstGeom prst="wedgeRoundRectCallout">
            <a:avLst>
              <a:gd name="adj1" fmla="val 11945"/>
              <a:gd name="adj2" fmla="val 925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Controller action route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780212" y="2362199"/>
            <a:ext cx="1577888" cy="1030253"/>
          </a:xfrm>
          <a:prstGeom prst="wedgeRoundRectCallout">
            <a:avLst>
              <a:gd name="adj1" fmla="val -74870"/>
              <a:gd name="adj2" fmla="val 609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Action name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36847" y="2586279"/>
            <a:ext cx="1929589" cy="1044538"/>
          </a:xfrm>
          <a:prstGeom prst="wedgeRoundRectCallout">
            <a:avLst>
              <a:gd name="adj1" fmla="val 66191"/>
              <a:gd name="adj2" fmla="val 774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Action Parameters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8358100" y="3392456"/>
            <a:ext cx="2232112" cy="677681"/>
          </a:xfrm>
          <a:prstGeom prst="wedgeRoundRectCallout">
            <a:avLst>
              <a:gd name="adj1" fmla="val -68104"/>
              <a:gd name="adj2" fmla="val 505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Return type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83828" y="4553340"/>
            <a:ext cx="9013371" cy="1530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96229" y="4537789"/>
            <a:ext cx="1810824" cy="1044538"/>
          </a:xfrm>
          <a:prstGeom prst="wedgeRoundRectCallout">
            <a:avLst>
              <a:gd name="adj1" fmla="val 73444"/>
              <a:gd name="adj2" fmla="val 381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Controller action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400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application</a:t>
            </a:r>
            <a:r>
              <a:rPr lang="en-US" dirty="0"/>
              <a:t>, which can calculate the result between two operands</a:t>
            </a:r>
          </a:p>
          <a:p>
            <a:pPr lvl="1"/>
            <a:r>
              <a:rPr lang="en-US" dirty="0"/>
              <a:t>Implement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addition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subtraction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multiplication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division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Simple Calculator Web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1485"/>
          <a:stretch/>
        </p:blipFill>
        <p:spPr>
          <a:xfrm>
            <a:off x="1543024" y="3276600"/>
            <a:ext cx="9026575" cy="294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4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6307">
            <a:off x="5691140" y="953484"/>
            <a:ext cx="5480131" cy="287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55998"/>
            <a:ext cx="8938472" cy="820600"/>
          </a:xfrm>
        </p:spPr>
        <p:txBody>
          <a:bodyPr/>
          <a:lstStyle/>
          <a:p>
            <a:r>
              <a:rPr lang="en-US" dirty="0"/>
              <a:t>Web application with Symfony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834166"/>
            <a:ext cx="8938472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1" name="Picture 4" descr="Image result for symfony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30170">
            <a:off x="1370012" y="914400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31485"/>
          <a:stretch/>
        </p:blipFill>
        <p:spPr>
          <a:xfrm>
            <a:off x="3046412" y="2447164"/>
            <a:ext cx="6400800" cy="2085655"/>
          </a:xfrm>
          <a:prstGeom prst="rect">
            <a:avLst/>
          </a:prstGeom>
          <a:ln>
            <a:noFill/>
          </a:ln>
          <a:effectLst>
            <a:outerShdw blurRad="1016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5268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22705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MVC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Versatile design pattern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Runs most of the Web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Code is organized into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Models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Views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Controllers</a:t>
            </a:r>
          </a:p>
          <a:p>
            <a:pPr>
              <a:lnSpc>
                <a:spcPct val="11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Symfony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Web MVC framework for PHP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Establishes communication between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user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web application </a:t>
            </a:r>
            <a:r>
              <a:rPr lang="en-US" sz="3000" dirty="0"/>
              <a:t>and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203" y="1295400"/>
            <a:ext cx="2843366" cy="210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symfony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3886200"/>
            <a:ext cx="2469349" cy="246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732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PHP: MVC and Symfony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https://softuni.bg/courses/software-technologies/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96235" y="1280062"/>
            <a:ext cx="1752140" cy="779159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dirty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301623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313687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26720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6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#tech-softuni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176" y="4953000"/>
            <a:ext cx="8938472" cy="820600"/>
          </a:xfrm>
        </p:spPr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688256"/>
          </a:xfrm>
        </p:spPr>
        <p:txBody>
          <a:bodyPr/>
          <a:lstStyle/>
          <a:p>
            <a:r>
              <a:rPr lang="en-US" dirty="0"/>
              <a:t>Overview,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2" y="1110531"/>
            <a:ext cx="6858000" cy="358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3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/>
              <a:t>odel-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iew-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/>
              <a:t>ontroller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MVC</a:t>
            </a:r>
            <a:r>
              <a:rPr lang="en-US" dirty="0"/>
              <a:t>) is a software architecture pattern</a:t>
            </a:r>
          </a:p>
          <a:p>
            <a:r>
              <a:rPr lang="en-US" dirty="0"/>
              <a:t>Originally formulated in the late 1970s by </a:t>
            </a:r>
            <a:r>
              <a:rPr lang="en-US" dirty="0" err="1"/>
              <a:t>Trygve</a:t>
            </a:r>
            <a:r>
              <a:rPr lang="en-US" dirty="0"/>
              <a:t> </a:t>
            </a:r>
            <a:r>
              <a:rPr lang="en-US" dirty="0" err="1"/>
              <a:t>Reenskaug</a:t>
            </a:r>
            <a:endParaRPr lang="en-US" dirty="0"/>
          </a:p>
          <a:p>
            <a:r>
              <a:rPr lang="en-US" dirty="0"/>
              <a:t>Code reusability and separation of concerns</a:t>
            </a:r>
          </a:p>
          <a:p>
            <a:r>
              <a:rPr lang="en-US" dirty="0"/>
              <a:t>Originally developed for desktop</a:t>
            </a:r>
          </a:p>
          <a:p>
            <a:pPr lvl="1"/>
            <a:r>
              <a:rPr lang="en-US" dirty="0"/>
              <a:t>Then adapted for internet applications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Model-View-Controller - MVC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912" y="3048000"/>
            <a:ext cx="3428999" cy="332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5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2412" y="4953000"/>
            <a:ext cx="8938472" cy="820600"/>
          </a:xfrm>
        </p:spPr>
        <p:txBody>
          <a:bodyPr/>
          <a:lstStyle/>
          <a:p>
            <a:r>
              <a:rPr lang="en-US" dirty="0"/>
              <a:t>The MVC Pattern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22412" y="5754968"/>
            <a:ext cx="8938472" cy="688256"/>
          </a:xfrm>
        </p:spPr>
        <p:txBody>
          <a:bodyPr/>
          <a:lstStyle/>
          <a:p>
            <a:r>
              <a:rPr lang="en-US" dirty="0"/>
              <a:t>Model-View-Controller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46" y="1141948"/>
            <a:ext cx="5621366" cy="3658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1246149"/>
            <a:ext cx="3428999" cy="332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5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Design pattern </a:t>
            </a:r>
            <a:r>
              <a:rPr lang="en-US" dirty="0"/>
              <a:t>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three</a:t>
            </a:r>
            <a:r>
              <a:rPr lang="en-US" dirty="0"/>
              <a:t> independent components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Model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/>
              <a:t>Manages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logic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Presentation</a:t>
            </a:r>
            <a:r>
              <a:rPr lang="en-US" dirty="0"/>
              <a:t> layer (renders the UI)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  <a:endParaRPr lang="bg-BG" dirty="0"/>
          </a:p>
          <a:p>
            <a:pPr lvl="2">
              <a:lnSpc>
                <a:spcPct val="110000"/>
              </a:lnSpc>
            </a:pPr>
            <a:r>
              <a:rPr lang="en-US" dirty="0"/>
              <a:t>Implements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application logic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Processes user request, performs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action</a:t>
            </a:r>
            <a:r>
              <a:rPr lang="en-US" dirty="0"/>
              <a:t>, updates the data model and invokes a view to render some UI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</a:t>
            </a:r>
            <a:endParaRPr lang="bg-B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2143328"/>
            <a:ext cx="2774636" cy="3052100"/>
          </a:xfrm>
          <a:prstGeom prst="rect">
            <a:avLst/>
          </a:prstGeom>
          <a:solidFill>
            <a:srgbClr val="00B050"/>
          </a:solidFill>
        </p:spPr>
      </p:pic>
    </p:spTree>
    <p:extLst>
      <p:ext uri="{BB962C8B-B14F-4D97-AF65-F5344CB8AC3E}">
        <p14:creationId xmlns:p14="http://schemas.microsoft.com/office/powerpoint/2010/main" val="189681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 that describes the data we are working with</a:t>
            </a:r>
          </a:p>
          <a:p>
            <a:r>
              <a:rPr lang="en-US" dirty="0"/>
              <a:t>Rules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</a:t>
            </a:r>
            <a:r>
              <a:rPr lang="en-US" dirty="0"/>
              <a:t> the data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changed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manipulated</a:t>
            </a:r>
          </a:p>
          <a:p>
            <a:r>
              <a:rPr lang="en-US" dirty="0"/>
              <a:t>May contain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validation</a:t>
            </a:r>
            <a:r>
              <a:rPr lang="en-US" dirty="0"/>
              <a:t> rules</a:t>
            </a:r>
          </a:p>
          <a:p>
            <a:r>
              <a:rPr lang="en-US" dirty="0"/>
              <a:t>Often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encapsulate</a:t>
            </a:r>
            <a:r>
              <a:rPr lang="en-US" dirty="0"/>
              <a:t> data stored in a database </a:t>
            </a:r>
          </a:p>
          <a:p>
            <a:pPr lvl="1"/>
            <a:r>
              <a:rPr lang="en-US" dirty="0"/>
              <a:t>as well as code used to manipulate the data</a:t>
            </a:r>
          </a:p>
          <a:p>
            <a:r>
              <a:rPr lang="en-US" dirty="0"/>
              <a:t>Most likely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Access Layer </a:t>
            </a:r>
            <a:r>
              <a:rPr lang="en-US" dirty="0"/>
              <a:t>of some kind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dirty="0"/>
              <a:t>It doesn't have significance in the framework</a:t>
            </a:r>
          </a:p>
          <a:p>
            <a:pPr lvl="1"/>
            <a:r>
              <a:rPr lang="en-US" dirty="0"/>
              <a:t>Apart from giving the data objects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75863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Defines how the application’s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user interface </a:t>
            </a:r>
            <a:r>
              <a:rPr lang="en-US" sz="3200" dirty="0"/>
              <a:t>(UI) will be displayed</a:t>
            </a:r>
          </a:p>
          <a:p>
            <a:r>
              <a:rPr lang="en-US" sz="3200" dirty="0"/>
              <a:t>May support master views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layouts</a:t>
            </a:r>
            <a:r>
              <a:rPr lang="en-US" sz="3200" dirty="0"/>
              <a:t>) </a:t>
            </a:r>
          </a:p>
          <a:p>
            <a:r>
              <a:rPr lang="en-US" sz="3200" dirty="0"/>
              <a:t>May support sub-views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partial views </a:t>
            </a:r>
            <a:r>
              <a:rPr lang="en-US" sz="3200" dirty="0"/>
              <a:t>or controls)</a:t>
            </a:r>
          </a:p>
          <a:p>
            <a:r>
              <a:rPr lang="en-US" sz="3200" dirty="0"/>
              <a:t>May use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template</a:t>
            </a:r>
            <a:r>
              <a:rPr lang="en-US" sz="3200" dirty="0"/>
              <a:t>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dynamically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generate</a:t>
            </a:r>
            <a:r>
              <a:rPr lang="en-US" sz="3200" dirty="0"/>
              <a:t> HTML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824" y="4038601"/>
            <a:ext cx="3810000" cy="2371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875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8717</TotalTime>
  <Words>945</Words>
  <Application>Microsoft Office PowerPoint</Application>
  <PresentationFormat>Custom</PresentationFormat>
  <Paragraphs>213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 16x9</vt:lpstr>
      <vt:lpstr>PHP: MVC and Symfony Overview</vt:lpstr>
      <vt:lpstr>Contents</vt:lpstr>
      <vt:lpstr>Have a Question?</vt:lpstr>
      <vt:lpstr>MVC</vt:lpstr>
      <vt:lpstr>Model-View-Controller - MVC</vt:lpstr>
      <vt:lpstr>The MVC Pattern</vt:lpstr>
      <vt:lpstr>The MVC Pattern</vt:lpstr>
      <vt:lpstr>Model</vt:lpstr>
      <vt:lpstr>View</vt:lpstr>
      <vt:lpstr>Controller</vt:lpstr>
      <vt:lpstr>The MVC Pattern for Web</vt:lpstr>
      <vt:lpstr>MVC Workflow</vt:lpstr>
      <vt:lpstr>Example: Forum</vt:lpstr>
      <vt:lpstr>Example: Forum (2)</vt:lpstr>
      <vt:lpstr>Symfony</vt:lpstr>
      <vt:lpstr>What is Symfony?</vt:lpstr>
      <vt:lpstr>Symfony Annotations</vt:lpstr>
      <vt:lpstr>Symfony Entities</vt:lpstr>
      <vt:lpstr>Symfony Entities: Fields</vt:lpstr>
      <vt:lpstr>Symfony Entities: Properties</vt:lpstr>
      <vt:lpstr>Symfony Views</vt:lpstr>
      <vt:lpstr>Symfony Controllers</vt:lpstr>
      <vt:lpstr>Problem: Simple Calculator Web Application</vt:lpstr>
      <vt:lpstr>Web application with Symfony</vt:lpstr>
      <vt:lpstr>Summary</vt:lpstr>
      <vt:lpstr>PHP: MVC and Symfony Overview</vt:lpstr>
      <vt:lpstr>License</vt:lpstr>
      <vt:lpstr>Trainings @ Software University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PHP: MVC and Symfony Overview</dc:title>
  <dc:subject>PHP, MVC, Symfony, programming, code, web development</dc:subject>
  <dc:creator>Software University Foundation</dc:creator>
  <cp:keywords>PHP, MVC, Symfony, programming, code, web development</cp:keywords>
  <dc:description>https://softuni.bg/courses/software-technologies</dc:description>
  <cp:lastModifiedBy>Vladimir Damyanovski</cp:lastModifiedBy>
  <cp:revision>256</cp:revision>
  <dcterms:created xsi:type="dcterms:W3CDTF">2014-01-02T17:00:34Z</dcterms:created>
  <dcterms:modified xsi:type="dcterms:W3CDTF">2017-03-08T10:47:48Z</dcterms:modified>
  <cp:category>PHP, MVC, Symfony, programming, code, web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