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529" r:id="rId3"/>
    <p:sldId id="530" r:id="rId4"/>
    <p:sldId id="527" r:id="rId5"/>
    <p:sldId id="627" r:id="rId6"/>
    <p:sldId id="628" r:id="rId7"/>
    <p:sldId id="629" r:id="rId8"/>
    <p:sldId id="630" r:id="rId9"/>
    <p:sldId id="631" r:id="rId10"/>
    <p:sldId id="632" r:id="rId11"/>
    <p:sldId id="645" r:id="rId12"/>
    <p:sldId id="633" r:id="rId13"/>
    <p:sldId id="647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8" r:id="rId22"/>
    <p:sldId id="641" r:id="rId23"/>
    <p:sldId id="642" r:id="rId24"/>
    <p:sldId id="517" r:id="rId25"/>
    <p:sldId id="649" r:id="rId26"/>
    <p:sldId id="565" r:id="rId27"/>
    <p:sldId id="393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63606"/>
    <a:srgbClr val="F9F0AB"/>
    <a:srgbClr val="F9E6AB"/>
    <a:srgbClr val="F9FAAB"/>
    <a:srgbClr val="767691"/>
    <a:srgbClr val="7676AA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32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tructuremap.net/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oftuni.org/" TargetMode="External"/><Relationship Id="rId5" Type="http://schemas.openxmlformats.org/officeDocument/2006/relationships/hyperlink" Target="http://projects.spring.io/spring-framework/" TargetMode="External"/><Relationship Id="rId4" Type="http://schemas.openxmlformats.org/officeDocument/2006/relationships/hyperlink" Target="http://www.ninject.org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9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6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Classes self</a:t>
            </a:r>
            <a:r>
              <a:rPr lang="bg-BG" dirty="0"/>
              <a:t>-</a:t>
            </a:r>
            <a:r>
              <a:rPr lang="en-US" dirty="0"/>
              <a:t>documenting requirements</a:t>
            </a:r>
          </a:p>
          <a:p>
            <a:pPr lvl="2"/>
            <a:r>
              <a:rPr lang="en-US" dirty="0"/>
              <a:t>Works well without container</a:t>
            </a:r>
          </a:p>
          <a:p>
            <a:pPr lvl="2"/>
            <a:r>
              <a:rPr lang="en-US" dirty="0"/>
              <a:t>Always valid state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Some methods may not need everything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Property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Can be changed anytime</a:t>
            </a:r>
          </a:p>
          <a:p>
            <a:pPr lvl="2"/>
            <a:r>
              <a:rPr lang="en-US" dirty="0"/>
              <a:t>Very flexible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Possible invalid state of the object</a:t>
            </a:r>
          </a:p>
          <a:p>
            <a:pPr lvl="2"/>
            <a:r>
              <a:rPr lang="en-US" dirty="0"/>
              <a:t>Less intuitive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2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 parameters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No change in rest of the class</a:t>
            </a:r>
          </a:p>
          <a:p>
            <a:pPr lvl="2"/>
            <a:r>
              <a:rPr lang="en-US" dirty="0"/>
              <a:t>Very flexible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Breaks the method signature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5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Inversion of control</a:t>
            </a:r>
          </a:p>
          <a:p>
            <a:pPr lvl="1"/>
            <a:r>
              <a:rPr lang="en-US" dirty="0"/>
              <a:t>A library / framework calls your code and injects context</a:t>
            </a:r>
          </a:p>
          <a:p>
            <a:pPr lvl="1"/>
            <a:r>
              <a:rPr lang="en-US" dirty="0"/>
              <a:t>Inversion of control container (</a:t>
            </a:r>
            <a:r>
              <a:rPr lang="en-US" noProof="1"/>
              <a:t>IoC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Several ways to take dependencies when programming through interfaces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Constructor injection</a:t>
            </a:r>
          </a:p>
          <a:p>
            <a:pPr lvl="1"/>
            <a:r>
              <a:rPr lang="en-US" dirty="0"/>
              <a:t>Property injection / interface injection</a:t>
            </a:r>
          </a:p>
          <a:p>
            <a:pPr lvl="1"/>
            <a:r>
              <a:rPr lang="en-US" dirty="0"/>
              <a:t>Parameter injection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4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IoC</a:t>
            </a:r>
            <a:r>
              <a:rPr lang="en-US" dirty="0"/>
              <a:t> containers</a:t>
            </a:r>
          </a:p>
          <a:p>
            <a:pPr lvl="1"/>
            <a:r>
              <a:rPr lang="en-US" dirty="0"/>
              <a:t>Responsible for object instantiation</a:t>
            </a:r>
          </a:p>
          <a:p>
            <a:pPr lvl="2"/>
            <a:r>
              <a:rPr lang="en-US" dirty="0"/>
              <a:t>Map interfaces to classes</a:t>
            </a:r>
          </a:p>
          <a:p>
            <a:pPr lvl="2"/>
            <a:r>
              <a:rPr lang="en-US" dirty="0"/>
              <a:t>E.g. maps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IReader</a:t>
            </a:r>
            <a:r>
              <a:rPr lang="en-US" dirty="0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ConsoleReader</a:t>
            </a:r>
          </a:p>
          <a:p>
            <a:pPr lvl="1"/>
            <a:r>
              <a:rPr lang="en-US" dirty="0"/>
              <a:t>Classes initiated at application start-up</a:t>
            </a:r>
          </a:p>
          <a:p>
            <a:pPr lvl="2"/>
            <a:r>
              <a:rPr lang="en-US" dirty="0"/>
              <a:t>Interfaces are registered into the container</a:t>
            </a:r>
          </a:p>
          <a:p>
            <a:pPr lvl="2"/>
            <a:r>
              <a:rPr lang="en-US" dirty="0"/>
              <a:t>Dependencies on interfaces are injected at runtime</a:t>
            </a:r>
          </a:p>
          <a:p>
            <a:pPr lvl="1"/>
            <a:r>
              <a:rPr lang="en-US" dirty="0"/>
              <a:t>Examples – </a:t>
            </a:r>
            <a:r>
              <a:rPr lang="en-US" noProof="1">
                <a:hlinkClick r:id="rId3"/>
              </a:rPr>
              <a:t>StructureMap</a:t>
            </a:r>
            <a:r>
              <a:rPr lang="en-US" dirty="0"/>
              <a:t>, </a:t>
            </a:r>
            <a:r>
              <a:rPr lang="en-US" noProof="1">
                <a:hlinkClick r:id="rId4"/>
              </a:rPr>
              <a:t>Ninject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Spring Framework</a:t>
            </a:r>
            <a:r>
              <a:rPr lang="en-US" dirty="0"/>
              <a:t> and more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6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7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084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Inversion Principle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says that high-level modules should not depend on low-level modules. Both should depend on </a:t>
            </a:r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abstractions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."</a:t>
            </a:r>
          </a:p>
          <a:p>
            <a:pPr>
              <a:spcBef>
                <a:spcPts val="120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"Abstractions should not depend on details. Details should depend on abstractions."</a:t>
            </a:r>
          </a:p>
          <a:p>
            <a:pPr algn="r">
              <a:spcBef>
                <a:spcPts val="12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Principles, Patterns, and Practices in C#</a:t>
            </a:r>
            <a:endParaRPr lang="en-US" sz="1600" b="1" kern="1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Consolas" pitchFamily="49" charset="0"/>
            </a:endParaRPr>
          </a:p>
          <a:p>
            <a:r>
              <a:rPr lang="en-US" dirty="0"/>
              <a:t>Goal: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decoupling between modules </a:t>
            </a:r>
            <a:r>
              <a:rPr lang="en-US" dirty="0"/>
              <a:t>through abstractions</a:t>
            </a:r>
          </a:p>
          <a:p>
            <a:pPr lvl="1"/>
            <a:r>
              <a:rPr lang="en-US" dirty="0"/>
              <a:t>Programming through 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7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/>
              <a:t>any external component / system:</a:t>
            </a:r>
          </a:p>
          <a:p>
            <a:pPr lvl="1"/>
            <a:r>
              <a:rPr lang="en-US" dirty="0"/>
              <a:t>Framework</a:t>
            </a:r>
            <a:endParaRPr lang="en-US" b="0" dirty="0"/>
          </a:p>
          <a:p>
            <a:pPr lvl="1"/>
            <a:r>
              <a:rPr lang="en-US" dirty="0"/>
              <a:t>Third party library</a:t>
            </a:r>
            <a:endParaRPr lang="en-US" b="0" dirty="0"/>
          </a:p>
          <a:p>
            <a:pPr lvl="1"/>
            <a:r>
              <a:rPr lang="en-US" dirty="0"/>
              <a:t>Database</a:t>
            </a:r>
            <a:endParaRPr lang="en-US" b="0" dirty="0"/>
          </a:p>
          <a:p>
            <a:pPr lvl="1"/>
            <a:r>
              <a:rPr lang="en-US" dirty="0"/>
              <a:t>File system</a:t>
            </a:r>
            <a:endParaRPr lang="en-US" b="0" dirty="0"/>
          </a:p>
          <a:p>
            <a:pPr lvl="1"/>
            <a:r>
              <a:rPr lang="en-US" dirty="0"/>
              <a:t>Email</a:t>
            </a:r>
            <a:endParaRPr lang="en-US" b="0" dirty="0"/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  <a:endParaRPr lang="en-US" b="0" dirty="0"/>
          </a:p>
          <a:p>
            <a:pPr lvl="1"/>
            <a:r>
              <a:rPr lang="en-US" dirty="0"/>
              <a:t>Configuration</a:t>
            </a:r>
            <a:endParaRPr lang="en-US" b="0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  <a:endParaRPr lang="en-US" b="0" dirty="0"/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  <a:endParaRPr lang="en-US" b="0" dirty="0"/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Console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4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  <a:p>
            <a:pPr lvl="1"/>
            <a:r>
              <a:rPr lang="en-US" dirty="0"/>
              <a:t>High level modules use lower lever modules</a:t>
            </a:r>
          </a:p>
          <a:p>
            <a:pPr lvl="1"/>
            <a:r>
              <a:rPr lang="en-US" dirty="0"/>
              <a:t>E.g. UI depends on the Business Layer</a:t>
            </a:r>
          </a:p>
          <a:p>
            <a:pPr lvl="1"/>
            <a:r>
              <a:rPr lang="en-US" dirty="0"/>
              <a:t>Business layer depends on</a:t>
            </a:r>
            <a:r>
              <a:rPr lang="en-US" baseline="0" dirty="0"/>
              <a:t> </a:t>
            </a:r>
            <a:r>
              <a:rPr lang="en-US" dirty="0"/>
              <a:t>Infrastructure, database, utilities,</a:t>
            </a:r>
            <a:r>
              <a:rPr lang="en-US" baseline="0" dirty="0"/>
              <a:t> </a:t>
            </a:r>
            <a:r>
              <a:rPr lang="en-US" dirty="0"/>
              <a:t>External libraries</a:t>
            </a:r>
          </a:p>
          <a:p>
            <a:pPr lvl="1"/>
            <a:r>
              <a:rPr lang="en-US" dirty="0"/>
              <a:t>Static methods (Façade for example)</a:t>
            </a:r>
          </a:p>
          <a:p>
            <a:pPr lvl="1"/>
            <a:r>
              <a:rPr lang="en-US" dirty="0"/>
              <a:t>Classes are instantiated everywhere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6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DI: Depend on Abstractions</a:t>
            </a:r>
          </a:p>
          <a:p>
            <a:r>
              <a:rPr lang="en-US" dirty="0"/>
              <a:t>How it should be?</a:t>
            </a:r>
          </a:p>
          <a:p>
            <a:pPr lvl="1"/>
            <a:r>
              <a:rPr lang="en-US" dirty="0"/>
              <a:t>Classes should declare what they need</a:t>
            </a:r>
          </a:p>
          <a:p>
            <a:pPr lvl="1"/>
            <a:r>
              <a:rPr lang="en-US" dirty="0"/>
              <a:t>Constructors should require dependencies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 should be abstractions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DI: Depend on Abstractions</a:t>
            </a:r>
          </a:p>
          <a:p>
            <a:r>
              <a:rPr lang="en-US" dirty="0"/>
              <a:t>How to do it</a:t>
            </a:r>
          </a:p>
          <a:p>
            <a:pPr lvl="1"/>
            <a:r>
              <a:rPr lang="en-US" dirty="0"/>
              <a:t>Dependency Injection (DI)</a:t>
            </a:r>
          </a:p>
          <a:p>
            <a:pPr lvl="1"/>
            <a:r>
              <a:rPr lang="en-US" dirty="0"/>
              <a:t>The Hollywood principle "Don't call us, we'll call you!"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8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 on Abstractions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 on abstractions means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through interfaces </a:t>
            </a:r>
            <a:r>
              <a:rPr lang="en-US" dirty="0"/>
              <a:t>instead directly use dependent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1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788828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Object Communication </a:t>
            </a:r>
            <a:b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and Events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7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3579812" y="3796677"/>
            <a:ext cx="2807014" cy="2354809"/>
            <a:chOff x="4261429" y="3796677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61429" y="3886200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679217" y="3796677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C# OOP</a:t>
              </a:r>
            </a:p>
            <a:p>
              <a:pPr algn="ctr">
                <a:lnSpc>
                  <a:spcPct val="85000"/>
                </a:lnSpc>
              </a:pPr>
              <a:r>
                <a:rPr lang="en-GB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  <a:endPara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14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505200"/>
            <a:ext cx="4658256" cy="332906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8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DI: Depend on Abstractions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684212" y="1447800"/>
            <a:ext cx="48121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How to do 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70612" y="1447800"/>
            <a:ext cx="4533462" cy="45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 on Abstractions</a:t>
            </a:r>
          </a:p>
        </p:txBody>
      </p:sp>
      <p:pic>
        <p:nvPicPr>
          <p:cNvPr id="15362" name="Picture 2" descr="http://www.hackerchick.com/wp-content/uploads/2010/04/200806SOLIDDCopy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t="-4028" r="-3059" b="-4028"/>
          <a:stretch/>
        </p:blipFill>
        <p:spPr bwMode="auto">
          <a:xfrm>
            <a:off x="6340892" y="1547278"/>
            <a:ext cx="5654342" cy="4373043"/>
          </a:xfrm>
          <a:prstGeom prst="roundRect">
            <a:avLst>
              <a:gd name="adj" fmla="val 3087"/>
            </a:avLst>
          </a:prstGeom>
          <a:solidFill>
            <a:schemeClr val="tx1"/>
          </a:solidFill>
        </p:spPr>
      </p:pic>
      <p:pic>
        <p:nvPicPr>
          <p:cNvPr id="15364" name="Picture 4" descr="Class Diagram.  Copy class depends on Keyboard and Printer class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5" t="-9589" r="-7355" b="-9589"/>
          <a:stretch/>
        </p:blipFill>
        <p:spPr bwMode="auto">
          <a:xfrm>
            <a:off x="395957" y="2201984"/>
            <a:ext cx="4343400" cy="3063631"/>
          </a:xfrm>
          <a:prstGeom prst="roundRect">
            <a:avLst>
              <a:gd name="adj" fmla="val 3087"/>
            </a:avLst>
          </a:prstGeom>
          <a:solidFill>
            <a:schemeClr val="tx1"/>
          </a:solidFill>
        </p:spPr>
      </p:pic>
      <p:cxnSp>
        <p:nvCxnSpPr>
          <p:cNvPr id="6" name="Straight Arrow Connector 5"/>
          <p:cNvCxnSpPr/>
          <p:nvPr/>
        </p:nvCxnSpPr>
        <p:spPr>
          <a:xfrm>
            <a:off x="4974923" y="3733800"/>
            <a:ext cx="10668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0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965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35951" y="1419716"/>
            <a:ext cx="44914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5612" y="1419716"/>
            <a:ext cx="0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" y="1828800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97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934" y="1710600"/>
            <a:ext cx="2815210" cy="28152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3856" y="5061570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Property </a:t>
            </a:r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8855" y="508528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Parameters </a:t>
            </a:r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07590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4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Pros</a:t>
            </a:r>
            <a:endParaRPr lang="en-US" sz="4800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E85C0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</a:t>
            </a:r>
            <a:endParaRPr lang="en-US" sz="4800" dirty="0">
              <a:solidFill>
                <a:srgbClr val="E85C0E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12" y="2319263"/>
            <a:ext cx="586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Classes </a:t>
            </a:r>
            <a:r>
              <a:rPr lang="en-US" sz="3600" dirty="0">
                <a:solidFill>
                  <a:srgbClr val="92D050"/>
                </a:solidFill>
              </a:rPr>
              <a:t>self</a:t>
            </a:r>
            <a:r>
              <a:rPr lang="bg-BG" sz="3600" dirty="0">
                <a:solidFill>
                  <a:srgbClr val="92D050"/>
                </a:solidFill>
              </a:rPr>
              <a:t>-</a:t>
            </a:r>
            <a:r>
              <a:rPr lang="en-US" sz="3600" dirty="0">
                <a:solidFill>
                  <a:srgbClr val="92D050"/>
                </a:solidFill>
              </a:rPr>
              <a:t>documenting </a:t>
            </a:r>
            <a:r>
              <a:rPr lang="en-US" sz="3600" dirty="0"/>
              <a:t>requirements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ctr"/>
            <a:r>
              <a:rPr lang="en-US" sz="3600" dirty="0"/>
              <a:t>Works well </a:t>
            </a:r>
          </a:p>
          <a:p>
            <a:pPr algn="ctr"/>
            <a:r>
              <a:rPr lang="en-US" sz="3600" dirty="0">
                <a:solidFill>
                  <a:srgbClr val="92D050"/>
                </a:solidFill>
              </a:rPr>
              <a:t>without container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ctr"/>
            <a:r>
              <a:rPr lang="en-US" sz="3600" dirty="0"/>
              <a:t>Always </a:t>
            </a:r>
            <a:r>
              <a:rPr lang="en-US" sz="3600" dirty="0">
                <a:solidFill>
                  <a:srgbClr val="92D050"/>
                </a:solidFill>
              </a:rPr>
              <a:t>valid</a:t>
            </a:r>
            <a:r>
              <a:rPr lang="en-US" sz="3600" dirty="0"/>
              <a:t> state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3861" y="2319263"/>
            <a:ext cx="473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E85C0E"/>
                </a:solidFill>
              </a:rPr>
              <a:t>Many</a:t>
            </a:r>
            <a:r>
              <a:rPr lang="en-US" sz="3600" dirty="0"/>
              <a:t> parameters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ctr"/>
            <a:r>
              <a:rPr lang="en-US" sz="3600" dirty="0"/>
              <a:t>Methods may </a:t>
            </a:r>
            <a:r>
              <a:rPr lang="en-US" sz="3600" dirty="0">
                <a:solidFill>
                  <a:srgbClr val="E85C0E"/>
                </a:solidFill>
              </a:rPr>
              <a:t>not need </a:t>
            </a:r>
            <a:r>
              <a:rPr lang="en-US" sz="3600" dirty="0"/>
              <a:t>everything</a:t>
            </a:r>
          </a:p>
        </p:txBody>
      </p:sp>
    </p:spTree>
    <p:extLst>
      <p:ext uri="{BB962C8B-B14F-4D97-AF65-F5344CB8AC3E}">
        <p14:creationId xmlns:p14="http://schemas.microsoft.com/office/powerpoint/2010/main" val="31857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Injection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564" y="1301686"/>
            <a:ext cx="10777848" cy="5022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Copy(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IReader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IWriter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Read/Write data through the reader/writer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ConsoleReader()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FileWriter("out.txt")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3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Injection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Pros</a:t>
            </a:r>
            <a:endParaRPr lang="en-US" sz="4800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07211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359612" y="1164647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E85C0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</a:t>
            </a:r>
            <a:endParaRPr lang="en-US" sz="4800" dirty="0">
              <a:solidFill>
                <a:srgbClr val="E85C0E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2217" y="2561732"/>
            <a:ext cx="58437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Can be </a:t>
            </a:r>
            <a:r>
              <a:rPr lang="en-US" sz="4400" dirty="0">
                <a:solidFill>
                  <a:srgbClr val="92D050"/>
                </a:solidFill>
              </a:rPr>
              <a:t>changed</a:t>
            </a:r>
            <a:r>
              <a:rPr lang="en-US" sz="4400" dirty="0"/>
              <a:t> anytime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  <a:p>
            <a:pPr algn="ctr"/>
            <a:r>
              <a:rPr lang="en-US" sz="4400" dirty="0"/>
              <a:t>Very </a:t>
            </a:r>
            <a:r>
              <a:rPr lang="en-US" sz="4400" dirty="0">
                <a:solidFill>
                  <a:srgbClr val="92D050"/>
                </a:solidFill>
              </a:rPr>
              <a:t>flexible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0212" y="2561732"/>
            <a:ext cx="51785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Possible </a:t>
            </a:r>
            <a:r>
              <a:rPr lang="en-US" sz="4400" dirty="0">
                <a:solidFill>
                  <a:srgbClr val="E85C0E"/>
                </a:solidFill>
              </a:rPr>
              <a:t>invalid </a:t>
            </a:r>
            <a:r>
              <a:rPr lang="en-US" sz="4400" dirty="0"/>
              <a:t>state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>
                <a:solidFill>
                  <a:srgbClr val="E85C0E"/>
                </a:solidFill>
              </a:rPr>
              <a:t>Less</a:t>
            </a:r>
            <a:r>
              <a:rPr lang="en-US" sz="4400" dirty="0"/>
              <a:t> intuitive</a:t>
            </a:r>
          </a:p>
        </p:txBody>
      </p:sp>
    </p:spTree>
    <p:extLst>
      <p:ext uri="{BB962C8B-B14F-4D97-AF65-F5344CB8AC3E}">
        <p14:creationId xmlns:p14="http://schemas.microsoft.com/office/powerpoint/2010/main" val="30290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8564" y="1159365"/>
            <a:ext cx="10563648" cy="524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Reader { get;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Writer { get;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CopyAllChars(reader, writer)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.Reader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.Writer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10746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Injection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Pros</a:t>
            </a:r>
            <a:endParaRPr lang="en-US" sz="4800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07211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55611" y="1144954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E85C0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</a:t>
            </a:r>
            <a:endParaRPr lang="en-US" sz="4800" dirty="0">
              <a:solidFill>
                <a:srgbClr val="E85C0E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2217" y="2561732"/>
            <a:ext cx="584370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</a:rPr>
              <a:t>No change</a:t>
            </a:r>
            <a:r>
              <a:rPr lang="en-US" sz="4400" dirty="0"/>
              <a:t> in rest of the class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Very </a:t>
            </a:r>
            <a:r>
              <a:rPr lang="en-US" sz="4400" dirty="0">
                <a:solidFill>
                  <a:srgbClr val="92D050"/>
                </a:solidFill>
              </a:rPr>
              <a:t>flexible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0212" y="2561732"/>
            <a:ext cx="51785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E85C0E"/>
                </a:solidFill>
              </a:rPr>
              <a:t>Many</a:t>
            </a:r>
            <a:r>
              <a:rPr lang="en-US" sz="4400" dirty="0"/>
              <a:t> parameters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>
                <a:solidFill>
                  <a:srgbClr val="E85C0E"/>
                </a:solidFill>
              </a:rPr>
              <a:t>Breaks</a:t>
            </a:r>
            <a:r>
              <a:rPr lang="en-US" sz="4400" dirty="0"/>
              <a:t> the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167023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8564" y="1371600"/>
            <a:ext cx="10563648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CopyAllChars(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IWriter writer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Read / write data through the reader / writer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ConsoleReader();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FileWriter("output.txt");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026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Violations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508012" y="365760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87" lvl="1" indent="0" algn="r">
              <a:buNone/>
            </a:pPr>
            <a:r>
              <a:rPr lang="en-US" sz="3600" dirty="0"/>
              <a:t>Using of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600" dirty="0"/>
              <a:t> keyword</a:t>
            </a:r>
          </a:p>
          <a:p>
            <a:pPr marL="377887" lvl="1" indent="0" algn="r">
              <a:buNone/>
            </a:pPr>
            <a:endParaRPr lang="en-US" sz="3600" dirty="0"/>
          </a:p>
          <a:p>
            <a:pPr marL="377887" lvl="1" indent="0" algn="r">
              <a:buNone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3600" dirty="0"/>
              <a:t> methods /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1491192"/>
            <a:ext cx="52277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Classic violations?</a:t>
            </a:r>
          </a:p>
        </p:txBody>
      </p:sp>
    </p:spTree>
    <p:extLst>
      <p:ext uri="{BB962C8B-B14F-4D97-AF65-F5344CB8AC3E}">
        <p14:creationId xmlns:p14="http://schemas.microsoft.com/office/powerpoint/2010/main" val="19390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Dependency </a:t>
            </a:r>
            <a:r>
              <a:rPr lang="en-US" dirty="0"/>
              <a:t>Inversion </a:t>
            </a:r>
            <a:r>
              <a:rPr lang="en-US" dirty="0" smtClean="0"/>
              <a:t>Principle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Dependency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Injections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Constructor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Property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Parameter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Inversion of Control Containers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2212" y="1104966"/>
            <a:ext cx="3988927" cy="51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23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DIP Violations (2)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3812" y="3962400"/>
            <a:ext cx="937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87" lvl="1" indent="0" algn="r">
              <a:buNone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Extract interfaces </a:t>
            </a:r>
            <a:r>
              <a:rPr lang="en-US" sz="3600" dirty="0"/>
              <a:t>+ use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constructor injection</a:t>
            </a:r>
          </a:p>
          <a:p>
            <a:pPr marL="377887" lvl="1" indent="0" algn="r">
              <a:buNone/>
            </a:pPr>
            <a:endParaRPr lang="en-US" sz="3600" dirty="0"/>
          </a:p>
          <a:p>
            <a:pPr marL="377887" lvl="1" indent="0" algn="r">
              <a:buNone/>
            </a:pPr>
            <a:r>
              <a:rPr lang="en-US" sz="3600" dirty="0"/>
              <a:t>Inversion of Control</a:t>
            </a:r>
            <a:r>
              <a:rPr lang="bg-BG" sz="3600" dirty="0"/>
              <a:t> (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sz="3600" dirty="0"/>
              <a:t>)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815" y="1447800"/>
            <a:ext cx="66034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How to fix broken DIP?</a:t>
            </a:r>
          </a:p>
        </p:txBody>
      </p:sp>
    </p:spTree>
    <p:extLst>
      <p:ext uri="{BB962C8B-B14F-4D97-AF65-F5344CB8AC3E}">
        <p14:creationId xmlns:p14="http://schemas.microsoft.com/office/powerpoint/2010/main" val="8916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Inversion of Control and Dependency Injection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270883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Inversion of Control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50339" y="1270883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Dependency Injection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2086" y="2592509"/>
            <a:ext cx="518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Library / framework </a:t>
            </a:r>
            <a:r>
              <a:rPr lang="en-US" sz="3200" dirty="0"/>
              <a:t>calls your code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injects context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200" dirty="0"/>
              <a:t>nversion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/>
              <a:t>f control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3200" dirty="0"/>
              <a:t>ontainer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0012" y="3273864"/>
            <a:ext cx="71882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Parameter</a:t>
            </a:r>
          </a:p>
          <a:p>
            <a:pPr lvl="1" algn="ctr"/>
            <a:r>
              <a:rPr lang="en-US" sz="3200" dirty="0"/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3684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 Containers (</a:t>
            </a:r>
            <a:r>
              <a:rPr lang="en-US" dirty="0" err="1"/>
              <a:t>IoC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990383" y="2209800"/>
            <a:ext cx="77708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Responsible for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object instantiation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Classes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initiated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at</a:t>
            </a:r>
            <a:r>
              <a:rPr lang="en-US" sz="3600" dirty="0"/>
              <a:t> application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start-up</a:t>
            </a:r>
          </a:p>
        </p:txBody>
      </p:sp>
    </p:spTree>
    <p:extLst>
      <p:ext uri="{BB962C8B-B14F-4D97-AF65-F5344CB8AC3E}">
        <p14:creationId xmlns:p14="http://schemas.microsoft.com/office/powerpoint/2010/main" val="243782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Dependency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Inversion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way of achieving loose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coupling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2261901"/>
            <a:ext cx="4876800" cy="36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2435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165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-OOP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74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2" y="5257800"/>
            <a:ext cx="10363200" cy="838200"/>
          </a:xfrm>
        </p:spPr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6960" y="740299"/>
            <a:ext cx="5614903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9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2362200"/>
            <a:ext cx="11804822" cy="16160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Decoupling modules </a:t>
            </a:r>
          </a:p>
          <a:p>
            <a:pPr marL="0" indent="0" algn="ctr">
              <a:buNone/>
            </a:pPr>
            <a:r>
              <a:rPr lang="en-US" sz="4400" dirty="0"/>
              <a:t>through abstractions (interfaces)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DIP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418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780088"/>
            <a:ext cx="5181600" cy="3516810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819400"/>
            <a:ext cx="4962434" cy="3516810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59623" y="1344712"/>
            <a:ext cx="3289212" cy="124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Depend on abstractions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309728" y="1344711"/>
            <a:ext cx="3473368" cy="12417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dirty="0"/>
              <a:t>Depend directly on other modules</a:t>
            </a:r>
          </a:p>
        </p:txBody>
      </p:sp>
    </p:spTree>
    <p:extLst>
      <p:ext uri="{BB962C8B-B14F-4D97-AF65-F5344CB8AC3E}">
        <p14:creationId xmlns:p14="http://schemas.microsoft.com/office/powerpoint/2010/main" val="23686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981200"/>
            <a:ext cx="11804822" cy="4740276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Framework</a:t>
            </a:r>
            <a:endParaRPr lang="en-US" b="0" dirty="0"/>
          </a:p>
          <a:p>
            <a:pPr lvl="1"/>
            <a:r>
              <a:rPr lang="bg-BG" dirty="0"/>
              <a:t>3</a:t>
            </a:r>
            <a:r>
              <a:rPr lang="en-US" baseline="30000" dirty="0" err="1"/>
              <a:t>rd</a:t>
            </a:r>
            <a:r>
              <a:rPr lang="en-US" dirty="0"/>
              <a:t> party library</a:t>
            </a:r>
            <a:endParaRPr lang="en-US" b="0" dirty="0"/>
          </a:p>
          <a:p>
            <a:pPr lvl="1"/>
            <a:r>
              <a:rPr lang="en-US" dirty="0"/>
              <a:t>Database</a:t>
            </a:r>
            <a:endParaRPr lang="en-US" b="0" dirty="0"/>
          </a:p>
          <a:p>
            <a:pPr lvl="1"/>
            <a:r>
              <a:rPr lang="en-US" dirty="0"/>
              <a:t>File system</a:t>
            </a:r>
            <a:endParaRPr lang="en-US" b="0" dirty="0"/>
          </a:p>
          <a:p>
            <a:pPr lvl="1"/>
            <a:r>
              <a:rPr lang="en-US" dirty="0"/>
              <a:t>Email</a:t>
            </a:r>
            <a:endParaRPr lang="en-US" b="0" dirty="0"/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  <a:endParaRPr lang="en-US" b="0" dirty="0"/>
          </a:p>
          <a:p>
            <a:pPr lvl="1"/>
            <a:r>
              <a:rPr lang="en-US" dirty="0"/>
              <a:t>Configuration</a:t>
            </a:r>
            <a:endParaRPr lang="en-US" b="0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  <a:endParaRPr lang="en-US" b="0" dirty="0"/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  <a:endParaRPr lang="en-US" b="0" dirty="0"/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Console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413" y="1151121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/>
              <a:t>any external component / system: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in Traditional Programming</a:t>
            </a:r>
            <a:endParaRPr lang="bg-BG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836612" y="1628931"/>
            <a:ext cx="8229600" cy="1447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612" y="3152931"/>
            <a:ext cx="82296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14" name="Round Single Corner Rectangle 13"/>
          <p:cNvSpPr/>
          <p:nvPr/>
        </p:nvSpPr>
        <p:spPr>
          <a:xfrm rot="10800000" flipH="1">
            <a:off x="7428135" y="4538817"/>
            <a:ext cx="1638077" cy="129540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 Single Corner Rectangle 15"/>
          <p:cNvSpPr/>
          <p:nvPr/>
        </p:nvSpPr>
        <p:spPr>
          <a:xfrm rot="10800000">
            <a:off x="854074" y="4538818"/>
            <a:ext cx="2344738" cy="129540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313335" y="4550865"/>
            <a:ext cx="2209800" cy="1295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7658" y="4550865"/>
            <a:ext cx="1675954" cy="1295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012" y="492490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Infrastructure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2212" y="470946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External Libraries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7894623" y="1379076"/>
            <a:ext cx="3886200" cy="1012172"/>
          </a:xfrm>
          <a:prstGeom prst="wedgeRoundRectCallout">
            <a:avLst>
              <a:gd name="adj1" fmla="val -57617"/>
              <a:gd name="adj2" fmla="val 11444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noProof="1">
                <a:latin typeface="+mj-lt"/>
                <a:cs typeface="Consolas" panose="020B0609020204030204" pitchFamily="49" charset="0"/>
              </a:rPr>
              <a:t>High level modules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use</a:t>
            </a:r>
            <a:r>
              <a:rPr lang="en-US" sz="2300" noProof="1">
                <a:latin typeface="+mj-lt"/>
                <a:cs typeface="Consolas" panose="020B0609020204030204" pitchFamily="49" charset="0"/>
              </a:rPr>
              <a:t> lower level modules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  <p:bldP spid="15" grpId="0" animBg="1"/>
      <p:bldP spid="18" grpId="0" animBg="1"/>
      <p:bldP spid="17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DI: Depend on Abstractions</a:t>
            </a:r>
            <a:endParaRPr lang="bg-BG" dirty="0"/>
          </a:p>
        </p:txBody>
      </p:sp>
      <p:pic>
        <p:nvPicPr>
          <p:cNvPr id="14338" name="Picture 2" descr="http://www.codeproject.com/script/Membership/Uploads/3723168/DIP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7613" y="2852475"/>
            <a:ext cx="5756251" cy="3048000"/>
          </a:xfrm>
          <a:prstGeom prst="roundRect">
            <a:avLst>
              <a:gd name="adj" fmla="val 3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4212" y="1447800"/>
            <a:ext cx="63705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How it should be?</a:t>
            </a:r>
          </a:p>
        </p:txBody>
      </p:sp>
    </p:spTree>
    <p:extLst>
      <p:ext uri="{BB962C8B-B14F-4D97-AF65-F5344CB8AC3E}">
        <p14:creationId xmlns:p14="http://schemas.microsoft.com/office/powerpoint/2010/main" val="23274510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1395</Words>
  <Application>Microsoft Office PowerPoint</Application>
  <PresentationFormat>Custom</PresentationFormat>
  <Paragraphs>331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Object Communication  and Events</vt:lpstr>
      <vt:lpstr>Table of Contents</vt:lpstr>
      <vt:lpstr>Questions</vt:lpstr>
      <vt:lpstr>Dependency Inversion Principle</vt:lpstr>
      <vt:lpstr>Goal of DIP</vt:lpstr>
      <vt:lpstr>Dependencies and Coupling</vt:lpstr>
      <vt:lpstr>Dependency Examples</vt:lpstr>
      <vt:lpstr>Dependencies in Traditional Programming</vt:lpstr>
      <vt:lpstr>DI: Depend on Abstractions</vt:lpstr>
      <vt:lpstr>DI: Depend on Abstractions</vt:lpstr>
      <vt:lpstr>Depend on Abstractions</vt:lpstr>
      <vt:lpstr>Types of Dependency Injections</vt:lpstr>
      <vt:lpstr>Constructor Injection</vt:lpstr>
      <vt:lpstr>Constructor Injection - Example</vt:lpstr>
      <vt:lpstr>Property Injection</vt:lpstr>
      <vt:lpstr>Property Injection - Example</vt:lpstr>
      <vt:lpstr>Parameter Injection</vt:lpstr>
      <vt:lpstr>Parameter Injection - Example</vt:lpstr>
      <vt:lpstr>DIP Violations</vt:lpstr>
      <vt:lpstr>DIP Violations (2)</vt:lpstr>
      <vt:lpstr>Inversion of Control and Dependency Injection</vt:lpstr>
      <vt:lpstr>Inversion of Control Containers (IoC)</vt:lpstr>
      <vt:lpstr>Summary</vt:lpstr>
      <vt:lpstr>Dependency Inversion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/>
  <cp:keywords>Other Types, Enumerations, Structures, Generics, Attributes,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2017-08-10T09:55:37Z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