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43"/>
  </p:notesMasterIdLst>
  <p:handoutMasterIdLst>
    <p:handoutMasterId r:id="rId44"/>
  </p:handoutMasterIdLst>
  <p:sldIdLst>
    <p:sldId id="394" r:id="rId4"/>
    <p:sldId id="395" r:id="rId5"/>
    <p:sldId id="443" r:id="rId6"/>
    <p:sldId id="506" r:id="rId7"/>
    <p:sldId id="507" r:id="rId8"/>
    <p:sldId id="489" r:id="rId9"/>
    <p:sldId id="490" r:id="rId10"/>
    <p:sldId id="515" r:id="rId11"/>
    <p:sldId id="517" r:id="rId12"/>
    <p:sldId id="516" r:id="rId13"/>
    <p:sldId id="518" r:id="rId14"/>
    <p:sldId id="508" r:id="rId15"/>
    <p:sldId id="510" r:id="rId16"/>
    <p:sldId id="514" r:id="rId17"/>
    <p:sldId id="466" r:id="rId18"/>
    <p:sldId id="491" r:id="rId19"/>
    <p:sldId id="492" r:id="rId20"/>
    <p:sldId id="493" r:id="rId21"/>
    <p:sldId id="519" r:id="rId22"/>
    <p:sldId id="521" r:id="rId23"/>
    <p:sldId id="520" r:id="rId24"/>
    <p:sldId id="455" r:id="rId25"/>
    <p:sldId id="503" r:id="rId26"/>
    <p:sldId id="524" r:id="rId27"/>
    <p:sldId id="525" r:id="rId28"/>
    <p:sldId id="523" r:id="rId29"/>
    <p:sldId id="497" r:id="rId30"/>
    <p:sldId id="501" r:id="rId31"/>
    <p:sldId id="502" r:id="rId32"/>
    <p:sldId id="478" r:id="rId33"/>
    <p:sldId id="487" r:id="rId34"/>
    <p:sldId id="498" r:id="rId35"/>
    <p:sldId id="499" r:id="rId36"/>
    <p:sldId id="527" r:id="rId37"/>
    <p:sldId id="526" r:id="rId38"/>
    <p:sldId id="421" r:id="rId39"/>
    <p:sldId id="442" r:id="rId40"/>
    <p:sldId id="352" r:id="rId41"/>
    <p:sldId id="393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8" autoAdjust="0"/>
    <p:restoredTop sz="94595" autoAdjust="0"/>
  </p:normalViewPr>
  <p:slideViewPr>
    <p:cSldViewPr>
      <p:cViewPr varScale="1">
        <p:scale>
          <a:sx n="71" d="100"/>
          <a:sy n="71" d="100"/>
        </p:scale>
        <p:origin x="546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25-Mar-16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25-Mar-16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230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83206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7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25-Mar-16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25-Mar-16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25-Mar-16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7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8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9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1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2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deavr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858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Lists and Matrices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883889"/>
            <a:ext cx="8125251" cy="1549486"/>
          </a:xfrm>
        </p:spPr>
        <p:txBody>
          <a:bodyPr>
            <a:normAutofit/>
          </a:bodyPr>
          <a:lstStyle/>
          <a:p>
            <a:r>
              <a:rPr lang="en-US" dirty="0" smtClean="0"/>
              <a:t>Lists: Variable-Size Arrays</a:t>
            </a:r>
          </a:p>
          <a:p>
            <a:r>
              <a:rPr lang="en-US" dirty="0" smtClean="0"/>
              <a:t>Matrices: Arrays of Arrays (Tables)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92621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528447" y="3661409"/>
            <a:ext cx="135357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Lists and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Matrices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229" y="4480726"/>
            <a:ext cx="4411183" cy="163248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91770" y="3673603"/>
            <a:ext cx="1603042" cy="14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sum all adjacent equal numbers </a:t>
            </a:r>
            <a:r>
              <a:rPr lang="en-US" dirty="0" smtClean="0"/>
              <a:t>in a list of decimal numbers, starting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left to right</a:t>
            </a:r>
          </a:p>
          <a:p>
            <a:pPr lvl="1"/>
            <a:r>
              <a:rPr lang="en-US" dirty="0" smtClean="0"/>
              <a:t>After two numbers are summed, the obtained result could be equal to some of its neighbors and should be summed as well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 Adjacent Equal Numbers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657600"/>
            <a:ext cx="16507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3 3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485235" y="375979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760412" y="621663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judge.softuni.bg/Contests/Practice/Index/173#2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972546" y="3657600"/>
            <a:ext cx="126580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6 6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377068" y="375979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902508" y="3657600"/>
            <a:ext cx="104575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00798" y="3661310"/>
            <a:ext cx="261650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0.1 0.1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9187913" y="378140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702118" y="3661310"/>
            <a:ext cx="18040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0.2 5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4211" y="4566451"/>
            <a:ext cx="275016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2 2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4 8 16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579811" y="468728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106242" y="4566451"/>
            <a:ext cx="229455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4 4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6580524" y="468728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106955" y="4566451"/>
            <a:ext cx="191035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189334" y="468728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9702117" y="4566451"/>
            <a:ext cx="178744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84211" y="5492324"/>
            <a:ext cx="275016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5 4 2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3578312" y="559811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106242" y="5492324"/>
            <a:ext cx="2294557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579025" y="559811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106955" y="5492324"/>
            <a:ext cx="1910353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9187835" y="559811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9702117" y="5492324"/>
            <a:ext cx="1787443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4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Sum Adjacent Equal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1716" y="1122385"/>
            <a:ext cx="10832896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/>
              <a:t>var nums = Console.ReadLine()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.Split</a:t>
            </a:r>
            <a:r>
              <a:rPr lang="en-US" sz="2600" dirty="0" smtClean="0"/>
              <a:t>(' ')</a:t>
            </a:r>
          </a:p>
          <a:p>
            <a:r>
              <a:rPr lang="en-US" sz="2600" dirty="0" smtClean="0"/>
              <a:t>  .Select(double.Parse)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.ToList</a:t>
            </a:r>
            <a:r>
              <a:rPr lang="en-US" sz="2600" dirty="0" smtClean="0"/>
              <a:t>();</a:t>
            </a:r>
          </a:p>
          <a:p>
            <a:r>
              <a:rPr lang="en-US" sz="2600" dirty="0" smtClean="0"/>
              <a:t>int pos = 0;</a:t>
            </a:r>
          </a:p>
          <a:p>
            <a:r>
              <a:rPr lang="en-US" sz="2600" dirty="0" smtClean="0"/>
              <a:t>while (pos &lt; nums.Count - 1)</a:t>
            </a:r>
          </a:p>
          <a:p>
            <a:r>
              <a:rPr lang="en-US" sz="2600" dirty="0" smtClean="0"/>
              <a:t>  if (nums[pos] == nums[pos + 1])</a:t>
            </a:r>
          </a:p>
          <a:p>
            <a:r>
              <a:rPr lang="en-US" sz="2600" dirty="0" smtClean="0"/>
              <a:t>  {</a:t>
            </a:r>
          </a:p>
          <a:p>
            <a:r>
              <a:rPr lang="en-US" sz="2600" dirty="0" smtClean="0"/>
              <a:t>    nums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.RemoveAt</a:t>
            </a:r>
            <a:r>
              <a:rPr lang="en-US" sz="2600" dirty="0" smtClean="0"/>
              <a:t>(pos);</a:t>
            </a:r>
          </a:p>
          <a:p>
            <a:r>
              <a:rPr lang="en-US" sz="2600" dirty="0" smtClean="0"/>
              <a:t>    nums[pos] = 2 * nums[pos];</a:t>
            </a:r>
          </a:p>
          <a:p>
            <a:r>
              <a:rPr lang="en-US" sz="2600" dirty="0" smtClean="0"/>
              <a:t>    pos--;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600" i="1" dirty="0" smtClean="0">
                <a:solidFill>
                  <a:schemeClr val="tx2">
                    <a:lumMod val="75000"/>
                  </a:schemeClr>
                </a:solidFill>
              </a:rPr>
              <a:t>ensure the position is non-negative</a:t>
            </a:r>
          </a:p>
          <a:p>
            <a:r>
              <a:rPr lang="en-US" sz="2600" dirty="0" smtClean="0"/>
              <a:t>  }</a:t>
            </a:r>
          </a:p>
          <a:p>
            <a:r>
              <a:rPr lang="en-US" sz="2600" dirty="0" smtClean="0"/>
              <a:t>  else pos++;</a:t>
            </a:r>
          </a:p>
          <a:p>
            <a:r>
              <a:rPr lang="en-US" sz="2600" dirty="0" smtClean="0"/>
              <a:t>Console.WriteLine(string.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2600" dirty="0" smtClean="0"/>
              <a:t>(" ", nums));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21663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judge.softuni.bg/Contests/Practice/Index/173#2</a:t>
            </a:r>
            <a:endParaRPr lang="en-US" dirty="0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111906" y="2514600"/>
            <a:ext cx="4037333" cy="1524000"/>
          </a:xfrm>
          <a:prstGeom prst="wedgeRoundRectCallout">
            <a:avLst>
              <a:gd name="adj1" fmla="val -68336"/>
              <a:gd name="adj2" fmla="val 30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equal adjacent numbers with their sum; move one position back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0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text,</a:t>
            </a:r>
            <a:r>
              <a:rPr lang="en-US" dirty="0" smtClean="0"/>
              <a:t> split it into words and distribute them into 3 lists: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Lower-case</a:t>
            </a:r>
            <a:r>
              <a:rPr lang="en-US" dirty="0" smtClean="0"/>
              <a:t> words;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mixed-case </a:t>
            </a:r>
            <a:r>
              <a:rPr lang="en-US" dirty="0" smtClean="0"/>
              <a:t>words;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upper-case</a:t>
            </a:r>
            <a:r>
              <a:rPr lang="en-US" dirty="0" smtClean="0"/>
              <a:t> words</a:t>
            </a:r>
          </a:p>
          <a:p>
            <a:pPr lvl="1"/>
            <a:r>
              <a:rPr lang="en-US" dirty="0" smtClean="0"/>
              <a:t>Use the following separators: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space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Split by Word Casing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413" y="3222812"/>
            <a:ext cx="10529998" cy="10125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Learn programming at SoftUni: Java, PHP, JS, HTML 5, CSS,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Web,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C#, SQL, databases, AJAX, etc.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8414" y="4523121"/>
            <a:ext cx="10529998" cy="1472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Lower-case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programming, at, databases, etc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Mixed-case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Learn, SoftUni, Java, 5, Web, C#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Upper-case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PHP, JS, HTML, CSS, SQL, AJAX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judge.softuni.bg/Contests/Practice/Index/173#3</a:t>
            </a:r>
            <a:endParaRPr lang="en-US" dirty="0"/>
          </a:p>
        </p:txBody>
      </p:sp>
      <p:sp>
        <p:nvSpPr>
          <p:cNvPr id="9" name="Curved Right Arrow 8"/>
          <p:cNvSpPr/>
          <p:nvPr/>
        </p:nvSpPr>
        <p:spPr>
          <a:xfrm>
            <a:off x="265015" y="3657600"/>
            <a:ext cx="571597" cy="1752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9259555" y="3773640"/>
            <a:ext cx="2493211" cy="1344282"/>
          </a:xfrm>
          <a:prstGeom prst="wedgeRoundRectCallout">
            <a:avLst>
              <a:gd name="adj1" fmla="val -64961"/>
              <a:gd name="adj2" fmla="val 456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Non-letters are considered mixed-case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</a:t>
            </a:r>
            <a:r>
              <a:rPr lang="en-US" dirty="0"/>
              <a:t>Split by Word Casing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075765"/>
            <a:ext cx="1065360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/>
              <a:t>var separators new char[]</a:t>
            </a:r>
          </a:p>
          <a:p>
            <a:r>
              <a:rPr lang="en-US" sz="2600" dirty="0" smtClean="0"/>
              <a:t>  { '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600" dirty="0" smtClean="0"/>
              <a:t>', '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r>
              <a:rPr lang="en-US" sz="2600" dirty="0" smtClean="0"/>
              <a:t>', '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600" dirty="0" smtClean="0"/>
              <a:t>', '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600" dirty="0" smtClean="0"/>
              <a:t>', '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600" dirty="0" smtClean="0"/>
              <a:t>', '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smtClean="0"/>
              <a:t>' };</a:t>
            </a:r>
          </a:p>
          <a:p>
            <a:r>
              <a:rPr lang="en-US" sz="2600" dirty="0" smtClean="0"/>
              <a:t>var words = Console.ReadLine().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 smtClean="0"/>
              <a:t>(separators,</a:t>
            </a:r>
          </a:p>
          <a:p>
            <a:r>
              <a:rPr lang="en-US" sz="2600" dirty="0" smtClean="0"/>
              <a:t>  StringSplitOptions.RemoveEmptyEntries)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.ToList()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var lowerCaseWords =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var mixedCaseWords =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var upperCaseWords =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foreach (var word in words)</a:t>
            </a:r>
          </a:p>
          <a:p>
            <a:r>
              <a:rPr lang="en-US" sz="2600" dirty="0" smtClean="0"/>
              <a:t>{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600" i="1" dirty="0" smtClean="0">
                <a:solidFill>
                  <a:schemeClr val="tx2">
                    <a:lumMod val="75000"/>
                  </a:schemeClr>
                </a:solidFill>
              </a:rPr>
              <a:t>process each word</a:t>
            </a:r>
            <a:r>
              <a:rPr lang="en-US" sz="2600" i="1" dirty="0" smtClean="0"/>
              <a:t> </a:t>
            </a:r>
            <a:r>
              <a:rPr lang="en-US" sz="2600" dirty="0" smtClean="0"/>
              <a:t>}</a:t>
            </a:r>
          </a:p>
          <a:p>
            <a:r>
              <a:rPr lang="en-US" sz="2600" dirty="0" smtClean="0"/>
              <a:t>Console.WriteLine("Lower-case: {0}",</a:t>
            </a:r>
          </a:p>
          <a:p>
            <a:r>
              <a:rPr lang="en-US" sz="2600" dirty="0" smtClean="0"/>
              <a:t>  string.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2600" dirty="0" smtClean="0"/>
              <a:t>(", ", lowerCaseWords));</a:t>
            </a:r>
          </a:p>
          <a:p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600" i="1" dirty="0" smtClean="0">
                <a:solidFill>
                  <a:schemeClr val="tx2">
                    <a:lumMod val="75000"/>
                  </a:schemeClr>
                </a:solidFill>
              </a:rPr>
              <a:t>print the other lists</a:t>
            </a:r>
            <a:endParaRPr lang="en-US" sz="26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4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Split by Word </a:t>
            </a:r>
            <a:r>
              <a:rPr lang="en-US" dirty="0" smtClean="0"/>
              <a:t>Casing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143000"/>
            <a:ext cx="10653602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Process each word</a:t>
            </a:r>
          </a:p>
          <a:p>
            <a:r>
              <a:rPr lang="en-US" sz="2800" dirty="0" smtClean="0"/>
              <a:t>var lowerCaseChars = 0;</a:t>
            </a:r>
          </a:p>
          <a:p>
            <a:r>
              <a:rPr lang="en-US" sz="2800" dirty="0" smtClean="0"/>
              <a:t>var upperCaseChars = 0;</a:t>
            </a:r>
          </a:p>
          <a:p>
            <a:r>
              <a:rPr lang="en-US" sz="2800" dirty="0" smtClean="0"/>
              <a:t>foreach (char letter in word)</a:t>
            </a:r>
          </a:p>
          <a:p>
            <a:r>
              <a:rPr lang="en-US" sz="2800" dirty="0" smtClean="0"/>
              <a:t>    if (char.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IsLower</a:t>
            </a:r>
            <a:r>
              <a:rPr lang="en-US" sz="2800" dirty="0" smtClean="0"/>
              <a:t>(letter)) lowerCaseChars++;</a:t>
            </a:r>
          </a:p>
          <a:p>
            <a:r>
              <a:rPr lang="en-US" sz="2800" dirty="0" smtClean="0"/>
              <a:t>    else if (char.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IsUpper</a:t>
            </a:r>
            <a:r>
              <a:rPr lang="en-US" sz="2800" dirty="0" smtClean="0"/>
              <a:t>(letter)) upperCaseChars++;</a:t>
            </a:r>
          </a:p>
          <a:p>
            <a:r>
              <a:rPr lang="en-US" sz="2800" dirty="0" smtClean="0"/>
              <a:t>if (lowerCaseChars == word.Length)</a:t>
            </a:r>
          </a:p>
          <a:p>
            <a:r>
              <a:rPr lang="en-US" sz="2800" dirty="0" smtClean="0"/>
              <a:t>    lowerCaseWords.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 smtClean="0"/>
              <a:t>(word);</a:t>
            </a:r>
          </a:p>
          <a:p>
            <a:r>
              <a:rPr lang="en-US" sz="2800" dirty="0" smtClean="0"/>
              <a:t>else if (upperCaseChars == word.Length)</a:t>
            </a:r>
          </a:p>
          <a:p>
            <a:r>
              <a:rPr lang="en-US" sz="2800" dirty="0" smtClean="0"/>
              <a:t>    upperCaseWords.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 smtClean="0"/>
              <a:t>(word);</a:t>
            </a:r>
          </a:p>
          <a:p>
            <a:r>
              <a:rPr lang="en-US" sz="2800" dirty="0" smtClean="0"/>
              <a:t>else mixedCaseWords.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 smtClean="0"/>
              <a:t>(word);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12782"/>
            <a:ext cx="10363200" cy="820600"/>
          </a:xfrm>
        </p:spPr>
        <p:txBody>
          <a:bodyPr/>
          <a:lstStyle/>
          <a:p>
            <a:r>
              <a:rPr lang="en-US" dirty="0" smtClean="0"/>
              <a:t>Working with Lists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85262"/>
            <a:ext cx="10363200" cy="719034"/>
          </a:xfrm>
        </p:spPr>
        <p:txBody>
          <a:bodyPr/>
          <a:lstStyle/>
          <a:p>
            <a:r>
              <a:rPr lang="en-US" dirty="0" smtClean="0"/>
              <a:t>Live Exercises in Class (Lab)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86" y="941696"/>
            <a:ext cx="3524026" cy="3637568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178781"/>
            <a:ext cx="2087014" cy="2087014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2959" y="2084696"/>
            <a:ext cx="2356306" cy="23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35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Sorting Lists and Arrays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0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 smtClean="0"/>
              <a:t> a list == reorder its elements incrementally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List items should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comparable</a:t>
            </a:r>
            <a:r>
              <a:rPr lang="en-US" dirty="0" smtClean="0"/>
              <a:t>, e.g. numbers, strings, dates,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Lists and Arrays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6516" y="2514600"/>
            <a:ext cx="10223296" cy="3911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bg-BG" sz="2800" dirty="0" smtClean="0"/>
              <a:t>var names =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bg-BG" sz="2800" dirty="0" smtClean="0"/>
              <a:t> { </a:t>
            </a:r>
          </a:p>
          <a:p>
            <a:pPr>
              <a:lnSpc>
                <a:spcPct val="110000"/>
              </a:lnSpc>
            </a:pPr>
            <a:r>
              <a:rPr lang="bg-BG" sz="2800" dirty="0" smtClean="0"/>
              <a:t>  "Nakov", "Angel", "Ivan", "Atanas", "Boris" };</a:t>
            </a:r>
          </a:p>
          <a:p>
            <a:pPr>
              <a:lnSpc>
                <a:spcPct val="110000"/>
              </a:lnSpc>
            </a:pPr>
            <a:r>
              <a:rPr lang="bg-BG" sz="2800" dirty="0" smtClean="0"/>
              <a:t>names.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bg-BG" sz="2800" dirty="0" smtClean="0"/>
              <a:t>();</a:t>
            </a:r>
          </a:p>
          <a:p>
            <a:pPr>
              <a:lnSpc>
                <a:spcPct val="110000"/>
              </a:lnSpc>
            </a:pPr>
            <a:r>
              <a:rPr lang="bg-BG" sz="2800" dirty="0" smtClean="0"/>
              <a:t>Console.WriteLine(string.Join(", ", names)); </a:t>
            </a:r>
          </a:p>
          <a:p>
            <a:pPr>
              <a:lnSpc>
                <a:spcPct val="110000"/>
              </a:lnSpc>
            </a:pP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800" i="1" dirty="0" smtClean="0">
                <a:solidFill>
                  <a:schemeClr val="tx2">
                    <a:lumMod val="75000"/>
                  </a:schemeClr>
                </a:solidFill>
              </a:rPr>
              <a:t>Angel, Atanas, Boris, Ivan, Nakov</a:t>
            </a:r>
          </a:p>
          <a:p>
            <a:pPr>
              <a:lnSpc>
                <a:spcPct val="110000"/>
              </a:lnSpc>
            </a:pPr>
            <a:r>
              <a:rPr lang="bg-BG" sz="2800" dirty="0" smtClean="0"/>
              <a:t>names.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Sort((a, b) =&gt; b.CompareTo(a))</a:t>
            </a:r>
            <a:r>
              <a:rPr lang="bg-BG" sz="2800" dirty="0" smtClean="0"/>
              <a:t>;</a:t>
            </a:r>
          </a:p>
          <a:p>
            <a:pPr>
              <a:lnSpc>
                <a:spcPct val="110000"/>
              </a:lnSpc>
            </a:pPr>
            <a:r>
              <a:rPr lang="bg-BG" sz="2800" dirty="0" smtClean="0"/>
              <a:t>Console.WriteLine(string.Join(", ", names));</a:t>
            </a:r>
          </a:p>
          <a:p>
            <a:pPr>
              <a:lnSpc>
                <a:spcPct val="110000"/>
              </a:lnSpc>
            </a:pP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800" i="1" dirty="0" smtClean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927505" y="4497020"/>
            <a:ext cx="2883106" cy="906794"/>
          </a:xfrm>
          <a:prstGeom prst="wedgeRoundRectCallout">
            <a:avLst>
              <a:gd name="adj1" fmla="val -67870"/>
              <a:gd name="adj2" fmla="val 27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descending order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418012" y="3489410"/>
            <a:ext cx="5105400" cy="533400"/>
          </a:xfrm>
          <a:prstGeom prst="wedgeRoundRectCallout">
            <a:avLst>
              <a:gd name="adj1" fmla="val -61751"/>
              <a:gd name="adj2" fmla="val 66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order (ascending)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0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 of decimal numbers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 smtClean="0"/>
              <a:t> them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Sort Numbers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198" y="1981200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17486" y="21013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29625" y="1981200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198" y="2917347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717486" y="30224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29625" y="2917347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5153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var nums = Console.ReadLine().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 smtClean="0"/>
              <a:t>(' ')</a:t>
            </a:r>
          </a:p>
          <a:p>
            <a:r>
              <a:rPr lang="en-US" sz="3000" dirty="0" smtClean="0"/>
              <a:t>  .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 smtClean="0"/>
              <a:t>).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 smtClean="0"/>
              <a:t>();</a:t>
            </a:r>
          </a:p>
          <a:p>
            <a:r>
              <a:rPr lang="en-US" sz="3000" dirty="0" smtClean="0"/>
              <a:t>nums.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 smtClean="0"/>
              <a:t>();</a:t>
            </a:r>
          </a:p>
          <a:p>
            <a:r>
              <a:rPr lang="en-US" sz="3000" dirty="0" smtClean="0"/>
              <a:t>Console.WriteLine(string.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 smtClean="0"/>
              <a:t>(" &lt;= ", nums));</a:t>
            </a:r>
            <a:endParaRPr lang="en-US" sz="3000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200868" y="2917347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913782" y="303818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447152" y="2917347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200868" y="1980535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913782" y="21013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447152" y="1980535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integers </a:t>
            </a:r>
            <a:r>
              <a:rPr lang="en-US" dirty="0" smtClean="0"/>
              <a:t>in range [0…1000</a:t>
            </a:r>
            <a:r>
              <a:rPr lang="en-US" dirty="0"/>
              <a:t>]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Count Numbers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0" y="2571613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0" y="3771378"/>
            <a:ext cx="3352801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436810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22573" y="2571613"/>
            <a:ext cx="28956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38097" y="3771378"/>
            <a:ext cx="2880077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217973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456611" y="2571613"/>
            <a:ext cx="28956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72135" y="3771378"/>
            <a:ext cx="2880077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752011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8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dirty="0"/>
              <a:t> and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List&lt;T&gt;</a:t>
            </a:r>
            <a:r>
              <a:rPr lang="en-US" dirty="0"/>
              <a:t> </a:t>
            </a:r>
            <a:r>
              <a:rPr lang="en-US" dirty="0" smtClean="0"/>
              <a:t>Type</a:t>
            </a:r>
          </a:p>
          <a:p>
            <a:pPr marL="712788" lvl="1" indent="-409575"/>
            <a:r>
              <a:rPr lang="en-US" dirty="0" smtClean="0"/>
              <a:t>Variable-Size Arrays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</a:t>
            </a:r>
            <a:r>
              <a:rPr lang="en-US" dirty="0" smtClean="0"/>
              <a:t>Lists and Arrays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Lists – </a:t>
            </a:r>
            <a:r>
              <a:rPr lang="en-US" dirty="0" smtClean="0"/>
              <a:t>Problems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Multi-Dimensional Arrays</a:t>
            </a:r>
          </a:p>
          <a:p>
            <a:pPr marL="712788" lvl="1" indent="-409575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Matrices</a:t>
            </a:r>
            <a:r>
              <a:rPr lang="en-US" dirty="0" smtClean="0"/>
              <a:t>: Reading, Printing</a:t>
            </a:r>
            <a:br>
              <a:rPr lang="en-US" dirty="0" smtClean="0"/>
            </a:br>
            <a:r>
              <a:rPr lang="en-US" dirty="0" smtClean="0"/>
              <a:t>and Processing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Matrices – </a:t>
            </a:r>
            <a:r>
              <a:rPr lang="en-US" dirty="0" smtClean="0"/>
              <a:t>Problems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12" y="1828800"/>
            <a:ext cx="3074424" cy="396424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2" y="1319894"/>
            <a:ext cx="2895600" cy="107159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847" y="3004470"/>
            <a:ext cx="1110330" cy="111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83491" y="4534720"/>
            <a:ext cx="1603042" cy="14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</a:t>
            </a:r>
            <a:r>
              <a:rPr lang="en-US" dirty="0" smtClean="0"/>
              <a:t>Numbers (Simple)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301679"/>
            <a:ext cx="10375696" cy="43850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/>
              <a:t>var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 smtClean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var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 smtClean="0"/>
              <a:t> =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 new int[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 smtClean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 smtClean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for (int i = 0; i &lt; counts.Length; i++)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    if 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 smtClean="0"/>
              <a:t>[i] &gt; 0)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        Console.WriteLine($"{i} -&gt; {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 smtClean="0"/>
              <a:t>[i]}");</a:t>
            </a:r>
            <a:endParaRPr lang="en-US" sz="2800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008812" y="2438400"/>
            <a:ext cx="3581400" cy="1481840"/>
          </a:xfrm>
          <a:prstGeom prst="wedgeRoundRectCallout">
            <a:avLst>
              <a:gd name="adj1" fmla="val -72327"/>
              <a:gd name="adj2" fmla="val -9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the list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Count Numbers (by Sorting)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judge.softuni.bg/Contests/Practice/Index/173#5</a:t>
            </a:r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900316" y="1066800"/>
            <a:ext cx="10375696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 smtClean="0"/>
              <a:t>var nums = Console.ReadLine().Split(' ')</a:t>
            </a:r>
          </a:p>
          <a:p>
            <a:r>
              <a:rPr lang="bg-BG" dirty="0" smtClean="0"/>
              <a:t>  .Select(int.Parse).ToList();</a:t>
            </a:r>
          </a:p>
          <a:p>
            <a:r>
              <a:rPr lang="bg-BG" dirty="0" smtClean="0"/>
              <a:t>nums.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Sort()</a:t>
            </a:r>
            <a:r>
              <a:rPr lang="bg-BG" dirty="0" smtClean="0"/>
              <a:t>;</a:t>
            </a:r>
          </a:p>
          <a:p>
            <a:r>
              <a:rPr lang="bg-BG" dirty="0" smtClean="0"/>
              <a:t>var pos = 0;</a:t>
            </a:r>
          </a:p>
          <a:p>
            <a:r>
              <a:rPr lang="bg-BG" dirty="0" smtClean="0"/>
              <a:t>while (pos &lt; nums.Count)</a:t>
            </a:r>
          </a:p>
          <a:p>
            <a:r>
              <a:rPr lang="bg-BG" dirty="0" smtClean="0"/>
              <a:t>{</a:t>
            </a:r>
          </a:p>
          <a:p>
            <a:r>
              <a:rPr lang="bg-BG" dirty="0" smtClean="0"/>
              <a:t>  int num = nums[pos], count = 1;</a:t>
            </a:r>
          </a:p>
          <a:p>
            <a:r>
              <a:rPr lang="bg-BG" dirty="0" smtClean="0"/>
              <a:t>  while (pos + count &lt; nums.Count &amp;&amp; </a:t>
            </a:r>
          </a:p>
          <a:p>
            <a:r>
              <a:rPr lang="bg-BG" dirty="0" smtClean="0"/>
              <a:t>         nums[pos + count] == num)</a:t>
            </a:r>
          </a:p>
          <a:p>
            <a:r>
              <a:rPr lang="bg-BG" dirty="0" smtClean="0"/>
              <a:t>    count++;</a:t>
            </a:r>
          </a:p>
          <a:p>
            <a:r>
              <a:rPr lang="bg-BG" dirty="0" smtClean="0"/>
              <a:t>  pos = pos + count;</a:t>
            </a:r>
          </a:p>
          <a:p>
            <a:r>
              <a:rPr lang="bg-BG" dirty="0" smtClean="0"/>
              <a:t>  Console.WriteLine($"{num} -&gt; {count}");</a:t>
            </a:r>
          </a:p>
          <a:p>
            <a:r>
              <a:rPr lang="bg-BG" dirty="0" smtClean="0"/>
              <a:t>}</a:t>
            </a:r>
            <a:endParaRPr lang="bg-BG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08412" y="1994647"/>
            <a:ext cx="3021106" cy="533400"/>
          </a:xfrm>
          <a:prstGeom prst="wedgeRoundRectCallout">
            <a:avLst>
              <a:gd name="adj1" fmla="val -69269"/>
              <a:gd name="adj2" fmla="val -332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numbers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7376365" y="2009913"/>
            <a:ext cx="3581400" cy="1481840"/>
          </a:xfrm>
          <a:prstGeom prst="wedgeRoundRectCallout">
            <a:avLst>
              <a:gd name="adj1" fmla="val -68142"/>
              <a:gd name="adj2" fmla="val 602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how times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starting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position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12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00600"/>
            <a:ext cx="9959128" cy="820600"/>
          </a:xfrm>
        </p:spPr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06064"/>
            <a:ext cx="9959128" cy="719034"/>
          </a:xfrm>
        </p:spPr>
        <p:txBody>
          <a:bodyPr/>
          <a:lstStyle/>
          <a:p>
            <a:r>
              <a:rPr lang="en-US" dirty="0" smtClean="0"/>
              <a:t>Two-Dimensional Arrays</a:t>
            </a:r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83" y="990600"/>
            <a:ext cx="4320330" cy="33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two-dimensional array </a:t>
            </a:r>
            <a:r>
              <a:rPr lang="en-US" sz="3200" dirty="0" smtClean="0"/>
              <a:t>(a.k.a.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sz="3200" dirty="0" smtClean="0"/>
              <a:t>)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</a:t>
            </a:r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table of values</a:t>
            </a:r>
          </a:p>
          <a:p>
            <a:pPr lvl="1"/>
            <a:r>
              <a:rPr lang="en-US" sz="3000" dirty="0" smtClean="0"/>
              <a:t>Holds a fixed number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sz="3000" dirty="0" smtClean="0"/>
              <a:t>, each holding fixed number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columns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 smtClean="0"/>
              <a:t>Elements are accessed by double indexing: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col]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4209173" y="3325906"/>
            <a:ext cx="3892150" cy="304800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Box 9"/>
          <p:cNvSpPr txBox="1"/>
          <p:nvPr/>
        </p:nvSpPr>
        <p:spPr>
          <a:xfrm>
            <a:off x="4852799" y="3406237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  0        1        2       3</a:t>
            </a:r>
            <a:endParaRPr lang="bg-BG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1812" y="3995353"/>
            <a:ext cx="381000" cy="191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500" dirty="0" smtClean="0"/>
              <a:t>0</a:t>
            </a:r>
          </a:p>
          <a:p>
            <a:pPr>
              <a:lnSpc>
                <a:spcPct val="95000"/>
              </a:lnSpc>
            </a:pPr>
            <a:endParaRPr lang="en-US" sz="2500" dirty="0"/>
          </a:p>
          <a:p>
            <a:pPr>
              <a:lnSpc>
                <a:spcPct val="95000"/>
              </a:lnSpc>
            </a:pPr>
            <a:r>
              <a:rPr lang="en-US" sz="2500" dirty="0" smtClean="0"/>
              <a:t>1</a:t>
            </a:r>
          </a:p>
          <a:p>
            <a:pPr>
              <a:lnSpc>
                <a:spcPct val="95000"/>
              </a:lnSpc>
            </a:pPr>
            <a:endParaRPr lang="en-US" sz="2500" dirty="0"/>
          </a:p>
          <a:p>
            <a:pPr>
              <a:lnSpc>
                <a:spcPct val="95000"/>
              </a:lnSpc>
            </a:pPr>
            <a:r>
              <a:rPr lang="en-US" sz="2500" dirty="0" smtClean="0"/>
              <a:t>2</a:t>
            </a:r>
            <a:endParaRPr lang="bg-BG" sz="2500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60627" y="4406153"/>
            <a:ext cx="3034338" cy="1218582"/>
          </a:xfrm>
          <a:prstGeom prst="wedgeRoundRectCallout">
            <a:avLst>
              <a:gd name="adj1" fmla="val 72185"/>
              <a:gd name="adj2" fmla="val -384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of size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cells)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11095"/>
              </p:ext>
            </p:extLst>
          </p:nvPr>
        </p:nvGraphicFramePr>
        <p:xfrm>
          <a:off x="4799011" y="3899448"/>
          <a:ext cx="2909696" cy="2073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/>
                <a:gridCol w="727424"/>
                <a:gridCol w="727424"/>
                <a:gridCol w="727424"/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959908" y="3869184"/>
            <a:ext cx="776095" cy="762000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50800">
            <a:solidFill>
              <a:schemeClr val="tx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399748" y="4011706"/>
            <a:ext cx="2994304" cy="1401555"/>
          </a:xfrm>
          <a:prstGeom prst="wedgeRoundRectCallout">
            <a:avLst>
              <a:gd name="adj1" fmla="val -79016"/>
              <a:gd name="adj2" fmla="val -317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matrix[0,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2]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row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column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2" y="1040128"/>
            <a:ext cx="11801747" cy="5568904"/>
          </a:xfrm>
        </p:spPr>
        <p:txBody>
          <a:bodyPr>
            <a:normAutofit/>
          </a:bodyPr>
          <a:lstStyle/>
          <a:p>
            <a:r>
              <a:rPr lang="en-US" dirty="0"/>
              <a:t>Build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dirty="0"/>
              <a:t> of </a:t>
            </a:r>
            <a:r>
              <a:rPr lang="en-US" dirty="0" smtClean="0"/>
              <a:t>capital Latin letters </a:t>
            </a:r>
            <a:r>
              <a:rPr lang="en-US" dirty="0"/>
              <a:t>of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dirty="0"/>
              <a:t> 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cols</a:t>
            </a:r>
            <a:r>
              <a:rPr lang="en-US" dirty="0"/>
              <a:t> like at the </a:t>
            </a:r>
            <a:r>
              <a:rPr lang="en-US" dirty="0" smtClean="0"/>
              <a:t>examples below: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Build a Matrix of Letters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1801" y="6171487"/>
            <a:ext cx="10589042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https://judge.softuni.bg/Contests/Practice/Index/173#6</a:t>
            </a:r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17612" y="2532149"/>
            <a:ext cx="1066526" cy="108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17612" y="4267283"/>
            <a:ext cx="1066526" cy="108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D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598514" y="3809259"/>
            <a:ext cx="304721" cy="313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263502" y="3483203"/>
            <a:ext cx="1066526" cy="108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973821" y="2532150"/>
            <a:ext cx="1882591" cy="3064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F G H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J K L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 N O P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Q R S T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 V W X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491296" y="3880749"/>
            <a:ext cx="355601" cy="36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815729" y="2532149"/>
            <a:ext cx="1066526" cy="10831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02972" y="4267283"/>
            <a:ext cx="3092040" cy="15785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</a:t>
            </a: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C D E F G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 I J K L M N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 P Q R S T U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196631" y="3809259"/>
            <a:ext cx="304721" cy="313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9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2" y="1040128"/>
            <a:ext cx="11801747" cy="5568904"/>
          </a:xfrm>
        </p:spPr>
        <p:txBody>
          <a:bodyPr>
            <a:normAutofit/>
          </a:bodyPr>
          <a:lstStyle/>
          <a:p>
            <a:r>
              <a:rPr lang="en-US" sz="3199" dirty="0"/>
              <a:t>Build the 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sz="3199" dirty="0"/>
              <a:t> of letters of size </a:t>
            </a:r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sz="3199" dirty="0"/>
              <a:t> x </a:t>
            </a:r>
            <a:r>
              <a:rPr lang="en-US" sz="3199" b="1" dirty="0" smtClean="0">
                <a:solidFill>
                  <a:schemeClr val="tx2">
                    <a:lumMod val="75000"/>
                  </a:schemeClr>
                </a:solidFill>
              </a:rPr>
              <a:t>cols</a:t>
            </a:r>
            <a:r>
              <a:rPr lang="en-US" sz="3199" dirty="0" smtClean="0"/>
              <a:t> (e.g. </a:t>
            </a:r>
            <a:r>
              <a:rPr lang="en-US" sz="3199" b="1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sz="3199" dirty="0" smtClean="0"/>
              <a:t> rows x </a:t>
            </a:r>
            <a:r>
              <a:rPr lang="en-US" sz="3199" b="1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199" dirty="0" smtClean="0"/>
              <a:t> cells):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Build a Matrix of Letters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/>
          </p:nvPr>
        </p:nvGraphicFramePr>
        <p:xfrm>
          <a:off x="8670104" y="2473892"/>
          <a:ext cx="2879252" cy="3239154"/>
        </p:xfrm>
        <a:graphic>
          <a:graphicData uri="http://schemas.openxmlformats.org/drawingml/2006/table">
            <a:tbl>
              <a:tblPr/>
              <a:tblGrid>
                <a:gridCol w="719813"/>
                <a:gridCol w="719813"/>
                <a:gridCol w="719813"/>
                <a:gridCol w="719813"/>
              </a:tblGrid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G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I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J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K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M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Q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R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S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T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U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W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19130" y="1905398"/>
            <a:ext cx="2559649" cy="492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621"/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0   1   2   3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37834" y="2481662"/>
            <a:ext cx="430887" cy="326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85621" y="1829218"/>
            <a:ext cx="7237115" cy="415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>
              <a:lnSpc>
                <a:spcPct val="110000"/>
              </a:lnSpc>
            </a:pPr>
            <a:r>
              <a:rPr sz="2599" dirty="0"/>
              <a:t>int </a:t>
            </a:r>
            <a:r>
              <a:rPr sz="2599" dirty="0">
                <a:solidFill>
                  <a:srgbClr val="FBEEC9">
                    <a:lumMod val="75000"/>
                  </a:srgbClr>
                </a:solidFill>
              </a:rPr>
              <a:t>rows</a:t>
            </a:r>
            <a:r>
              <a:rPr sz="2599" dirty="0"/>
              <a:t> =</a:t>
            </a:r>
          </a:p>
          <a:p>
            <a:pPr defTabSz="1218621">
              <a:lnSpc>
                <a:spcPct val="110000"/>
              </a:lnSpc>
            </a:pPr>
            <a:r>
              <a:rPr sz="2599" dirty="0"/>
              <a:t>  int.Parse(Console.ReadLine());</a:t>
            </a:r>
          </a:p>
          <a:p>
            <a:pPr defTabSz="1218621">
              <a:lnSpc>
                <a:spcPct val="110000"/>
              </a:lnSpc>
            </a:pPr>
            <a:r>
              <a:rPr sz="2599" dirty="0"/>
              <a:t>int </a:t>
            </a:r>
            <a:r>
              <a:rPr sz="2599" dirty="0">
                <a:solidFill>
                  <a:srgbClr val="FBEEC9">
                    <a:lumMod val="75000"/>
                  </a:srgbClr>
                </a:solidFill>
              </a:rPr>
              <a:t>cols</a:t>
            </a:r>
            <a:r>
              <a:rPr sz="2599" dirty="0"/>
              <a:t> =</a:t>
            </a:r>
          </a:p>
          <a:p>
            <a:pPr defTabSz="1218621">
              <a:lnSpc>
                <a:spcPct val="110000"/>
              </a:lnSpc>
            </a:pPr>
            <a:r>
              <a:rPr sz="2599" dirty="0"/>
              <a:t>  int.Parse(Console.ReadLine());</a:t>
            </a:r>
          </a:p>
          <a:p>
            <a:pPr defTabSz="1218621">
              <a:lnSpc>
                <a:spcPct val="110000"/>
              </a:lnSpc>
            </a:pPr>
            <a:r>
              <a:rPr sz="2599" dirty="0"/>
              <a:t>var</a:t>
            </a:r>
            <a:r>
              <a:rPr sz="2599" dirty="0">
                <a:solidFill>
                  <a:srgbClr val="FBEEC9">
                    <a:lumMod val="75000"/>
                  </a:srgbClr>
                </a:solidFill>
              </a:rPr>
              <a:t> matrix </a:t>
            </a:r>
            <a:r>
              <a:rPr sz="2599" dirty="0"/>
              <a:t>= </a:t>
            </a:r>
            <a:r>
              <a:rPr sz="2599" dirty="0">
                <a:solidFill>
                  <a:srgbClr val="FBEEC9">
                    <a:lumMod val="75000"/>
                  </a:srgbClr>
                </a:solidFill>
              </a:rPr>
              <a:t>new char[rows, cols]</a:t>
            </a:r>
            <a:r>
              <a:rPr sz="2599" dirty="0"/>
              <a:t>;</a:t>
            </a:r>
          </a:p>
          <a:p>
            <a:pPr defTabSz="1218621">
              <a:lnSpc>
                <a:spcPct val="110000"/>
              </a:lnSpc>
            </a:pPr>
            <a:r>
              <a:rPr sz="2599" dirty="0"/>
              <a:t>char letter = 'A';</a:t>
            </a:r>
          </a:p>
          <a:p>
            <a:pPr defTabSz="1218621">
              <a:lnSpc>
                <a:spcPct val="110000"/>
              </a:lnSpc>
            </a:pPr>
            <a:r>
              <a:rPr sz="2599" dirty="0"/>
              <a:t>for (int row = 0; row &lt; rows; row++)</a:t>
            </a:r>
          </a:p>
          <a:p>
            <a:pPr defTabSz="1218621">
              <a:lnSpc>
                <a:spcPct val="110000"/>
              </a:lnSpc>
            </a:pPr>
            <a:r>
              <a:rPr sz="2599" dirty="0"/>
              <a:t>  for (int col = 0; col &lt; cols; col++)</a:t>
            </a:r>
          </a:p>
          <a:p>
            <a:pPr defTabSz="1218621">
              <a:lnSpc>
                <a:spcPct val="110000"/>
              </a:lnSpc>
            </a:pPr>
            <a:r>
              <a:rPr sz="2599" dirty="0"/>
              <a:t>    </a:t>
            </a:r>
            <a:r>
              <a:rPr sz="2599" dirty="0">
                <a:solidFill>
                  <a:srgbClr val="FBEEC9">
                    <a:lumMod val="75000"/>
                  </a:srgbClr>
                </a:solidFill>
              </a:rPr>
              <a:t>matrix</a:t>
            </a:r>
            <a:r>
              <a:rPr sz="2599" dirty="0"/>
              <a:t>[row, col] = letter++;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1801" y="6171487"/>
            <a:ext cx="10589042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https://judge.softuni.bg/Contests/Practice/Index/173#6</a:t>
            </a:r>
            <a:endParaRPr lang="en-US" sz="239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2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39504"/>
            <a:ext cx="5141999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Print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dirty="0" smtClean="0"/>
              <a:t> of size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dirty="0" smtClean="0"/>
              <a:t> 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cols</a:t>
            </a:r>
            <a:r>
              <a:rPr lang="en-US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</a:t>
            </a:r>
            <a:r>
              <a:rPr lang="en-US" dirty="0" smtClean="0"/>
              <a:t>the Matrix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4" y="3140167"/>
            <a:ext cx="10515598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for (int row = 0; row &lt; rows; row++)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for (int col = 0; col &lt; cols - 1; col++)</a:t>
            </a:r>
          </a:p>
          <a:p>
            <a:r>
              <a:rPr lang="en-US" sz="2800" dirty="0" smtClean="0"/>
              <a:t>    Console.Write(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matrix[row, col]</a:t>
            </a:r>
            <a:r>
              <a:rPr lang="en-US" sz="2800" dirty="0" smtClean="0"/>
              <a:t> + " ");</a:t>
            </a:r>
          </a:p>
          <a:p>
            <a:r>
              <a:rPr lang="en-US" sz="2800" dirty="0" smtClean="0"/>
              <a:t>  Console.WriteLine(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matrix[row, cols - 1]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judge.softuni.bg/Contests/Practice/Index/173#6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860" y="332096"/>
            <a:ext cx="5493213" cy="2491522"/>
          </a:xfrm>
          <a:prstGeom prst="rect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130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Matrices from the Console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5638" y="1295400"/>
            <a:ext cx="10672774" cy="49732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>
              <a:lnSpc>
                <a:spcPct val="110000"/>
              </a:lnSpc>
            </a:pPr>
            <a:r>
              <a:rPr lang="en-US" sz="3000" dirty="0" smtClean="0"/>
              <a:t>int </a:t>
            </a:r>
            <a:r>
              <a:rPr lang="en-US" sz="3000" dirty="0" smtClean="0">
                <a:solidFill>
                  <a:srgbClr val="FBEEC9">
                    <a:lumMod val="75000"/>
                  </a:srgbClr>
                </a:solidFill>
              </a:rPr>
              <a:t>rows</a:t>
            </a:r>
            <a:r>
              <a:rPr lang="en-US" sz="3000" dirty="0" smtClean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3000" dirty="0" smtClean="0"/>
              <a:t>int </a:t>
            </a:r>
            <a:r>
              <a:rPr lang="en-US" sz="3000" dirty="0" smtClean="0">
                <a:solidFill>
                  <a:srgbClr val="FBEEC9">
                    <a:lumMod val="75000"/>
                  </a:srgbClr>
                </a:solidFill>
              </a:rPr>
              <a:t>cols</a:t>
            </a:r>
            <a:r>
              <a:rPr lang="en-US" sz="3000" dirty="0" smtClean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3000" dirty="0" smtClean="0"/>
              <a:t>var</a:t>
            </a:r>
            <a:r>
              <a:rPr lang="en-US" sz="3000" dirty="0" smtClean="0">
                <a:solidFill>
                  <a:srgbClr val="FBEEC9">
                    <a:lumMod val="75000"/>
                  </a:srgbClr>
                </a:solidFill>
              </a:rPr>
              <a:t> matrix </a:t>
            </a:r>
            <a:r>
              <a:rPr lang="en-US" sz="3000" dirty="0" smtClean="0"/>
              <a:t>= </a:t>
            </a:r>
            <a:r>
              <a:rPr lang="en-US" sz="3000" dirty="0" smtClean="0">
                <a:solidFill>
                  <a:srgbClr val="FBEEC9">
                    <a:lumMod val="75000"/>
                  </a:srgbClr>
                </a:solidFill>
              </a:rPr>
              <a:t>new int[rows, cols]</a:t>
            </a:r>
            <a:r>
              <a:rPr lang="en-US" sz="3000" dirty="0" smtClean="0"/>
              <a:t>;</a:t>
            </a:r>
          </a:p>
          <a:p>
            <a:r>
              <a:rPr lang="en-US" sz="3000" dirty="0" smtClean="0"/>
              <a:t>for (int row = 0; row &lt; rows; row++)</a:t>
            </a:r>
          </a:p>
          <a:p>
            <a:r>
              <a:rPr lang="en-US" sz="3000" dirty="0" smtClean="0"/>
              <a:t>{</a:t>
            </a:r>
          </a:p>
          <a:p>
            <a:r>
              <a:rPr lang="en-US" sz="3000" dirty="0" smtClean="0"/>
              <a:t>  var cells = Console.ReadLine()</a:t>
            </a:r>
          </a:p>
          <a:p>
            <a:r>
              <a:rPr lang="en-US" sz="3000" dirty="0" smtClean="0"/>
              <a:t>    .Split(' ').Select(int.Parse).ToArray();</a:t>
            </a:r>
          </a:p>
          <a:p>
            <a:r>
              <a:rPr lang="en-US" sz="3000" dirty="0" smtClean="0"/>
              <a:t>  for (int col = 0; col &lt; cols; col++)</a:t>
            </a:r>
          </a:p>
          <a:p>
            <a:r>
              <a:rPr lang="en-US" sz="3000" dirty="0" smtClean="0"/>
              <a:t>    matrix[row, col] = cells[col];</a:t>
            </a:r>
          </a:p>
          <a:p>
            <a:r>
              <a:rPr lang="en-US" sz="3000" dirty="0" smtClean="0"/>
              <a:t>}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9682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read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matrix of words </a:t>
            </a:r>
            <a:r>
              <a:rPr lang="en-US" dirty="0" smtClean="0"/>
              <a:t>(space separated)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rotate</a:t>
            </a:r>
            <a:r>
              <a:rPr lang="en-US" dirty="0" smtClean="0"/>
              <a:t> it on the right as shown in the examples: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Rotate a Matrix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2849" y="2784978"/>
            <a:ext cx="1755899" cy="22461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F G H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J K L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919411" y="3752570"/>
            <a:ext cx="355601" cy="36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16129" y="2856259"/>
            <a:ext cx="1435740" cy="21600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E A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 F B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 G C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 H D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36619" y="2784978"/>
            <a:ext cx="2458770" cy="22461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pt-BR" sz="2799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defTabSz="1218621"/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 </a:t>
            </a: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PHP Java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C# SQL JSON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HTML CSS JS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158063" y="3730056"/>
            <a:ext cx="355601" cy="36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648368" y="3110647"/>
            <a:ext cx="2578740" cy="16062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20000"/>
              </a:lnSpc>
            </a:pPr>
            <a:r>
              <a:rPr lang="en-US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HTML C# Hi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CSS SQL PHP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JS JSON Java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Rotate a Matrix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838" y="1182827"/>
            <a:ext cx="10520374" cy="48100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>
              <a:lnSpc>
                <a:spcPct val="110000"/>
              </a:lnSpc>
            </a:pPr>
            <a:r>
              <a:rPr lang="en-US" sz="2800" dirty="0" smtClean="0"/>
              <a:t>int </a:t>
            </a:r>
            <a:r>
              <a:rPr lang="en-US" sz="2800" dirty="0" smtClean="0">
                <a:solidFill>
                  <a:srgbClr val="FBEEC9">
                    <a:lumMod val="75000"/>
                  </a:srgbClr>
                </a:solidFill>
              </a:rPr>
              <a:t>rows</a:t>
            </a:r>
            <a:r>
              <a:rPr lang="en-US" sz="2800" dirty="0" smtClean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2800" dirty="0" smtClean="0"/>
              <a:t>int </a:t>
            </a:r>
            <a:r>
              <a:rPr lang="en-US" sz="2800" dirty="0" smtClean="0">
                <a:solidFill>
                  <a:srgbClr val="FBEEC9">
                    <a:lumMod val="75000"/>
                  </a:srgbClr>
                </a:solidFill>
              </a:rPr>
              <a:t>cols</a:t>
            </a:r>
            <a:r>
              <a:rPr lang="en-US" sz="2800" dirty="0" smtClean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2800" dirty="0" smtClean="0"/>
              <a:t>var</a:t>
            </a:r>
            <a:r>
              <a:rPr lang="en-US" sz="2800" dirty="0" smtClean="0">
                <a:solidFill>
                  <a:srgbClr val="FBEEC9">
                    <a:lumMod val="75000"/>
                  </a:srgbClr>
                </a:solidFill>
              </a:rPr>
              <a:t> matrix </a:t>
            </a:r>
            <a:r>
              <a:rPr lang="en-US" sz="2800" dirty="0" smtClean="0"/>
              <a:t>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read the matrix[,]</a:t>
            </a:r>
            <a:endParaRPr lang="en-US" sz="2800" i="1" dirty="0" smtClean="0"/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Print the rotated matrix row by row</a:t>
            </a:r>
            <a:endParaRPr lang="en-US" sz="2800" dirty="0" smtClean="0"/>
          </a:p>
          <a:p>
            <a:r>
              <a:rPr lang="en-US" sz="2800" dirty="0" smtClean="0"/>
              <a:t>for (int col = 0; col &lt; cols; col++)</a:t>
            </a:r>
          </a:p>
          <a:p>
            <a:r>
              <a:rPr lang="en-US" sz="2800" dirty="0" smtClean="0"/>
              <a:t>{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8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smtClean="0"/>
              <a:t>  for (int row = rows - 1; row &gt;= 0; row--)</a:t>
            </a:r>
          </a:p>
          <a:p>
            <a:r>
              <a:rPr lang="en-US" sz="2800" dirty="0" smtClean="0"/>
              <a:t>    Console.Write(matrix[row, col] + " ");</a:t>
            </a:r>
          </a:p>
          <a:p>
            <a:r>
              <a:rPr lang="en-US" sz="2800" dirty="0" smtClean="0"/>
              <a:t>  Console.WriteLine();</a:t>
            </a:r>
          </a:p>
          <a:p>
            <a:r>
              <a:rPr lang="en-US" sz="2800" dirty="0" smtClean="0"/>
              <a:t>}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4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93622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dirty="0"/>
              <a:t> </a:t>
            </a:r>
            <a:r>
              <a:rPr lang="en-US" dirty="0" smtClean="0"/>
              <a:t>of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en-US" dirty="0"/>
              <a:t>Variable-Size </a:t>
            </a:r>
            <a:r>
              <a:rPr lang="en-US" dirty="0" smtClean="0"/>
              <a:t>Arrays: List&lt;T&gt;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84" y="1678110"/>
            <a:ext cx="6453928" cy="23884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4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486"/>
            <a:ext cx="10363200" cy="820600"/>
          </a:xfrm>
        </p:spPr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Live Exercises in Class (Lab)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24" y="1524000"/>
            <a:ext cx="3524988" cy="31242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833" y="1371599"/>
            <a:ext cx="3388098" cy="3465061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 smtClean="0"/>
              <a:t>and find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longest sequence of equal elements</a:t>
            </a:r>
            <a:r>
              <a:rPr lang="en-US" dirty="0" smtClean="0"/>
              <a:t>. If several such exist, print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leftmost</a:t>
            </a:r>
            <a:r>
              <a:rPr lang="en-US" dirty="0" smtClean="0"/>
              <a:t>. Examples: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Hint: scan positions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/>
              <a:t> from left to right and keep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current sequence of equal numbers ending 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Homework: </a:t>
            </a:r>
            <a:r>
              <a:rPr lang="en-US" sz="3800" dirty="0" smtClean="0"/>
              <a:t>Max Sequence </a:t>
            </a:r>
            <a:r>
              <a:rPr lang="en-US" sz="3800" dirty="0" smtClean="0"/>
              <a:t>of Equal </a:t>
            </a:r>
            <a:r>
              <a:rPr lang="en-US" sz="3800" dirty="0"/>
              <a:t>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57128"/>
            <a:ext cx="3272763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3 4 4 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5 5 5 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2 2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3667908"/>
            <a:ext cx="3272763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5 5 5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168193" y="3203313"/>
            <a:ext cx="304800" cy="359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37975" y="2557128"/>
            <a:ext cx="3272763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7 7 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4 4 5 5 3 3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37975" y="3667908"/>
            <a:ext cx="3272763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7 7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821956" y="3203313"/>
            <a:ext cx="304800" cy="359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12286" y="2557128"/>
            <a:ext cx="1659689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3 3</a:t>
            </a:r>
            <a:endParaRPr lang="pt-BR" sz="2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12286" y="3667908"/>
            <a:ext cx="1659689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3 3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689730" y="3203313"/>
            <a:ext cx="304800" cy="359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106945" y="2557128"/>
            <a:ext cx="1321467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2 3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106945" y="3667908"/>
            <a:ext cx="1321467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0615278" y="3203313"/>
            <a:ext cx="304800" cy="359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TextBox 18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generate the following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 of palindromes</a:t>
            </a:r>
            <a:r>
              <a:rPr lang="en-US" dirty="0"/>
              <a:t>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letters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rows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dirty="0"/>
              <a:t> columns: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Homework: </a:t>
            </a:r>
            <a:r>
              <a:rPr lang="en-US" dirty="0" smtClean="0"/>
              <a:t>Matrix </a:t>
            </a:r>
            <a:r>
              <a:rPr lang="en-US" dirty="0"/>
              <a:t>of Palindromes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2686210"/>
            <a:ext cx="4800600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4 6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3796990"/>
            <a:ext cx="4800600" cy="1815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</a:p>
          <a:p>
            <a:pPr defTabSz="1218621"/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b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b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b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b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b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</a:p>
          <a:p>
            <a:pPr defTabSz="1218621"/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c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c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c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c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c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</a:p>
          <a:p>
            <a:pPr defTabSz="1218621"/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 d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 d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 d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 d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 d</a:t>
            </a:r>
            <a:r>
              <a:rPr lang="pt-BR" sz="2799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pt-BR" sz="2799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008312" y="3329404"/>
            <a:ext cx="304800" cy="359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551612" y="3876142"/>
            <a:ext cx="4990799" cy="1915058"/>
          </a:xfrm>
          <a:prstGeom prst="wedgeRoundRectCallout">
            <a:avLst>
              <a:gd name="adj1" fmla="val -71497"/>
              <a:gd name="adj2" fmla="val -265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starts and ends with '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'.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starts and ends 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'.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starts and ends 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'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'.</a:t>
            </a:r>
          </a:p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4913013" y="2514600"/>
            <a:ext cx="6629399" cy="1027802"/>
          </a:xfrm>
          <a:prstGeom prst="wedgeRoundRectCallout">
            <a:avLst>
              <a:gd name="adj1" fmla="val -62991"/>
              <a:gd name="adj2" fmla="val -82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Palindromes at each row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given at the same line.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Find the count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 x 2 squares of equal chars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matrix of chars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matrix size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columns</a:t>
            </a:r>
            <a:r>
              <a:rPr lang="en-US" dirty="0" smtClean="0"/>
              <a:t>) is given at the first row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Matrix characters come at the next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lines (space separated)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2 x 2 Squares in Matrix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40811" y="3159456"/>
            <a:ext cx="1904999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defTabSz="1218621"/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</a:t>
            </a:r>
            <a:r>
              <a:rPr lang="pt-BR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</a:t>
            </a: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</a:t>
            </a:r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</a:p>
          <a:p>
            <a:pPr defTabSz="1218621"/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</a:t>
            </a: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B B</a:t>
            </a:r>
            <a:endParaRPr lang="pt-BR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defTabSz="1218621"/>
            <a:r>
              <a:rPr lang="pt-BR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J </a:t>
            </a: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B</a:t>
            </a:r>
            <a:endParaRPr lang="pt-BR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40810" y="5512870"/>
            <a:ext cx="1904999" cy="572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defTabSz="1218621">
              <a:lnSpc>
                <a:spcPct val="120000"/>
              </a:lnSpc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1293812" y="4121034"/>
            <a:ext cx="571597" cy="18089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judge.softuni.bg/Contests/Practice/Index/173#10</a:t>
            </a: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180012" y="3159456"/>
            <a:ext cx="2819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3 6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defTabSz="1218621"/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d d</a:t>
            </a:r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 f</a:t>
            </a:r>
          </a:p>
          <a:p>
            <a:pPr defTabSz="1218621"/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d d r r</a:t>
            </a:r>
          </a:p>
          <a:p>
            <a:pPr defTabSz="1218621"/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 n o p </a:t>
            </a:r>
            <a:r>
              <a:rPr lang="pt-BR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 r</a:t>
            </a:r>
            <a:endParaRPr lang="pt-BR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180011" y="5512870"/>
            <a:ext cx="2819400" cy="572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defTabSz="1218621">
              <a:lnSpc>
                <a:spcPct val="120000"/>
              </a:lnSpc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2" name="Curved Right Arrow 21"/>
          <p:cNvSpPr/>
          <p:nvPr/>
        </p:nvSpPr>
        <p:spPr>
          <a:xfrm>
            <a:off x="4533013" y="4121034"/>
            <a:ext cx="571597" cy="18089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7235" y="3159456"/>
            <a:ext cx="116677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2 2</a:t>
            </a:r>
            <a:endParaRPr lang="pt-BR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defTabSz="1218621"/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</a:t>
            </a:r>
          </a:p>
          <a:p>
            <a:pPr defTabSz="1218621"/>
            <a:r>
              <a:rPr lang="pt-BR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d</a:t>
            </a:r>
            <a:endParaRPr lang="pt-BR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347234" y="5512870"/>
            <a:ext cx="1166777" cy="572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defTabSz="1218621">
              <a:lnSpc>
                <a:spcPct val="120000"/>
              </a:lnSpc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Curved Right Arrow 13"/>
          <p:cNvSpPr/>
          <p:nvPr/>
        </p:nvSpPr>
        <p:spPr>
          <a:xfrm>
            <a:off x="8700236" y="4121034"/>
            <a:ext cx="571597" cy="18089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3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 smtClean="0"/>
              <a:t>and find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longest increasing subsequence</a:t>
            </a:r>
            <a:r>
              <a:rPr lang="en-US" dirty="0" smtClean="0"/>
              <a:t>. If several such exist, print,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leftmost</a:t>
            </a:r>
            <a:r>
              <a:rPr lang="en-US" dirty="0" smtClean="0"/>
              <a:t>. Examples: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Homework: * Largest Increasing Subsequence</a:t>
            </a:r>
            <a:endParaRPr lang="en-US" sz="3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85480"/>
              </p:ext>
            </p:extLst>
          </p:nvPr>
        </p:nvGraphicFramePr>
        <p:xfrm>
          <a:off x="1751012" y="2509629"/>
          <a:ext cx="8382000" cy="35890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5791199"/>
                <a:gridCol w="259080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</a:t>
                      </a:r>
                      <a:endParaRPr lang="en-US" sz="3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Output</a:t>
                      </a:r>
                      <a:endParaRPr lang="en-US" sz="3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3975" marR="53975" marT="36195" marB="3619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3975" marR="53975" marT="36195" marB="3619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</a:t>
                      </a:r>
                      <a:r>
                        <a:rPr lang="en-US" sz="3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 </a:t>
                      </a: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8 -</a:t>
                      </a:r>
                      <a:r>
                        <a:rPr lang="en-US" sz="3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 </a:t>
                      </a:r>
                      <a:r>
                        <a:rPr lang="en-US" sz="3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6 7</a:t>
                      </a:r>
                    </a:p>
                  </a:txBody>
                  <a:tcPr marL="53975" marR="53975" marT="36195" marB="3619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3 5 6 7</a:t>
                      </a:r>
                    </a:p>
                  </a:txBody>
                  <a:tcPr marL="53975" marR="53975" marT="36195" marB="3619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3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sz="3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</a:t>
                      </a:r>
                      <a:r>
                        <a:rPr lang="en-US" sz="3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2 4</a:t>
                      </a:r>
                      <a:r>
                        <a:rPr lang="en-US" sz="3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3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975" marR="53975" marT="36195" marB="3619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</a:t>
                      </a:r>
                      <a:r>
                        <a:rPr lang="en-US" sz="3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</a:t>
                      </a:r>
                      <a:endParaRPr lang="en-US" sz="3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975" marR="53975" marT="36195" marB="3619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sz="3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10 20 30 30 40 </a:t>
                      </a:r>
                      <a:r>
                        <a:rPr lang="en-US" sz="3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3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50</a:t>
                      </a:r>
                      <a:r>
                        <a:rPr lang="en-US" sz="3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2 3 4 5 6</a:t>
                      </a:r>
                      <a:endParaRPr lang="en-US" sz="3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975" marR="53975" marT="36195" marB="3619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0 1 2 3 4 5 6</a:t>
                      </a:r>
                      <a:endParaRPr lang="en-US" sz="3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975" marR="53975" marT="36195" marB="3619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11 12 13 </a:t>
                      </a:r>
                      <a:r>
                        <a:rPr lang="en-US" sz="3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14 </a:t>
                      </a:r>
                      <a:r>
                        <a:rPr lang="en-US" sz="3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15 </a:t>
                      </a:r>
                      <a:r>
                        <a:rPr lang="en-US" sz="3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6 7 8</a:t>
                      </a: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 </a:t>
                      </a:r>
                      <a:r>
                        <a:rPr lang="en-US" sz="3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9 8</a:t>
                      </a:r>
                    </a:p>
                  </a:txBody>
                  <a:tcPr marL="53975" marR="53975" marT="36195" marB="3619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3 4 5 6 7 8 </a:t>
                      </a:r>
                      <a:r>
                        <a:rPr lang="en-US" sz="3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3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975" marR="53975" marT="36195" marB="3619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4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Find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largest rectangular frame of same number</a:t>
            </a:r>
            <a:r>
              <a:rPr lang="en-US" sz="3200" dirty="0" smtClean="0"/>
              <a:t> in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matrix of integers</a:t>
            </a:r>
            <a:r>
              <a:rPr lang="en-US" sz="3200" dirty="0" smtClean="0"/>
              <a:t>. If several equal sized largest frames </a:t>
            </a:r>
            <a:r>
              <a:rPr lang="en-US" sz="3200" dirty="0" smtClean="0"/>
              <a:t>exist, print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them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623590" y="3111497"/>
            <a:ext cx="2786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3 6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defTabSz="1218621"/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7 7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8 8 8</a:t>
            </a:r>
          </a:p>
          <a:p>
            <a:pPr defTabSz="1218621"/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7 7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8 8 8</a:t>
            </a:r>
          </a:p>
          <a:p>
            <a:pPr defTabSz="1218621"/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7 7 7 7 7 7</a:t>
            </a:r>
            <a:endParaRPr lang="pt-BR" sz="30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* Largest Frame in Matrix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2111" y="2667000"/>
            <a:ext cx="2604677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4 6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defTabSz="1218621"/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2 2 2 2 2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defTabSz="1218621"/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3 3 2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</a:p>
          <a:p>
            <a:pPr defTabSz="1218621"/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3 3 2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</a:p>
          <a:p>
            <a:pPr defTabSz="1218621"/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2 2 2 2 2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72110" y="5307702"/>
            <a:ext cx="2604677" cy="572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defTabSz="1218621">
              <a:lnSpc>
                <a:spcPct val="120000"/>
              </a:lnSpc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x5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4425112" y="3598463"/>
            <a:ext cx="571597" cy="21345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2611" y="3111497"/>
            <a:ext cx="3017701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3 7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defTabSz="1218621"/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5 5 3 3 3</a:t>
            </a:r>
          </a:p>
          <a:p>
            <a:pPr defTabSz="1218621"/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5 3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3</a:t>
            </a:r>
          </a:p>
          <a:p>
            <a:pPr defTabSz="1218621"/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5 5 3 3 3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02610" y="5305162"/>
            <a:ext cx="3017701" cy="572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defTabSz="1218621">
              <a:lnSpc>
                <a:spcPct val="120000"/>
              </a:lnSpc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3x3,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3x3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455612" y="3828340"/>
            <a:ext cx="571597" cy="19021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5133561" y="3168847"/>
            <a:ext cx="2071279" cy="1839303"/>
          </a:xfrm>
          <a:prstGeom prst="frame">
            <a:avLst>
              <a:gd name="adj1" fmla="val 24726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Frame 15"/>
          <p:cNvSpPr/>
          <p:nvPr/>
        </p:nvSpPr>
        <p:spPr>
          <a:xfrm>
            <a:off x="8690217" y="3628093"/>
            <a:ext cx="781099" cy="1352606"/>
          </a:xfrm>
          <a:prstGeom prst="frame">
            <a:avLst>
              <a:gd name="adj1" fmla="val 43874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Frame 16"/>
          <p:cNvSpPr/>
          <p:nvPr/>
        </p:nvSpPr>
        <p:spPr>
          <a:xfrm>
            <a:off x="1592484" y="3628093"/>
            <a:ext cx="1196133" cy="1352606"/>
          </a:xfrm>
          <a:prstGeom prst="frame">
            <a:avLst>
              <a:gd name="adj1" fmla="val 34716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Frame 17"/>
          <p:cNvSpPr/>
          <p:nvPr/>
        </p:nvSpPr>
        <p:spPr>
          <a:xfrm>
            <a:off x="2850873" y="3628093"/>
            <a:ext cx="1196133" cy="1352606"/>
          </a:xfrm>
          <a:prstGeom prst="frame">
            <a:avLst>
              <a:gd name="adj1" fmla="val 34716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TextBox 18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judge.softuni.bg/Contests/Practice/Index/173#12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623589" y="5305162"/>
            <a:ext cx="2786998" cy="572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defTabSz="1218621">
              <a:lnSpc>
                <a:spcPct val="120000"/>
              </a:lnSpc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1x6,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2x3,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3x2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2" name="Curved Right Arrow 21"/>
          <p:cNvSpPr/>
          <p:nvPr/>
        </p:nvSpPr>
        <p:spPr>
          <a:xfrm>
            <a:off x="7976591" y="3828340"/>
            <a:ext cx="571597" cy="19021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8" name="Frame 27"/>
          <p:cNvSpPr/>
          <p:nvPr/>
        </p:nvSpPr>
        <p:spPr>
          <a:xfrm>
            <a:off x="9963206" y="3628093"/>
            <a:ext cx="1218782" cy="899083"/>
          </a:xfrm>
          <a:prstGeom prst="frame">
            <a:avLst>
              <a:gd name="adj1" fmla="val 43874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Frame 28"/>
          <p:cNvSpPr/>
          <p:nvPr/>
        </p:nvSpPr>
        <p:spPr>
          <a:xfrm>
            <a:off x="9498211" y="4560376"/>
            <a:ext cx="1683777" cy="419535"/>
          </a:xfrm>
          <a:prstGeom prst="frame">
            <a:avLst>
              <a:gd name="adj1" fmla="val 50000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099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200" dirty="0" smtClean="0"/>
              <a:t> hold resizable arrays of elements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Can add / remove / change elements</a:t>
            </a:r>
            <a:endParaRPr lang="en-US" sz="30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/>
              <a:t>Creating a list and adding an element: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Matrices</a:t>
            </a:r>
            <a:r>
              <a:rPr lang="en-US" sz="3200" dirty="0" smtClean="0"/>
              <a:t> hold a table of elements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Creating a matrix of 3 rows x 10 columns and accessing its elements: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665" y="1642825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836614" y="3127881"/>
            <a:ext cx="70103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 dirty="0" smtClean="0"/>
              <a:t>numbers =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numbers.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600" dirty="0" smtClean="0"/>
              <a:t>(5);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4" y="5486400"/>
            <a:ext cx="70103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int[,] </a:t>
            </a:r>
            <a:r>
              <a:rPr lang="en-US" sz="2600" dirty="0" smtClean="0"/>
              <a:t>matrix =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new int[3, 10]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matrix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 smtClean="0"/>
              <a:t>2, 9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 smtClean="0"/>
              <a:t> = 100;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 and 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682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In C# arrays have fixed length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Support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dirty="0" smtClean="0"/>
              <a:t> of elements</a:t>
            </a:r>
          </a:p>
          <a:p>
            <a:pPr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defines a list of certain type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  <a:p>
            <a:pPr lvl="1"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dirty="0" smtClean="0"/>
              <a:t>, …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51010" y="4953000"/>
            <a:ext cx="10501202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List&lt;int&gt;</a:t>
            </a:r>
            <a:r>
              <a:rPr lang="en-US" sz="2800" dirty="0" smtClean="0"/>
              <a:t> numbers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numbers.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 smtClean="0"/>
              <a:t>(5);</a:t>
            </a:r>
          </a:p>
          <a:p>
            <a:r>
              <a:rPr lang="en-US" sz="2800" dirty="0" smtClean="0"/>
              <a:t>Console.WriteLine(numbers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 smtClean="0"/>
              <a:t>0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 smtClean="0"/>
              <a:t>);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// 5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524000"/>
            <a:ext cx="2137806" cy="2137806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2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528244" y="93841"/>
            <a:ext cx="2589213" cy="9906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List&lt;T&gt; – Example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272910"/>
            <a:ext cx="10653602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 smtClean="0"/>
              <a:t>using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 System.Collections.Generic;</a:t>
            </a:r>
          </a:p>
          <a:p>
            <a:r>
              <a:rPr lang="en-US" sz="2700" dirty="0" smtClean="0"/>
              <a:t>…</a:t>
            </a:r>
          </a:p>
          <a:p>
            <a:pPr>
              <a:lnSpc>
                <a:spcPct val="110000"/>
              </a:lnSpc>
            </a:pP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List&lt;string&gt; </a:t>
            </a:r>
            <a:r>
              <a:rPr lang="en-US" sz="2700" dirty="0" smtClean="0"/>
              <a:t>names =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new List&lt;string&gt;() </a:t>
            </a:r>
            <a:r>
              <a:rPr lang="en-US" sz="2700" dirty="0" smtClean="0"/>
              <a:t>{ "Peter",</a:t>
            </a:r>
          </a:p>
          <a:p>
            <a:pPr>
              <a:lnSpc>
                <a:spcPct val="110000"/>
              </a:lnSpc>
            </a:pPr>
            <a:r>
              <a:rPr lang="en-US" sz="2700" dirty="0" smtClean="0"/>
              <a:t>  "Maria", "Katya", "Todor" };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Peter, Maria, Katya, Todor</a:t>
            </a:r>
            <a:endParaRPr lang="en-US" sz="2700" dirty="0" smtClean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2700" dirty="0" smtClean="0"/>
              <a:t>names.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700" dirty="0" smtClean="0"/>
              <a:t>("Nakov");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Peter, Maria, Katya, Todor, Nakov</a:t>
            </a:r>
          </a:p>
          <a:p>
            <a:pPr>
              <a:lnSpc>
                <a:spcPct val="110000"/>
              </a:lnSpc>
            </a:pPr>
            <a:r>
              <a:rPr lang="en-US" sz="2700" dirty="0" smtClean="0"/>
              <a:t>names.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RemoveAt</a:t>
            </a:r>
            <a:r>
              <a:rPr lang="en-US" sz="2700" dirty="0" smtClean="0"/>
              <a:t>(0);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Katya, Todor, Nakov</a:t>
            </a:r>
          </a:p>
          <a:p>
            <a:pPr>
              <a:lnSpc>
                <a:spcPct val="110000"/>
              </a:lnSpc>
            </a:pPr>
            <a:r>
              <a:rPr lang="en-US" sz="2700" dirty="0" smtClean="0"/>
              <a:t>names.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2700" dirty="0" smtClean="0"/>
              <a:t>("Todor");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Katya, Nakov</a:t>
            </a:r>
          </a:p>
          <a:p>
            <a:pPr>
              <a:lnSpc>
                <a:spcPct val="110000"/>
              </a:lnSpc>
            </a:pPr>
            <a:r>
              <a:rPr lang="en-US" sz="2700" dirty="0" smtClean="0"/>
              <a:t>names.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sz="2700" dirty="0" smtClean="0"/>
              <a:t>(2, "Sylvia");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Katya, Sylvia, Nakov</a:t>
            </a:r>
          </a:p>
          <a:p>
            <a:pPr>
              <a:lnSpc>
                <a:spcPct val="110000"/>
              </a:lnSpc>
            </a:pPr>
            <a:r>
              <a:rPr lang="en-US" sz="2700" dirty="0" smtClean="0"/>
              <a:t>names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700" dirty="0" smtClean="0"/>
              <a:t>1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700" dirty="0" smtClean="0"/>
              <a:t> = "Michael";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Michael, Sylvia, Nakov</a:t>
            </a:r>
          </a:p>
          <a:p>
            <a:pPr>
              <a:lnSpc>
                <a:spcPct val="110000"/>
              </a:lnSpc>
            </a:pP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2700" dirty="0" smtClean="0"/>
              <a:t> (var name in names)</a:t>
            </a:r>
          </a:p>
          <a:p>
            <a:pPr>
              <a:lnSpc>
                <a:spcPct val="110000"/>
              </a:lnSpc>
            </a:pPr>
            <a:r>
              <a:rPr lang="en-US" sz="2700" dirty="0" smtClean="0"/>
              <a:t>  Console.WriteLine(name);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49907" y="255494"/>
            <a:ext cx="6234752" cy="1121392"/>
          </a:xfrm>
          <a:prstGeom prst="wedgeRoundRectCallout">
            <a:avLst>
              <a:gd name="adj1" fmla="val -59439"/>
              <a:gd name="adj2" fmla="val 537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System.Collections.Generic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access collection classes like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List&lt;T&gt;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6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Read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 of integers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remove all negative numbers </a:t>
            </a:r>
            <a:r>
              <a:rPr lang="en-US" dirty="0" smtClean="0"/>
              <a:t>from it and print the list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reversed order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Remove Negatives and Reverse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517609"/>
            <a:ext cx="352814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7 9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-33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06927" y="2514600"/>
            <a:ext cx="21306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50 9 7 10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107343" y="263583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60612" y="3470325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7 -2 -10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06927" y="3467316"/>
            <a:ext cx="21306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107343" y="357236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360612" y="4406850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6927" y="4403841"/>
            <a:ext cx="21306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107343" y="450890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60612" y="5327277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-1 -2 -3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06927" y="5324268"/>
            <a:ext cx="21306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empty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107343" y="542933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1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Remove </a:t>
            </a:r>
            <a:r>
              <a:rPr lang="en-US" dirty="0"/>
              <a:t>Negatives and Reverse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116106"/>
            <a:ext cx="1065360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/>
              <a:t>using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 System.Collections.Generic;</a:t>
            </a:r>
          </a:p>
          <a:p>
            <a:r>
              <a:rPr lang="en-US" sz="2600" dirty="0" smtClean="0"/>
              <a:t>using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System.Linq</a:t>
            </a:r>
            <a:r>
              <a:rPr lang="en-US" sz="2600" dirty="0" smtClean="0"/>
              <a:t>;</a:t>
            </a:r>
            <a:endParaRPr lang="en-US" sz="2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600" dirty="0" smtClean="0"/>
              <a:t>…</a:t>
            </a:r>
          </a:p>
          <a:p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 dirty="0" smtClean="0"/>
              <a:t>list = Console.ReadLine()</a:t>
            </a:r>
          </a:p>
          <a:p>
            <a:r>
              <a:rPr lang="en-US" sz="2600" dirty="0" smtClean="0"/>
              <a:t>  .Split(' ').Select(int.Parse).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ToList()</a:t>
            </a:r>
            <a:r>
              <a:rPr lang="en-US" sz="2600" dirty="0" smtClean="0"/>
              <a:t>;</a:t>
            </a:r>
          </a:p>
          <a:p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 dirty="0" smtClean="0"/>
              <a:t>result =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foreach (var item in list)</a:t>
            </a:r>
          </a:p>
          <a:p>
            <a:r>
              <a:rPr lang="en-US" sz="2600" dirty="0" smtClean="0"/>
              <a:t>  if (item &gt;= 0) result.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600" dirty="0" smtClean="0"/>
              <a:t>(item);</a:t>
            </a:r>
          </a:p>
          <a:p>
            <a:r>
              <a:rPr lang="en-US" sz="2600" dirty="0" smtClean="0"/>
              <a:t>result.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600" dirty="0" smtClean="0"/>
              <a:t>();</a:t>
            </a:r>
          </a:p>
          <a:p>
            <a:r>
              <a:rPr lang="en-US" sz="2600" dirty="0" smtClean="0"/>
              <a:t>if (result.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dirty="0" smtClean="0"/>
              <a:t> &gt; 0)</a:t>
            </a:r>
          </a:p>
          <a:p>
            <a:r>
              <a:rPr lang="en-US" sz="2600" dirty="0" smtClean="0"/>
              <a:t>  Console.WriteLine(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 smtClean="0"/>
              <a:t>(" ", result));</a:t>
            </a:r>
          </a:p>
          <a:p>
            <a:r>
              <a:rPr lang="en-US" sz="2600" dirty="0" smtClean="0"/>
              <a:t>else Console.WriteLine("</a:t>
            </a:r>
            <a:r>
              <a:rPr lang="en-US" sz="2600" i="1" dirty="0" smtClean="0">
                <a:solidFill>
                  <a:schemeClr val="tx2">
                    <a:lumMod val="75000"/>
                  </a:schemeClr>
                </a:solidFill>
              </a:rPr>
              <a:t>empty</a:t>
            </a:r>
            <a:r>
              <a:rPr lang="en-US" sz="2600" dirty="0" smtClean="0"/>
              <a:t>");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judge.softuni.bg/Contests/Practice/Index/173#0</a:t>
            </a:r>
            <a:endParaRPr lang="en-US" dirty="0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999412" y="1600200"/>
            <a:ext cx="2629239" cy="1102674"/>
          </a:xfrm>
          <a:prstGeom prst="wedgeRoundRectCallout">
            <a:avLst>
              <a:gd name="adj1" fmla="val -69668"/>
              <a:gd name="adj2" fmla="val 45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a list from the console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append several lists </a:t>
            </a:r>
            <a:r>
              <a:rPr lang="en-US" dirty="0" smtClean="0"/>
              <a:t>of numbers</a:t>
            </a:r>
          </a:p>
          <a:p>
            <a:pPr lvl="1"/>
            <a:r>
              <a:rPr lang="en-US" dirty="0"/>
              <a:t>Lists are separated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</a:t>
            </a:r>
            <a:endParaRPr lang="bg-BG" dirty="0"/>
          </a:p>
          <a:p>
            <a:pPr lvl="1"/>
            <a:r>
              <a:rPr lang="en-US" dirty="0" smtClean="0"/>
              <a:t>Values are separated by spaces (one or several)</a:t>
            </a:r>
          </a:p>
          <a:p>
            <a:pPr lvl="1"/>
            <a:r>
              <a:rPr lang="en-US" dirty="0"/>
              <a:t>Order the lists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, and their values from left to </a:t>
            </a:r>
            <a:r>
              <a:rPr lang="en-US" dirty="0" smtClean="0"/>
              <a:t>right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Append Lists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09767" y="3904054"/>
            <a:ext cx="43297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4 5 6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7  8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63964" y="3904055"/>
            <a:ext cx="3369048" cy="587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7 8 4 5 6 1 2 3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224889" y="402489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09767" y="4697104"/>
            <a:ext cx="43297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4  5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63964" y="4697105"/>
            <a:ext cx="3369048" cy="587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3 2 5 1 0 4 5 7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24889" y="481794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709767" y="5480851"/>
            <a:ext cx="43297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4 5 6 7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8 9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63964" y="5480852"/>
            <a:ext cx="3369048" cy="587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8 9 4 5 6 7 1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224889" y="560168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Append Lists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181545"/>
            <a:ext cx="105280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var lists = Console.ReadLine().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 smtClean="0"/>
              <a:t>('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en-US" sz="3000" dirty="0" smtClean="0"/>
              <a:t>');</a:t>
            </a:r>
          </a:p>
          <a:p>
            <a:r>
              <a:rPr lang="en-US" sz="3000" dirty="0" smtClean="0"/>
              <a:t>var result =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3000" dirty="0" smtClean="0"/>
              <a:t>;</a:t>
            </a:r>
          </a:p>
          <a:p>
            <a:r>
              <a:rPr lang="en-US" sz="3000" dirty="0" smtClean="0"/>
              <a:t>for (int i = lists.Length - 1; i &gt;= 0; i--)</a:t>
            </a:r>
          </a:p>
          <a:p>
            <a:r>
              <a:rPr lang="en-US" sz="3000" dirty="0" smtClean="0"/>
              <a:t>{</a:t>
            </a:r>
          </a:p>
          <a:p>
            <a:r>
              <a:rPr lang="en-US" sz="3000" dirty="0" smtClean="0"/>
              <a:t>  var list = lists[i].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 smtClean="0"/>
              <a:t>(' ');</a:t>
            </a:r>
          </a:p>
          <a:p>
            <a:r>
              <a:rPr lang="en-US" sz="3000" dirty="0" smtClean="0"/>
              <a:t>  foreach (var item in list)</a:t>
            </a:r>
          </a:p>
          <a:p>
            <a:r>
              <a:rPr lang="en-US" sz="3000" dirty="0" smtClean="0"/>
              <a:t>    result.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 smtClean="0"/>
              <a:t>(item);</a:t>
            </a:r>
          </a:p>
          <a:p>
            <a:r>
              <a:rPr lang="en-US" sz="3000" dirty="0" smtClean="0"/>
              <a:t>   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// TODO:</a:t>
            </a:r>
            <a:r>
              <a:rPr lang="en-US" sz="3000" i="1" dirty="0" smtClean="0">
                <a:solidFill>
                  <a:schemeClr val="tx2">
                    <a:lumMod val="75000"/>
                  </a:schemeClr>
                </a:solidFill>
              </a:rPr>
              <a:t> skip empty items</a:t>
            </a:r>
          </a:p>
          <a:p>
            <a:r>
              <a:rPr lang="en-US" sz="3000" dirty="0" smtClean="0"/>
              <a:t>}</a:t>
            </a:r>
          </a:p>
          <a:p>
            <a:r>
              <a:rPr lang="en-US" sz="3000" dirty="0" smtClean="0"/>
              <a:t>Console.WriteLine(string.Join(" ", result));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6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2980</Words>
  <Application>Microsoft Office PowerPoint</Application>
  <PresentationFormat>Custom</PresentationFormat>
  <Paragraphs>540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Consolas</vt:lpstr>
      <vt:lpstr>Times New Roman</vt:lpstr>
      <vt:lpstr>Wingdings</vt:lpstr>
      <vt:lpstr>Wingdings 2</vt:lpstr>
      <vt:lpstr>SoftUni 16x9</vt:lpstr>
      <vt:lpstr>1_SoftUni 16x9</vt:lpstr>
      <vt:lpstr>Lists and Matrices</vt:lpstr>
      <vt:lpstr>Table of Contents</vt:lpstr>
      <vt:lpstr>Lists of Elements</vt:lpstr>
      <vt:lpstr>Lists</vt:lpstr>
      <vt:lpstr>List&lt;T&gt; – Example </vt:lpstr>
      <vt:lpstr>Problem: Remove Negatives and Reverse</vt:lpstr>
      <vt:lpstr>Solution: Remove Negatives and Reverse</vt:lpstr>
      <vt:lpstr>Problem: Append Lists</vt:lpstr>
      <vt:lpstr>Solution: Append Lists</vt:lpstr>
      <vt:lpstr>Problem: Sum Adjacent Equal Numbers</vt:lpstr>
      <vt:lpstr>Solution: Sum Adjacent Equal Numbers</vt:lpstr>
      <vt:lpstr>Problem: Split by Word Casing</vt:lpstr>
      <vt:lpstr>Solution: Split by Word Casing</vt:lpstr>
      <vt:lpstr>Solution: Split by Word Casing (2)</vt:lpstr>
      <vt:lpstr>Working with Lists</vt:lpstr>
      <vt:lpstr>Sorting Lists and Arrays</vt:lpstr>
      <vt:lpstr>Sorting Lists and Arrays</vt:lpstr>
      <vt:lpstr>Problem: Sort Numbers </vt:lpstr>
      <vt:lpstr>Problem: Count Numbers </vt:lpstr>
      <vt:lpstr>Solution: Count Numbers (Simple)</vt:lpstr>
      <vt:lpstr>Solution: Count Numbers (by Sorting) </vt:lpstr>
      <vt:lpstr>Matrices</vt:lpstr>
      <vt:lpstr>Matrices</vt:lpstr>
      <vt:lpstr>Problem: Build a Matrix of Letters</vt:lpstr>
      <vt:lpstr>Solution: Build a Matrix of Letters</vt:lpstr>
      <vt:lpstr>Solution: Print the Matrix</vt:lpstr>
      <vt:lpstr>Reading Matrices from the Console</vt:lpstr>
      <vt:lpstr>Problem: Rotate a Matrix</vt:lpstr>
      <vt:lpstr>Solution: Rotate a Matrix</vt:lpstr>
      <vt:lpstr>Matrices</vt:lpstr>
      <vt:lpstr>Homework: Max Sequence of Equal Elements</vt:lpstr>
      <vt:lpstr>Homework: Matrix of Palindromes</vt:lpstr>
      <vt:lpstr>Homework: 2 x 2 Squares in Matrix</vt:lpstr>
      <vt:lpstr>Homework: * Largest Increasing Subsequence</vt:lpstr>
      <vt:lpstr>Homework: * Largest Frame in Matrix</vt:lpstr>
      <vt:lpstr>Summary</vt:lpstr>
      <vt:lpstr>Lists and Matrices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and Matrices</dc:title>
  <dc:subject>C# Basics Course</dc:subject>
  <dc:creator/>
  <cp:keywords>C#,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2016-03-26T15:15:18Z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