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35"/>
  </p:notesMasterIdLst>
  <p:handoutMasterIdLst>
    <p:handoutMasterId r:id="rId36"/>
  </p:handoutMasterIdLst>
  <p:sldIdLst>
    <p:sldId id="394" r:id="rId4"/>
    <p:sldId id="423" r:id="rId5"/>
    <p:sldId id="501" r:id="rId6"/>
    <p:sldId id="485" r:id="rId7"/>
    <p:sldId id="502" r:id="rId8"/>
    <p:sldId id="503" r:id="rId9"/>
    <p:sldId id="504" r:id="rId10"/>
    <p:sldId id="505" r:id="rId11"/>
    <p:sldId id="506" r:id="rId12"/>
    <p:sldId id="507" r:id="rId13"/>
    <p:sldId id="513" r:id="rId14"/>
    <p:sldId id="508" r:id="rId15"/>
    <p:sldId id="509" r:id="rId16"/>
    <p:sldId id="494" r:id="rId17"/>
    <p:sldId id="511" r:id="rId18"/>
    <p:sldId id="512" r:id="rId19"/>
    <p:sldId id="516" r:id="rId20"/>
    <p:sldId id="517" r:id="rId21"/>
    <p:sldId id="514" r:id="rId22"/>
    <p:sldId id="515" r:id="rId23"/>
    <p:sldId id="456" r:id="rId24"/>
    <p:sldId id="497" r:id="rId25"/>
    <p:sldId id="518" r:id="rId26"/>
    <p:sldId id="519" r:id="rId27"/>
    <p:sldId id="520" r:id="rId28"/>
    <p:sldId id="521" r:id="rId29"/>
    <p:sldId id="499" r:id="rId30"/>
    <p:sldId id="477" r:id="rId31"/>
    <p:sldId id="493" r:id="rId32"/>
    <p:sldId id="478" r:id="rId33"/>
    <p:sldId id="393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61931C-FB1F-4762-A8A0-EB6ADA54C543}">
          <p14:sldIdLst>
            <p14:sldId id="394"/>
            <p14:sldId id="423"/>
            <p14:sldId id="501"/>
            <p14:sldId id="485"/>
            <p14:sldId id="502"/>
            <p14:sldId id="503"/>
            <p14:sldId id="504"/>
            <p14:sldId id="505"/>
            <p14:sldId id="506"/>
            <p14:sldId id="507"/>
            <p14:sldId id="513"/>
          </p14:sldIdLst>
        </p14:section>
        <p14:section name="Functions" id="{B8BEFB97-5B6F-4197-98FD-E45A180E0EA7}">
          <p14:sldIdLst>
            <p14:sldId id="508"/>
            <p14:sldId id="509"/>
            <p14:sldId id="494"/>
            <p14:sldId id="511"/>
            <p14:sldId id="512"/>
            <p14:sldId id="516"/>
            <p14:sldId id="517"/>
            <p14:sldId id="514"/>
            <p14:sldId id="515"/>
            <p14:sldId id="456"/>
          </p14:sldIdLst>
        </p14:section>
        <p14:section name="Functions To Methods" id="{E4B1EF08-40B5-47FB-B07C-04F2874E3706}">
          <p14:sldIdLst>
            <p14:sldId id="497"/>
            <p14:sldId id="518"/>
            <p14:sldId id="519"/>
            <p14:sldId id="520"/>
            <p14:sldId id="521"/>
            <p14:sldId id="499"/>
            <p14:sldId id="477"/>
            <p14:sldId id="493"/>
            <p14:sldId id="478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0AB"/>
    <a:srgbClr val="F9E6AB"/>
    <a:srgbClr val="F9FAAB"/>
    <a:srgbClr val="767691"/>
    <a:srgbClr val="7676AA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4660" autoAdjust="0"/>
  </p:normalViewPr>
  <p:slideViewPr>
    <p:cSldViewPr>
      <p:cViewPr varScale="1">
        <p:scale>
          <a:sx n="88" d="100"/>
          <a:sy n="88" d="100"/>
        </p:scale>
        <p:origin x="42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31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5DD86-E20B-4931-9ABE-DFC67D8EB85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512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computations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 </a:t>
            </a:r>
            <a:r>
              <a:rPr lang="en-US" dirty="0"/>
              <a:t>to build programs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programming </a:t>
            </a:r>
            <a:r>
              <a:rPr lang="en-US" dirty="0"/>
              <a:t>paradigm (not imperative)</a:t>
            </a:r>
          </a:p>
          <a:p>
            <a:pPr>
              <a:lnSpc>
                <a:spcPct val="110000"/>
              </a:lnSpc>
            </a:pPr>
            <a:r>
              <a:rPr lang="en-US" dirty="0"/>
              <a:t>Pure-functional languages (no variables and loops):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Almost-functional: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Clojure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Imperative with functional support: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/>
              <a:t>Non-functional: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Pascal</a:t>
            </a:r>
            <a:r>
              <a:rPr lang="en-US" dirty="0"/>
              <a:t>, the old versions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68763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E61EF-9B86-4737-BB0F-33274236F929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74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Functional programming </a:t>
            </a:r>
            <a:r>
              <a:rPr lang="en-US" dirty="0"/>
              <a:t>is a programming paradigm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Uses computations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mathematical functions </a:t>
            </a:r>
            <a:r>
              <a:rPr lang="en-US" dirty="0"/>
              <a:t>to build programs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Declarative programming </a:t>
            </a:r>
            <a:r>
              <a:rPr lang="en-US" dirty="0"/>
              <a:t>paradigm (not imperative)</a:t>
            </a:r>
          </a:p>
          <a:p>
            <a:pPr>
              <a:lnSpc>
                <a:spcPct val="110000"/>
              </a:lnSpc>
            </a:pPr>
            <a:r>
              <a:rPr lang="en-US" dirty="0"/>
              <a:t>Pure-functional languages (no variables and loops):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Haskell</a:t>
            </a:r>
          </a:p>
          <a:p>
            <a:pPr>
              <a:lnSpc>
                <a:spcPct val="110000"/>
              </a:lnSpc>
            </a:pPr>
            <a:r>
              <a:rPr lang="en-US" dirty="0"/>
              <a:t>Almost-functional: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Clojure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Scheme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Scala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>
              <a:lnSpc>
                <a:spcPct val="110000"/>
              </a:lnSpc>
            </a:pPr>
            <a:r>
              <a:rPr lang="en-US" dirty="0"/>
              <a:t>Imperative with functional support: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</a:p>
          <a:p>
            <a:pPr>
              <a:lnSpc>
                <a:spcPct val="110000"/>
              </a:lnSpc>
            </a:pPr>
            <a:r>
              <a:rPr lang="en-US" dirty="0"/>
              <a:t>Non-functional: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Pascal</a:t>
            </a:r>
            <a:r>
              <a:rPr lang="en-US" dirty="0"/>
              <a:t>, the old versions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292250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286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8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71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7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02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6/13/2017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477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courses/advanced-csharp" TargetMode="External"/><Relationship Id="rId10" Type="http://schemas.openxmlformats.org/officeDocument/2006/relationships/image" Target="../media/image34.png"/><Relationship Id="rId19" Type="http://schemas.openxmlformats.org/officeDocument/2006/relationships/image" Target="../media/image38.png"/><Relationship Id="rId4" Type="http://schemas.openxmlformats.org/officeDocument/2006/relationships/image" Target="../media/image3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15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609600"/>
            <a:ext cx="7986499" cy="1171552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1768501"/>
            <a:ext cx="7986499" cy="1275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Lambda Expressions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0" name="Text Placeholder 7"/>
          <p:cNvSpPr>
            <a:spLocks noGrp="1"/>
          </p:cNvSpPr>
          <p:nvPr/>
        </p:nvSpPr>
        <p:spPr bwMode="auto">
          <a:xfrm>
            <a:off x="817612" y="4944960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Trainers</a:t>
            </a:r>
          </a:p>
        </p:txBody>
      </p:sp>
      <p:sp>
        <p:nvSpPr>
          <p:cNvPr id="19" name="Text Placeholder 6"/>
          <p:cNvSpPr>
            <a:spLocks noGrp="1"/>
          </p:cNvSpPr>
          <p:nvPr/>
        </p:nvSpPr>
        <p:spPr bwMode="auto">
          <a:xfrm>
            <a:off x="817613" y="4465165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SoftUni Team</a:t>
            </a:r>
          </a:p>
        </p:txBody>
      </p:sp>
      <p:sp>
        <p:nvSpPr>
          <p:cNvPr id="21" name="Text Placeholder 10"/>
          <p:cNvSpPr>
            <a:spLocks noGrp="1"/>
          </p:cNvSpPr>
          <p:nvPr/>
        </p:nvSpPr>
        <p:spPr bwMode="auto">
          <a:xfrm>
            <a:off x="817613" y="5379565"/>
            <a:ext cx="3187613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University</a:t>
            </a:r>
          </a:p>
        </p:txBody>
      </p:sp>
      <p:sp>
        <p:nvSpPr>
          <p:cNvPr id="22" name="Text Placeholder 11"/>
          <p:cNvSpPr>
            <a:spLocks noGrp="1"/>
          </p:cNvSpPr>
          <p:nvPr/>
        </p:nvSpPr>
        <p:spPr bwMode="auto">
          <a:xfrm>
            <a:off x="817613" y="5720727"/>
            <a:ext cx="3187613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4038600"/>
            <a:ext cx="1925294" cy="21128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4672948" y="3955857"/>
            <a:ext cx="1389226" cy="67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</a:p>
          <a:p>
            <a:pPr algn="ctr">
              <a:lnSpc>
                <a:spcPct val="85000"/>
              </a:lnSpc>
            </a:pPr>
            <a:r>
              <a:rPr lang="en-US" sz="22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25" y="3450235"/>
            <a:ext cx="4594862" cy="2601727"/>
          </a:xfrm>
          <a:prstGeom prst="rect">
            <a:avLst/>
          </a:prstGeom>
        </p:spPr>
      </p:pic>
      <p:pic>
        <p:nvPicPr>
          <p:cNvPr id="1029" name="Picture 5" descr="C:\Documents\Courses\OOP\OOP Images\java-lambda-expressi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699" y="4607359"/>
            <a:ext cx="1607188" cy="160020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Odd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7513" y="1447800"/>
            <a:ext cx="11353799" cy="41828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Console.ReadLine()</a:t>
            </a:r>
          </a:p>
          <a:p>
            <a:r>
              <a:rPr lang="en-US" sz="3200" dirty="0"/>
              <a:t>      </a:t>
            </a:r>
            <a:r>
              <a:rPr lang="en-US" sz="3200" dirty="0" smtClean="0"/>
              <a:t> .</a:t>
            </a:r>
            <a:r>
              <a:rPr lang="en-US" sz="3200" dirty="0"/>
              <a:t>Split(new string[] { " " }, </a:t>
            </a:r>
            <a:endParaRPr lang="en-US" sz="3200" dirty="0" smtClean="0"/>
          </a:p>
          <a:p>
            <a:r>
              <a:rPr lang="en-US" sz="3200" dirty="0"/>
              <a:t>	</a:t>
            </a:r>
            <a:r>
              <a:rPr lang="en-US" sz="3200" dirty="0" smtClean="0"/>
              <a:t>     StringSplitOptions.RemoveEmptyEntries</a:t>
            </a:r>
            <a:r>
              <a:rPr lang="en-US" sz="3200" dirty="0"/>
              <a:t>)</a:t>
            </a:r>
          </a:p>
          <a:p>
            <a:r>
              <a:rPr lang="en-US" sz="3200" dirty="0"/>
              <a:t>      </a:t>
            </a:r>
            <a:r>
              <a:rPr lang="en-US" sz="3200" dirty="0" smtClean="0"/>
              <a:t> .</a:t>
            </a:r>
            <a:r>
              <a:rPr lang="en-US" sz="3200" dirty="0"/>
              <a:t>Select(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=&gt; int.Parse(n)</a:t>
            </a:r>
            <a:r>
              <a:rPr lang="en-US" sz="3200" dirty="0"/>
              <a:t>)</a:t>
            </a:r>
          </a:p>
          <a:p>
            <a:r>
              <a:rPr lang="en-US" sz="3200" dirty="0"/>
              <a:t>      </a:t>
            </a:r>
            <a:r>
              <a:rPr lang="en-US" sz="3200" dirty="0" smtClean="0"/>
              <a:t> .</a:t>
            </a:r>
            <a:r>
              <a:rPr lang="en-US" sz="3200" dirty="0"/>
              <a:t>Where(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=&gt; n % 2 != 0</a:t>
            </a:r>
            <a:r>
              <a:rPr lang="en-US" sz="3200" dirty="0"/>
              <a:t>)</a:t>
            </a:r>
          </a:p>
          <a:p>
            <a:r>
              <a:rPr lang="en-US" sz="3200" dirty="0"/>
              <a:t>      </a:t>
            </a:r>
            <a:r>
              <a:rPr lang="en-US" sz="3200" dirty="0" smtClean="0"/>
              <a:t> .</a:t>
            </a:r>
            <a:r>
              <a:rPr lang="en-US" sz="3200" dirty="0"/>
              <a:t>OrderBy(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=&gt; n</a:t>
            </a:r>
            <a:r>
              <a:rPr lang="en-US" sz="3200" dirty="0"/>
              <a:t>)</a:t>
            </a:r>
          </a:p>
          <a:p>
            <a:r>
              <a:rPr lang="en-US" sz="3200" dirty="0"/>
              <a:t>      </a:t>
            </a:r>
            <a:r>
              <a:rPr lang="en-US" sz="3200" dirty="0" smtClean="0"/>
              <a:t> .</a:t>
            </a:r>
            <a:r>
              <a:rPr lang="en-US" sz="3200" dirty="0"/>
              <a:t>ToList()</a:t>
            </a:r>
          </a:p>
          <a:p>
            <a:r>
              <a:rPr lang="en-US" sz="3200" dirty="0"/>
              <a:t>      </a:t>
            </a:r>
            <a:r>
              <a:rPr lang="en-US" sz="3200" dirty="0" smtClean="0"/>
              <a:t> .</a:t>
            </a:r>
            <a:r>
              <a:rPr lang="en-US" sz="3200" dirty="0"/>
              <a:t>ForEach(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=&gt; Console.WriteLine(n)</a:t>
            </a:r>
            <a:r>
              <a:rPr lang="en-US" sz="3200" dirty="0"/>
              <a:t>);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45040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84" y="4876800"/>
            <a:ext cx="11483128" cy="8206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528" y="2362200"/>
            <a:ext cx="2057400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371600"/>
            <a:ext cx="2414921" cy="241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746008"/>
            <a:ext cx="9959128" cy="8206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624176"/>
            <a:ext cx="9959128" cy="719034"/>
          </a:xfrm>
        </p:spPr>
        <p:txBody>
          <a:bodyPr/>
          <a:lstStyle/>
          <a:p>
            <a:r>
              <a:rPr lang="en-US" smtClean="0"/>
              <a:t>C# </a:t>
            </a:r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609600"/>
            <a:ext cx="3886200" cy="388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5318">
            <a:off x="8456612" y="3402539"/>
            <a:ext cx="1285901" cy="1285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5403">
            <a:off x="1154357" y="3112774"/>
            <a:ext cx="1395361" cy="1395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33CC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6198">
            <a:off x="9555286" y="1313531"/>
            <a:ext cx="1342999" cy="1342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412">
            <a:off x="2082000" y="654692"/>
            <a:ext cx="1537920" cy="15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Initialization of function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Input and output type can be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different type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Input and output type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must</a:t>
            </a:r>
            <a:r>
              <a:rPr lang="en-US" sz="3200" dirty="0" smtClean="0"/>
              <a:t> be from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sz="3200" dirty="0" smtClean="0"/>
              <a:t> which we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declare</a:t>
            </a:r>
            <a:r>
              <a:rPr lang="en-US" sz="3200" dirty="0" smtClean="0"/>
              <a:t> them</a:t>
            </a:r>
            <a:endParaRPr lang="en-US" sz="32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Func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5478" y="2239327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string&gt; </a:t>
            </a:r>
            <a:r>
              <a:rPr lang="sv-SE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 = </a:t>
            </a:r>
            <a:r>
              <a:rPr lang="sv-SE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sv-SE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n.toString</a:t>
            </a:r>
            <a:r>
              <a:rPr lang="sv-SE" sz="3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08973" y="3181496"/>
            <a:ext cx="2414543" cy="666254"/>
          </a:xfrm>
          <a:prstGeom prst="wedgeRoundRectCallout">
            <a:avLst>
              <a:gd name="adj1" fmla="val 34819"/>
              <a:gd name="adj2" fmla="val -113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Output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03212" y="3193125"/>
            <a:ext cx="2228850" cy="666254"/>
          </a:xfrm>
          <a:prstGeom prst="wedgeRoundRectCallout">
            <a:avLst>
              <a:gd name="adj1" fmla="val 63955"/>
              <a:gd name="adj2" fmla="val -121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Input type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114079" y="3198913"/>
            <a:ext cx="1485900" cy="666254"/>
          </a:xfrm>
          <a:prstGeom prst="wedgeRoundRectCallout">
            <a:avLst>
              <a:gd name="adj1" fmla="val 8485"/>
              <a:gd name="adj2" fmla="val -11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91589" y="96857"/>
            <a:ext cx="465640" cy="3993193"/>
          </a:xfrm>
          <a:prstGeom prst="rightBrace">
            <a:avLst>
              <a:gd name="adj1" fmla="val 6257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809383" y="995666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Lambda Expressions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248987" y="4011920"/>
            <a:ext cx="3093615" cy="663555"/>
          </a:xfrm>
          <a:prstGeom prst="wedgeRoundRectCallout">
            <a:avLst>
              <a:gd name="adj1" fmla="val 4061"/>
              <a:gd name="adj2" fmla="val -251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Input parameter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494759" y="4011920"/>
            <a:ext cx="3348319" cy="663555"/>
          </a:xfrm>
          <a:prstGeom prst="wedgeRoundRectCallout">
            <a:avLst>
              <a:gd name="adj1" fmla="val -23663"/>
              <a:gd name="adj2" fmla="val -245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R</a:t>
            </a:r>
            <a:r>
              <a:rPr lang="en-US" sz="3200" dirty="0" smtClean="0"/>
              <a:t>eturn </a:t>
            </a:r>
            <a:r>
              <a:rPr lang="en-US" sz="3200" dirty="0"/>
              <a:t>expression</a:t>
            </a:r>
            <a:endParaRPr lang="bg-BG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0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3212" y="1905000"/>
            <a:ext cx="11506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Console.WriteLine(message);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3886200"/>
            <a:ext cx="11506200" cy="51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Action&lt;string&gt;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= message =&gt; Console.WriteLine(message);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9724" y="5227861"/>
            <a:ext cx="1146968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print(“pesho”);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print(5.ToString());</a:t>
            </a: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numbers from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your own Function for parse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</a:t>
            </a:r>
            <a:r>
              <a:rPr lang="en-US" dirty="0"/>
              <a:t>Count of numbers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Sum Numbers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16" y="2027908"/>
            <a:ext cx="2750955" cy="2750955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 rot="5400000">
            <a:off x="6351968" y="4596316"/>
            <a:ext cx="850392" cy="18227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4930401"/>
            <a:ext cx="1924050" cy="150495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101520" y="5194665"/>
            <a:ext cx="3329783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41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6216" y="4115388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2, 12</a:t>
            </a:r>
          </a:p>
        </p:txBody>
      </p:sp>
    </p:spTree>
    <p:extLst>
      <p:ext uri="{BB962C8B-B14F-4D97-AF65-F5344CB8AC3E}">
        <p14:creationId xmlns:p14="http://schemas.microsoft.com/office/powerpoint/2010/main" val="327155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Sum Numbers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4550" y="1600200"/>
            <a:ext cx="113537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numbers = Console.ReadLine();</a:t>
            </a:r>
          </a:p>
          <a:p>
            <a:endParaRPr lang="en-US" sz="2800" dirty="0" smtClean="0"/>
          </a:p>
          <a:p>
            <a:r>
              <a:rPr lang="en-US" sz="2800" dirty="0"/>
              <a:t>Func&lt;string, int &gt; parser = n =&gt; int.Parse(n);</a:t>
            </a:r>
          </a:p>
          <a:p>
            <a:endParaRPr lang="en-US" sz="2800" dirty="0"/>
          </a:p>
          <a:p>
            <a:r>
              <a:rPr lang="en-US" sz="2800" dirty="0" smtClean="0"/>
              <a:t>Console.WriteLine(numbers.Split(new </a:t>
            </a:r>
            <a:r>
              <a:rPr lang="en-US" sz="2800" dirty="0"/>
              <a:t>string[] {", "},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StringSplitOptions.RemoveEmptyEntries</a:t>
            </a:r>
            <a:r>
              <a:rPr lang="en-US" sz="2800" dirty="0"/>
              <a:t>)</a:t>
            </a:r>
          </a:p>
          <a:p>
            <a:r>
              <a:rPr lang="en-US" sz="2800" dirty="0"/>
              <a:t>                        </a:t>
            </a:r>
            <a:r>
              <a:rPr lang="en-US" sz="2800" dirty="0" smtClean="0"/>
              <a:t> .Select(</a:t>
            </a:r>
            <a:r>
              <a:rPr lang="en-US" sz="2800" dirty="0"/>
              <a:t>parser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                        </a:t>
            </a:r>
            <a:r>
              <a:rPr lang="en-US" sz="2800" dirty="0" smtClean="0"/>
              <a:t> .</a:t>
            </a:r>
            <a:r>
              <a:rPr lang="en-US" sz="2800" dirty="0"/>
              <a:t>Sum());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0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text from console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Count how many words start with Uppercase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count and words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Predicate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Count Uppercase Words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1412" y="4419600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66012" y="4419600"/>
            <a:ext cx="3329783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986208" y="49020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1640128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2263" y="1752600"/>
            <a:ext cx="115442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words = Console.ReadLine</a:t>
            </a:r>
            <a:r>
              <a:rPr lang="en-US" sz="2800" dirty="0" smtClean="0"/>
              <a:t>().</a:t>
            </a:r>
            <a:r>
              <a:rPr lang="en-US" sz="2800" dirty="0"/>
              <a:t>Split(new string[] {" "},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StringSplitOptions.RemoveEmptyEntries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Func&lt;string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bool&gt; checker =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=&gt; n[0] == n.ToUpper()[0];</a:t>
            </a:r>
          </a:p>
          <a:p>
            <a:endParaRPr lang="en-US" sz="2800" dirty="0" smtClean="0"/>
          </a:p>
          <a:p>
            <a:r>
              <a:rPr lang="en-US" sz="2800" dirty="0" smtClean="0"/>
              <a:t>words.Where(checker)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.</a:t>
            </a:r>
            <a:r>
              <a:rPr lang="en-US" sz="2800" dirty="0"/>
              <a:t>ToList</a:t>
            </a:r>
            <a:r>
              <a:rPr lang="en-US" sz="2800" dirty="0" smtClean="0"/>
              <a:t>()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.</a:t>
            </a:r>
            <a:r>
              <a:rPr lang="en-US" sz="2800" dirty="0"/>
              <a:t>ForEach(n =&gt; Console.WriteLine(n));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from console some item's prices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VAT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  <a:r>
              <a:rPr lang="en-US" dirty="0" smtClean="0"/>
              <a:t> to all of them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UnaryOperator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Add VAT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5874" y="4930110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1.38, 2.56,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4.4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13174" y="4251464"/>
            <a:ext cx="3329783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Prices with VAT: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66" y="1032388"/>
            <a:ext cx="2667000" cy="266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24" y="423423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Lambda Expressions</a:t>
            </a:r>
            <a:endParaRPr lang="bg-BG" dirty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Func&lt;T&gt;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dirty="0"/>
              <a:t>Passing Functions to Methods</a:t>
            </a:r>
            <a:endParaRPr lang="bg-BG" dirty="0"/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 rot="201166">
            <a:off x="4890502" y="3429000"/>
            <a:ext cx="141326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20000" b="1" dirty="0">
                <a:ln w="17780" cmpd="sng">
                  <a:solidFill>
                    <a:schemeClr val="bg2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innerShdw blurRad="114300">
                    <a:prstClr val="black"/>
                  </a:inn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endParaRPr lang="en-US" sz="20000" b="1" dirty="0">
              <a:ln w="17780" cmpd="sng">
                <a:solidFill>
                  <a:schemeClr val="bg2"/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innerShdw blurRad="114300">
                  <a:prstClr val="black"/>
                </a:inn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09012" y="2895600"/>
            <a:ext cx="2875101" cy="31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93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7013" y="1600200"/>
            <a:ext cx="117347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smtClean="0"/>
              <a:t>Console.ReadLine</a:t>
            </a:r>
            <a:r>
              <a:rPr lang="en-US" sz="3200" dirty="0"/>
              <a:t>()</a:t>
            </a:r>
          </a:p>
          <a:p>
            <a:r>
              <a:rPr lang="en-US" sz="3200" dirty="0"/>
              <a:t>      </a:t>
            </a:r>
            <a:r>
              <a:rPr lang="en-US" sz="3200" dirty="0" smtClean="0"/>
              <a:t> .</a:t>
            </a:r>
            <a:r>
              <a:rPr lang="en-US" sz="3200" dirty="0"/>
              <a:t>Split(new string[] { ", " },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          StringSplitOptions.RemoveEmptyEntries</a:t>
            </a:r>
            <a:r>
              <a:rPr lang="en-US" sz="3200" dirty="0"/>
              <a:t>)</a:t>
            </a:r>
          </a:p>
          <a:p>
            <a:r>
              <a:rPr lang="en-US" sz="3200" dirty="0"/>
              <a:t>      </a:t>
            </a:r>
            <a:r>
              <a:rPr lang="en-US" sz="3200" dirty="0" smtClean="0"/>
              <a:t> .Select(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/>
              <a:t>      </a:t>
            </a:r>
            <a:r>
              <a:rPr lang="en-US" sz="3200" dirty="0" smtClean="0"/>
              <a:t> .</a:t>
            </a:r>
            <a:r>
              <a:rPr lang="en-US" sz="3200" dirty="0"/>
              <a:t>Select(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=&gt; n * 1.2</a:t>
            </a:r>
            <a:r>
              <a:rPr lang="en-US" sz="3200" dirty="0"/>
              <a:t>)</a:t>
            </a:r>
          </a:p>
          <a:p>
            <a:r>
              <a:rPr lang="en-US" sz="3200" dirty="0"/>
              <a:t>      </a:t>
            </a:r>
            <a:r>
              <a:rPr lang="en-US" sz="3200" dirty="0" smtClean="0"/>
              <a:t> .</a:t>
            </a:r>
            <a:r>
              <a:rPr lang="en-US" sz="3200" dirty="0"/>
              <a:t>ToList()</a:t>
            </a:r>
          </a:p>
          <a:p>
            <a:r>
              <a:rPr lang="en-US" sz="3200" dirty="0"/>
              <a:t>       </a:t>
            </a:r>
            <a:r>
              <a:rPr lang="en-US" sz="3200" dirty="0" smtClean="0"/>
              <a:t>.ForEach(n </a:t>
            </a:r>
            <a:r>
              <a:rPr lang="en-US" sz="3200" dirty="0"/>
              <a:t>=&gt; Console.WriteLine(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$"{n:n2}")</a:t>
            </a:r>
            <a:r>
              <a:rPr lang="en-US" sz="3200" dirty="0"/>
              <a:t>);</a:t>
            </a:r>
            <a:endParaRPr lang="en-US" sz="3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Action&lt;T&gt; and Func&lt;T&gt;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4923" y="1936002"/>
            <a:ext cx="1171580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Operation(int number, Func&lt;int, int&gt;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4923" y="4495800"/>
            <a:ext cx="11715801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Operation(a, number =&gt; number * 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Operation(a, number =&gt; number – 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Operation(b, number =&gt; number % 2);</a:t>
            </a:r>
          </a:p>
        </p:txBody>
      </p:sp>
    </p:spTree>
    <p:extLst>
      <p:ext uri="{BB962C8B-B14F-4D97-AF65-F5344CB8AC3E}">
        <p14:creationId xmlns:p14="http://schemas.microsoft.com/office/powerpoint/2010/main" val="1374275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from console n people with their 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Read condition and age for filter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Read format type for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all people </a:t>
            </a:r>
            <a:r>
              <a:rPr lang="en-US" dirty="0"/>
              <a:t>that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fulfills </a:t>
            </a:r>
            <a:r>
              <a:rPr lang="en-US" dirty="0"/>
              <a:t>the </a:t>
            </a:r>
            <a:r>
              <a:rPr lang="en-US" dirty="0" smtClean="0"/>
              <a:t>condition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 dirty="0" smtClean="0"/>
              <a:t>: Filter by 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592538" y="1676400"/>
            <a:ext cx="2683474" cy="3581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/>
          </p:nvPr>
        </p:nvGraphicFramePr>
        <p:xfrm>
          <a:off x="8860557" y="1969150"/>
          <a:ext cx="2150110" cy="2995900"/>
        </p:xfrm>
        <a:graphic>
          <a:graphicData uri="http://schemas.openxmlformats.org/drawingml/2006/table">
            <a:tbl>
              <a:tblPr/>
              <a:tblGrid>
                <a:gridCol w="146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Gosho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Izdislav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 rot="20729731">
            <a:off x="4802242" y="4287062"/>
            <a:ext cx="3532601" cy="1447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Condition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Age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/>
              <a:t>Format - "name age"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87587" y="4343400"/>
            <a:ext cx="2920825" cy="22098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Group 134"/>
          <p:cNvGraphicFramePr>
            <a:graphicFrameLocks/>
          </p:cNvGraphicFramePr>
          <p:nvPr>
            <p:extLst/>
          </p:nvPr>
        </p:nvGraphicFramePr>
        <p:xfrm>
          <a:off x="1124459" y="4565058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Left Arrow 2"/>
          <p:cNvSpPr/>
          <p:nvPr/>
        </p:nvSpPr>
        <p:spPr>
          <a:xfrm rot="20734787">
            <a:off x="4077839" y="3977749"/>
            <a:ext cx="420360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5221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74663" y="1676400"/>
            <a:ext cx="112394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//TODO: Read info from console</a:t>
            </a:r>
          </a:p>
          <a:p>
            <a:r>
              <a:rPr lang="en-US" sz="2800" dirty="0" smtClean="0"/>
              <a:t>//Implementation of these methos on next slides </a:t>
            </a:r>
          </a:p>
          <a:p>
            <a:endParaRPr lang="en-US" sz="2800" dirty="0" smtClean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Func&lt;int, bool&gt; </a:t>
            </a:r>
            <a:r>
              <a:rPr lang="en-US" sz="2800" dirty="0"/>
              <a:t>tester = CreateTester(condition, age);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Action&lt;KeyValuePair&lt;string,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int&gt;&gt;</a:t>
            </a:r>
            <a:r>
              <a:rPr lang="en-US" sz="2800" dirty="0"/>
              <a:t> printer = </a:t>
            </a:r>
            <a:endParaRPr lang="bg-BG" sz="2800" dirty="0" smtClean="0"/>
          </a:p>
          <a:p>
            <a:r>
              <a:rPr lang="bg-BG" sz="2800" dirty="0"/>
              <a:t> </a:t>
            </a:r>
            <a:r>
              <a:rPr lang="bg-BG" sz="2800" dirty="0" smtClean="0"/>
              <a:t>                                 </a:t>
            </a:r>
            <a:r>
              <a:rPr lang="en-US" sz="2800" dirty="0" smtClean="0"/>
              <a:t>CreatePrinter(format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sz="2800" dirty="0" smtClean="0"/>
              <a:t>PrintFilteredStudent(people</a:t>
            </a:r>
            <a:r>
              <a:rPr lang="en-US" sz="2800" dirty="0"/>
              <a:t>, tester, printer);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</a:t>
            </a:r>
            <a:r>
              <a:rPr lang="en-US" dirty="0" smtClean="0"/>
              <a:t>Age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60363" y="1170715"/>
            <a:ext cx="11468099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Func&lt;int, bool&gt; </a:t>
            </a:r>
            <a:r>
              <a:rPr lang="en-US" sz="2800" dirty="0" smtClean="0"/>
              <a:t>CreateTester</a:t>
            </a:r>
            <a:endParaRPr lang="bg-BG" sz="2800" dirty="0" smtClean="0"/>
          </a:p>
          <a:p>
            <a:r>
              <a:rPr lang="bg-BG" sz="2800" dirty="0"/>
              <a:t>	</a:t>
            </a:r>
            <a:r>
              <a:rPr lang="bg-BG" sz="2800" dirty="0" smtClean="0"/>
              <a:t>			     </a:t>
            </a:r>
            <a:r>
              <a:rPr lang="en-US" sz="2800" dirty="0" smtClean="0"/>
              <a:t>(</a:t>
            </a:r>
            <a:r>
              <a:rPr lang="en-US" sz="2800" dirty="0"/>
              <a:t>string condition, int age)</a:t>
            </a:r>
          </a:p>
          <a:p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bg-BG" sz="2800" dirty="0" smtClean="0"/>
              <a:t> </a:t>
            </a:r>
            <a:r>
              <a:rPr lang="en-US" sz="2800" dirty="0" smtClean="0"/>
              <a:t>switch </a:t>
            </a:r>
            <a:r>
              <a:rPr lang="en-US" sz="2800" dirty="0"/>
              <a:t>(condition)</a:t>
            </a:r>
          </a:p>
          <a:p>
            <a:r>
              <a:rPr lang="en-US" sz="2800" dirty="0"/>
              <a:t> </a:t>
            </a:r>
            <a:r>
              <a:rPr lang="bg-BG" sz="2800" dirty="0" smtClean="0"/>
              <a:t> </a:t>
            </a: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  </a:t>
            </a:r>
            <a:r>
              <a:rPr lang="bg-BG" sz="2800" dirty="0" smtClean="0"/>
              <a:t> </a:t>
            </a:r>
            <a:r>
              <a:rPr lang="en-US" sz="2800" dirty="0" smtClean="0"/>
              <a:t>case </a:t>
            </a:r>
            <a:r>
              <a:rPr lang="en-US" sz="2800" dirty="0"/>
              <a:t>"younger</a:t>
            </a:r>
            <a:r>
              <a:rPr lang="en-US" sz="2800" dirty="0" smtClean="0"/>
              <a:t>":</a:t>
            </a:r>
            <a:r>
              <a:rPr lang="bg-BG" sz="2800" dirty="0" smtClean="0"/>
              <a:t> </a:t>
            </a:r>
            <a:r>
              <a:rPr lang="en-US" sz="2800" dirty="0" smtClean="0"/>
              <a:t>return </a:t>
            </a:r>
            <a:r>
              <a:rPr lang="en-US" sz="2800" dirty="0"/>
              <a:t>x =&gt; x &lt; age;</a:t>
            </a:r>
          </a:p>
          <a:p>
            <a:r>
              <a:rPr lang="en-US" sz="2800" dirty="0"/>
              <a:t>   </a:t>
            </a:r>
            <a:r>
              <a:rPr lang="bg-BG" sz="2800" dirty="0" smtClean="0"/>
              <a:t> </a:t>
            </a:r>
            <a:r>
              <a:rPr lang="en-US" sz="2800" dirty="0" smtClean="0"/>
              <a:t>case </a:t>
            </a:r>
            <a:r>
              <a:rPr lang="en-US" sz="2800" dirty="0"/>
              <a:t>"older</a:t>
            </a:r>
            <a:r>
              <a:rPr lang="en-US" sz="2800" dirty="0" smtClean="0"/>
              <a:t>":</a:t>
            </a:r>
            <a:r>
              <a:rPr lang="bg-BG" sz="2800" dirty="0" smtClean="0"/>
              <a:t> </a:t>
            </a:r>
            <a:r>
              <a:rPr lang="en-US" sz="2800" dirty="0" smtClean="0"/>
              <a:t>return </a:t>
            </a:r>
            <a:r>
              <a:rPr lang="en-US" sz="2800" dirty="0"/>
              <a:t>x =&gt; x &gt; age;</a:t>
            </a:r>
          </a:p>
          <a:p>
            <a:r>
              <a:rPr lang="en-US" sz="2800" dirty="0"/>
              <a:t>   </a:t>
            </a:r>
            <a:r>
              <a:rPr lang="bg-BG" sz="2800" dirty="0" smtClean="0"/>
              <a:t> </a:t>
            </a:r>
            <a:r>
              <a:rPr lang="en-US" sz="2800" dirty="0" smtClean="0"/>
              <a:t>default:</a:t>
            </a:r>
            <a:r>
              <a:rPr lang="bg-BG" sz="2800" dirty="0" smtClean="0"/>
              <a:t> </a:t>
            </a:r>
            <a:r>
              <a:rPr lang="en-US" sz="2800" dirty="0" smtClean="0"/>
              <a:t>return </a:t>
            </a:r>
            <a:r>
              <a:rPr lang="en-US" sz="2800" dirty="0"/>
              <a:t>null;</a:t>
            </a:r>
          </a:p>
          <a:p>
            <a:r>
              <a:rPr lang="en-US" sz="2800" dirty="0"/>
              <a:t> </a:t>
            </a:r>
            <a:r>
              <a:rPr lang="bg-BG" sz="2800" dirty="0" smtClean="0"/>
              <a:t> </a:t>
            </a:r>
            <a:r>
              <a:rPr lang="en-US" sz="2800" dirty="0" smtClean="0"/>
              <a:t>}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</a:t>
            </a:r>
            <a:r>
              <a:rPr lang="en-US" dirty="0" smtClean="0"/>
              <a:t>Age (3)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933011"/>
            <a:ext cx="11468099" cy="5346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public static </a:t>
            </a:r>
            <a:r>
              <a:rPr lang="en-US" sz="2600" dirty="0" smtClean="0"/>
              <a:t>Action&lt;KeyValuePair&lt;string</a:t>
            </a:r>
            <a:r>
              <a:rPr lang="en-US" sz="2600" dirty="0"/>
              <a:t>, int&gt;&gt; </a:t>
            </a:r>
            <a:endParaRPr lang="bg-BG" sz="2600" dirty="0" smtClean="0"/>
          </a:p>
          <a:p>
            <a:r>
              <a:rPr lang="bg-BG" sz="2600" dirty="0"/>
              <a:t> </a:t>
            </a:r>
            <a:r>
              <a:rPr lang="bg-BG" sz="2600" dirty="0" smtClean="0"/>
              <a:t>                               </a:t>
            </a:r>
            <a:r>
              <a:rPr lang="en-US" sz="2600" dirty="0" smtClean="0"/>
              <a:t>CreatePrinter(string </a:t>
            </a:r>
            <a:r>
              <a:rPr lang="en-US" sz="2600" dirty="0"/>
              <a:t>format)</a:t>
            </a:r>
          </a:p>
          <a:p>
            <a:r>
              <a:rPr lang="en-US" sz="2600" dirty="0" smtClean="0"/>
              <a:t>{</a:t>
            </a:r>
            <a:endParaRPr lang="en-US" sz="2600" dirty="0"/>
          </a:p>
          <a:p>
            <a:r>
              <a:rPr lang="en-US" sz="2600" dirty="0"/>
              <a:t> </a:t>
            </a:r>
            <a:r>
              <a:rPr lang="bg-BG" sz="2600" dirty="0" smtClean="0"/>
              <a:t> </a:t>
            </a:r>
            <a:r>
              <a:rPr lang="en-US" sz="2600" dirty="0" smtClean="0"/>
              <a:t>switch </a:t>
            </a:r>
            <a:r>
              <a:rPr lang="en-US" sz="2600" dirty="0"/>
              <a:t>(format</a:t>
            </a:r>
            <a:r>
              <a:rPr lang="en-US" sz="2600" dirty="0" smtClean="0"/>
              <a:t>)</a:t>
            </a:r>
            <a:endParaRPr lang="bg-BG" sz="2600" dirty="0" smtClean="0"/>
          </a:p>
          <a:p>
            <a:r>
              <a:rPr lang="bg-BG" sz="2600" dirty="0"/>
              <a:t> </a:t>
            </a:r>
            <a:r>
              <a:rPr lang="bg-BG" sz="2600" dirty="0" smtClean="0"/>
              <a:t>   </a:t>
            </a:r>
            <a:r>
              <a:rPr lang="en-US" sz="2600" dirty="0" smtClean="0"/>
              <a:t>case </a:t>
            </a:r>
            <a:r>
              <a:rPr lang="en-US" sz="2600" dirty="0"/>
              <a:t>"name</a:t>
            </a:r>
            <a:r>
              <a:rPr lang="en-US" sz="2600" dirty="0" smtClean="0"/>
              <a:t>":</a:t>
            </a:r>
            <a:r>
              <a:rPr lang="bg-BG" sz="2600" dirty="0" smtClean="0"/>
              <a:t> </a:t>
            </a:r>
          </a:p>
          <a:p>
            <a:r>
              <a:rPr lang="bg-BG" sz="2600" dirty="0"/>
              <a:t> </a:t>
            </a:r>
            <a:r>
              <a:rPr lang="bg-BG" sz="2600" dirty="0" smtClean="0"/>
              <a:t>     </a:t>
            </a:r>
            <a:r>
              <a:rPr lang="en-US" sz="2600" dirty="0" smtClean="0"/>
              <a:t>return </a:t>
            </a:r>
            <a:r>
              <a:rPr lang="en-US" sz="2600" dirty="0"/>
              <a:t>person =&gt; Console.WriteLine($"{person.Key}");</a:t>
            </a:r>
          </a:p>
          <a:p>
            <a:r>
              <a:rPr lang="en-US" sz="2600" dirty="0"/>
              <a:t>   </a:t>
            </a:r>
            <a:r>
              <a:rPr lang="bg-BG" sz="2600" dirty="0" smtClean="0"/>
              <a:t> </a:t>
            </a:r>
            <a:r>
              <a:rPr lang="en-US" sz="2600" dirty="0" smtClean="0"/>
              <a:t>case </a:t>
            </a:r>
            <a:r>
              <a:rPr lang="en-US" sz="2600" dirty="0"/>
              <a:t>"age":</a:t>
            </a:r>
          </a:p>
          <a:p>
            <a:r>
              <a:rPr lang="en-US" sz="2600" dirty="0"/>
              <a:t>     </a:t>
            </a:r>
            <a:r>
              <a:rPr lang="bg-BG" sz="2600" dirty="0" smtClean="0"/>
              <a:t> </a:t>
            </a:r>
            <a:r>
              <a:rPr lang="en-US" sz="2600" dirty="0" smtClean="0"/>
              <a:t>return </a:t>
            </a:r>
            <a:r>
              <a:rPr lang="en-US" sz="2600" dirty="0"/>
              <a:t>person =&gt; Console.WriteLine($"{person.Value}");</a:t>
            </a:r>
          </a:p>
          <a:p>
            <a:r>
              <a:rPr lang="bg-BG" sz="2600" dirty="0" smtClean="0"/>
              <a:t>    </a:t>
            </a:r>
            <a:r>
              <a:rPr lang="en-US" sz="2600" dirty="0" smtClean="0"/>
              <a:t>case </a:t>
            </a:r>
            <a:r>
              <a:rPr lang="en-US" sz="2600" dirty="0"/>
              <a:t>"name age":</a:t>
            </a:r>
          </a:p>
          <a:p>
            <a:r>
              <a:rPr lang="en-US" sz="2600" dirty="0"/>
              <a:t>     </a:t>
            </a:r>
            <a:r>
              <a:rPr lang="bg-BG" sz="2600" dirty="0" smtClean="0"/>
              <a:t> </a:t>
            </a:r>
            <a:r>
              <a:rPr lang="en-US" sz="2600" dirty="0" smtClean="0"/>
              <a:t>return </a:t>
            </a:r>
            <a:r>
              <a:rPr lang="en-US" sz="2600" dirty="0"/>
              <a:t>person =&gt; </a:t>
            </a:r>
            <a:endParaRPr lang="bg-BG" sz="2600" dirty="0" smtClean="0"/>
          </a:p>
          <a:p>
            <a:r>
              <a:rPr lang="bg-BG" sz="2600" dirty="0" smtClean="0"/>
              <a:t>         </a:t>
            </a:r>
            <a:r>
              <a:rPr lang="en-US" sz="2600" dirty="0" smtClean="0"/>
              <a:t>Console.WriteLine($"{person.Key} – {person.Value}");</a:t>
            </a:r>
            <a:endParaRPr lang="en-US" sz="2600" dirty="0"/>
          </a:p>
          <a:p>
            <a:r>
              <a:rPr lang="en-US" sz="2600" dirty="0"/>
              <a:t>    </a:t>
            </a:r>
            <a:r>
              <a:rPr lang="en-US" sz="2600" dirty="0" smtClean="0"/>
              <a:t>default:</a:t>
            </a:r>
            <a:r>
              <a:rPr lang="bg-BG" sz="2600" dirty="0" smtClean="0"/>
              <a:t> </a:t>
            </a:r>
            <a:r>
              <a:rPr lang="en-US" sz="2600" dirty="0" smtClean="0"/>
              <a:t>return </a:t>
            </a:r>
            <a:r>
              <a:rPr lang="en-US" sz="2600" dirty="0"/>
              <a:t>null;</a:t>
            </a:r>
          </a:p>
          <a:p>
            <a:r>
              <a:rPr lang="en-US" sz="2600" dirty="0" smtClean="0"/>
              <a:t>}</a:t>
            </a:r>
            <a:endParaRPr lang="en-US" sz="2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95720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Passing Functions to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Exercises in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expressions </a:t>
            </a:r>
            <a:r>
              <a:rPr lang="en-US" dirty="0"/>
              <a:t>are anonymous functions used with delegates</a:t>
            </a:r>
          </a:p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void function</a:t>
            </a:r>
          </a:p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function that returns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TResult</a:t>
            </a:r>
            <a:r>
              <a:rPr lang="en-US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33" y="4343400"/>
            <a:ext cx="277327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556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https://softuni.bg/courses/advanced-csharp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59246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smtClean="0"/>
              <a:t>-Advanced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301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</a:t>
            </a:r>
            <a:r>
              <a:rPr lang="en-US" sz="2000" noProof="1"/>
              <a:t>by Svetlin Nakov &amp; </a:t>
            </a:r>
            <a:r>
              <a:rPr lang="en-US" sz="2000" dirty="0"/>
              <a:t>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OOP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484" y="4746008"/>
            <a:ext cx="9959128" cy="820600"/>
          </a:xfrm>
        </p:spPr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624176"/>
            <a:ext cx="9959128" cy="719034"/>
          </a:xfrm>
        </p:spPr>
        <p:txBody>
          <a:bodyPr/>
          <a:lstStyle/>
          <a:p>
            <a:r>
              <a:rPr lang="en-US" dirty="0"/>
              <a:t>Paradigms, Concepts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2084" y="1600200"/>
            <a:ext cx="10263928" cy="2768642"/>
          </a:xfrm>
          <a:prstGeom prst="roundRect">
            <a:avLst>
              <a:gd name="adj" fmla="val 2372"/>
            </a:avLst>
          </a:prstGeom>
        </p:spPr>
      </p:pic>
    </p:spTree>
    <p:extLst>
      <p:ext uri="{BB962C8B-B14F-4D97-AF65-F5344CB8AC3E}">
        <p14:creationId xmlns:p14="http://schemas.microsoft.com/office/powerpoint/2010/main" val="27979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Function?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2358288" y="1760186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62824" y="2261901"/>
            <a:ext cx="1485900" cy="666254"/>
          </a:xfrm>
          <a:prstGeom prst="wedgeRoundRectCallout">
            <a:avLst>
              <a:gd name="adj1" fmla="val 83891"/>
              <a:gd name="adj2" fmla="val -22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358288" y="3270044"/>
            <a:ext cx="1485900" cy="666254"/>
          </a:xfrm>
          <a:prstGeom prst="wedgeRoundRectCallout">
            <a:avLst>
              <a:gd name="adj1" fmla="val 11952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Input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74058" y="3270044"/>
            <a:ext cx="1615553" cy="666254"/>
          </a:xfrm>
          <a:prstGeom prst="wedgeRoundRectCallout">
            <a:avLst>
              <a:gd name="adj1" fmla="val 2418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rgbClr val="FFFFFF"/>
                </a:solidFill>
              </a:rPr>
              <a:t>Output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02425" y="1676400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" name="Group 134"/>
          <p:cNvGraphicFramePr>
            <a:graphicFrameLocks/>
          </p:cNvGraphicFramePr>
          <p:nvPr>
            <p:extLst/>
          </p:nvPr>
        </p:nvGraphicFramePr>
        <p:xfrm>
          <a:off x="7230924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436695" y="1676401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292448" y="1676401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/>
              <a:t>f</a:t>
            </a:r>
            <a:r>
              <a:rPr lang="en-US" sz="4800" dirty="0" smtClean="0"/>
              <a:t>(x)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7835" y="4270512"/>
            <a:ext cx="5708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sz="4000" dirty="0"/>
              <a:t> is a special relationship where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each</a:t>
            </a:r>
            <a:r>
              <a:rPr lang="en-US" sz="4000" dirty="0"/>
              <a:t> input has a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4000" dirty="0"/>
              <a:t> output.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57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970600"/>
            <a:ext cx="8938472" cy="820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Lambda Expressions</a:t>
            </a:r>
            <a:endParaRPr lang="bg-BG" dirty="0"/>
          </a:p>
        </p:txBody>
      </p:sp>
      <p:pic>
        <p:nvPicPr>
          <p:cNvPr id="14338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3412" y="1752600"/>
            <a:ext cx="4733153" cy="236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1474282"/>
            <a:ext cx="2815442" cy="30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lambda expression is 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unnamed function </a:t>
            </a:r>
            <a:r>
              <a:rPr lang="en-US" dirty="0" smtClean="0"/>
              <a:t>with parameters and a body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Lambda syntax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the lambda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-&gt;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/>
              <a:t>Read as "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Parameters can be enclosed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parentheses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body holds the expression or statement  and can be enclosed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braces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Lambda Expressions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3503612" y="2623069"/>
            <a:ext cx="7696199" cy="915884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7413" y="2665513"/>
            <a:ext cx="784859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parameters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body</a:t>
            </a: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9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Implicit </a:t>
            </a:r>
            <a:r>
              <a:rPr lang="en-US" dirty="0" smtClean="0"/>
              <a:t>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Explicit</a:t>
            </a:r>
            <a:r>
              <a:rPr lang="en-US" dirty="0" smtClean="0"/>
              <a:t> lambda </a:t>
            </a:r>
            <a:r>
              <a:rPr lang="en-US" dirty="0"/>
              <a:t>expression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dirty="0" smtClean="0"/>
              <a:t>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More</a:t>
            </a:r>
            <a:r>
              <a:rPr lang="en-US" dirty="0" smtClean="0"/>
              <a:t> parameters 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smtClean="0"/>
              <a:t>Expressions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3175" y="1839425"/>
            <a:ext cx="10363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sg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Console.WriteLine(msg);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3175" y="3211962"/>
            <a:ext cx="10363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msg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Console.WriteLine(msg);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3175" y="4533475"/>
            <a:ext cx="10363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("hi"); 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3175" y="5916637"/>
            <a:ext cx="10363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y)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x + y; }</a:t>
            </a:r>
          </a:p>
        </p:txBody>
      </p:sp>
    </p:spTree>
    <p:extLst>
      <p:ext uri="{BB962C8B-B14F-4D97-AF65-F5344CB8AC3E}">
        <p14:creationId xmlns:p14="http://schemas.microsoft.com/office/powerpoint/2010/main" val="23229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Read Integers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dirty="0" smtClean="0"/>
              <a:t>even numbers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Print sorted even numbers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2 Lambda Expresions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Sort</a:t>
            </a:r>
            <a:r>
              <a:rPr lang="bg-BG" dirty="0" smtClean="0"/>
              <a:t> </a:t>
            </a:r>
            <a:r>
              <a:rPr lang="en-US" dirty="0" smtClean="0"/>
              <a:t>Even Numbers 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8012" y="1871629"/>
            <a:ext cx="6248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</a:t>
            </a: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54" y="4083461"/>
            <a:ext cx="2230613" cy="2230613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5441" y="3886052"/>
            <a:ext cx="297353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2, 2, 4, 4, </a:t>
            </a: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4" name="Left Arrow 13"/>
          <p:cNvSpPr/>
          <p:nvPr/>
        </p:nvSpPr>
        <p:spPr>
          <a:xfrm rot="16200000">
            <a:off x="8099310" y="3047130"/>
            <a:ext cx="685799" cy="535139"/>
          </a:xfrm>
          <a:prstGeom prst="leftArrow">
            <a:avLst>
              <a:gd name="adj1" fmla="val 50000"/>
              <a:gd name="adj2" fmla="val 4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76846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5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1377</Words>
  <Application>Microsoft Office PowerPoint</Application>
  <PresentationFormat>Custom</PresentationFormat>
  <Paragraphs>320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5_SoftUni 16x9</vt:lpstr>
      <vt:lpstr>Functional Programming</vt:lpstr>
      <vt:lpstr>Table of Contents</vt:lpstr>
      <vt:lpstr>Questions</vt:lpstr>
      <vt:lpstr>Functional Programming</vt:lpstr>
      <vt:lpstr>What is Function?</vt:lpstr>
      <vt:lpstr>Lambda Expressions</vt:lpstr>
      <vt:lpstr>Lambda Expressions</vt:lpstr>
      <vt:lpstr>Lambda Expressions (2)</vt:lpstr>
      <vt:lpstr>Problem: Sort Even Numbers </vt:lpstr>
      <vt:lpstr>Solution: Sort Odd Numbers</vt:lpstr>
      <vt:lpstr>Lambda Expressions</vt:lpstr>
      <vt:lpstr>Functions</vt:lpstr>
      <vt:lpstr>C# Func</vt:lpstr>
      <vt:lpstr>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Action&lt;T&gt; and Func&lt;T&gt;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Passing Functions to Method</vt:lpstr>
      <vt:lpstr>Summary</vt:lpstr>
      <vt:lpstr>Functional Programming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subject>Advanced C# Course</dc:subject>
  <dc:creator/>
  <cp:keywords>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2017-06-13T20:16:06Z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