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84" y="-1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3C7B52-1F6F-44AE-9406-62781BB2C6B5}" type="datetimeFigureOut">
              <a:rPr lang="en-US" smtClean="0"/>
              <a:t>7/30/2013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2287C-C737-42EA-9BB9-508087520194}" type="slidenum">
              <a:rPr lang="en-US" smtClean="0"/>
              <a:t>‹#›</a:t>
            </a:fld>
            <a:endParaRPr lang="en-US"/>
          </a:p>
        </p:txBody>
      </p:sp>
    </p:spTree>
    <p:extLst>
      <p:ext uri="{BB962C8B-B14F-4D97-AF65-F5344CB8AC3E}">
        <p14:creationId xmlns:p14="http://schemas.microsoft.com/office/powerpoint/2010/main" val="624774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3C7B52-1F6F-44AE-9406-62781BB2C6B5}" type="datetimeFigureOut">
              <a:rPr lang="en-US" smtClean="0"/>
              <a:t>7/30/2013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2287C-C737-42EA-9BB9-508087520194}" type="slidenum">
              <a:rPr lang="en-US" smtClean="0"/>
              <a:t>‹#›</a:t>
            </a:fld>
            <a:endParaRPr lang="en-US"/>
          </a:p>
        </p:txBody>
      </p:sp>
    </p:spTree>
    <p:extLst>
      <p:ext uri="{BB962C8B-B14F-4D97-AF65-F5344CB8AC3E}">
        <p14:creationId xmlns:p14="http://schemas.microsoft.com/office/powerpoint/2010/main" val="1797993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3C7B52-1F6F-44AE-9406-62781BB2C6B5}" type="datetimeFigureOut">
              <a:rPr lang="en-US" smtClean="0"/>
              <a:t>7/30/2013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2287C-C737-42EA-9BB9-508087520194}" type="slidenum">
              <a:rPr lang="en-US" smtClean="0"/>
              <a:t>‹#›</a:t>
            </a:fld>
            <a:endParaRPr lang="en-US"/>
          </a:p>
        </p:txBody>
      </p:sp>
    </p:spTree>
    <p:extLst>
      <p:ext uri="{BB962C8B-B14F-4D97-AF65-F5344CB8AC3E}">
        <p14:creationId xmlns:p14="http://schemas.microsoft.com/office/powerpoint/2010/main" val="3329780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3C7B52-1F6F-44AE-9406-62781BB2C6B5}" type="datetimeFigureOut">
              <a:rPr lang="en-US" smtClean="0"/>
              <a:t>7/30/2013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2287C-C737-42EA-9BB9-508087520194}" type="slidenum">
              <a:rPr lang="en-US" smtClean="0"/>
              <a:t>‹#›</a:t>
            </a:fld>
            <a:endParaRPr lang="en-US"/>
          </a:p>
        </p:txBody>
      </p:sp>
    </p:spTree>
    <p:extLst>
      <p:ext uri="{BB962C8B-B14F-4D97-AF65-F5344CB8AC3E}">
        <p14:creationId xmlns:p14="http://schemas.microsoft.com/office/powerpoint/2010/main" val="4133740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3C7B52-1F6F-44AE-9406-62781BB2C6B5}" type="datetimeFigureOut">
              <a:rPr lang="en-US" smtClean="0"/>
              <a:t>7/30/2013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2287C-C737-42EA-9BB9-508087520194}" type="slidenum">
              <a:rPr lang="en-US" smtClean="0"/>
              <a:t>‹#›</a:t>
            </a:fld>
            <a:endParaRPr lang="en-US"/>
          </a:p>
        </p:txBody>
      </p:sp>
    </p:spTree>
    <p:extLst>
      <p:ext uri="{BB962C8B-B14F-4D97-AF65-F5344CB8AC3E}">
        <p14:creationId xmlns:p14="http://schemas.microsoft.com/office/powerpoint/2010/main" val="227522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3C7B52-1F6F-44AE-9406-62781BB2C6B5}" type="datetimeFigureOut">
              <a:rPr lang="en-US" smtClean="0"/>
              <a:t>7/30/2013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92287C-C737-42EA-9BB9-508087520194}" type="slidenum">
              <a:rPr lang="en-US" smtClean="0"/>
              <a:t>‹#›</a:t>
            </a:fld>
            <a:endParaRPr lang="en-US"/>
          </a:p>
        </p:txBody>
      </p:sp>
    </p:spTree>
    <p:extLst>
      <p:ext uri="{BB962C8B-B14F-4D97-AF65-F5344CB8AC3E}">
        <p14:creationId xmlns:p14="http://schemas.microsoft.com/office/powerpoint/2010/main" val="1909596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3C7B52-1F6F-44AE-9406-62781BB2C6B5}" type="datetimeFigureOut">
              <a:rPr lang="en-US" smtClean="0"/>
              <a:t>7/30/2013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92287C-C737-42EA-9BB9-508087520194}" type="slidenum">
              <a:rPr lang="en-US" smtClean="0"/>
              <a:t>‹#›</a:t>
            </a:fld>
            <a:endParaRPr lang="en-US"/>
          </a:p>
        </p:txBody>
      </p:sp>
    </p:spTree>
    <p:extLst>
      <p:ext uri="{BB962C8B-B14F-4D97-AF65-F5344CB8AC3E}">
        <p14:creationId xmlns:p14="http://schemas.microsoft.com/office/powerpoint/2010/main" val="415334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3C7B52-1F6F-44AE-9406-62781BB2C6B5}" type="datetimeFigureOut">
              <a:rPr lang="en-US" smtClean="0"/>
              <a:t>7/30/2013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92287C-C737-42EA-9BB9-508087520194}" type="slidenum">
              <a:rPr lang="en-US" smtClean="0"/>
              <a:t>‹#›</a:t>
            </a:fld>
            <a:endParaRPr lang="en-US"/>
          </a:p>
        </p:txBody>
      </p:sp>
    </p:spTree>
    <p:extLst>
      <p:ext uri="{BB962C8B-B14F-4D97-AF65-F5344CB8AC3E}">
        <p14:creationId xmlns:p14="http://schemas.microsoft.com/office/powerpoint/2010/main" val="2392842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3C7B52-1F6F-44AE-9406-62781BB2C6B5}" type="datetimeFigureOut">
              <a:rPr lang="en-US" smtClean="0"/>
              <a:t>7/30/2013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92287C-C737-42EA-9BB9-508087520194}" type="slidenum">
              <a:rPr lang="en-US" smtClean="0"/>
              <a:t>‹#›</a:t>
            </a:fld>
            <a:endParaRPr lang="en-US"/>
          </a:p>
        </p:txBody>
      </p:sp>
    </p:spTree>
    <p:extLst>
      <p:ext uri="{BB962C8B-B14F-4D97-AF65-F5344CB8AC3E}">
        <p14:creationId xmlns:p14="http://schemas.microsoft.com/office/powerpoint/2010/main" val="4090263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3C7B52-1F6F-44AE-9406-62781BB2C6B5}" type="datetimeFigureOut">
              <a:rPr lang="en-US" smtClean="0"/>
              <a:t>7/30/2013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92287C-C737-42EA-9BB9-508087520194}" type="slidenum">
              <a:rPr lang="en-US" smtClean="0"/>
              <a:t>‹#›</a:t>
            </a:fld>
            <a:endParaRPr lang="en-US"/>
          </a:p>
        </p:txBody>
      </p:sp>
    </p:spTree>
    <p:extLst>
      <p:ext uri="{BB962C8B-B14F-4D97-AF65-F5344CB8AC3E}">
        <p14:creationId xmlns:p14="http://schemas.microsoft.com/office/powerpoint/2010/main" val="2012886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3C7B52-1F6F-44AE-9406-62781BB2C6B5}" type="datetimeFigureOut">
              <a:rPr lang="en-US" smtClean="0"/>
              <a:t>7/30/2013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92287C-C737-42EA-9BB9-508087520194}" type="slidenum">
              <a:rPr lang="en-US" smtClean="0"/>
              <a:t>‹#›</a:t>
            </a:fld>
            <a:endParaRPr lang="en-US"/>
          </a:p>
        </p:txBody>
      </p:sp>
    </p:spTree>
    <p:extLst>
      <p:ext uri="{BB962C8B-B14F-4D97-AF65-F5344CB8AC3E}">
        <p14:creationId xmlns:p14="http://schemas.microsoft.com/office/powerpoint/2010/main" val="1884769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3C7B52-1F6F-44AE-9406-62781BB2C6B5}" type="datetimeFigureOut">
              <a:rPr lang="en-US" smtClean="0"/>
              <a:t>7/30/2013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2287C-C737-42EA-9BB9-508087520194}" type="slidenum">
              <a:rPr lang="en-US" smtClean="0"/>
              <a:t>‹#›</a:t>
            </a:fld>
            <a:endParaRPr lang="en-US"/>
          </a:p>
        </p:txBody>
      </p:sp>
    </p:spTree>
    <p:extLst>
      <p:ext uri="{BB962C8B-B14F-4D97-AF65-F5344CB8AC3E}">
        <p14:creationId xmlns:p14="http://schemas.microsoft.com/office/powerpoint/2010/main" val="3360091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903691" y="76200"/>
            <a:ext cx="3116109" cy="523220"/>
          </a:xfrm>
          <a:prstGeom prst="rect">
            <a:avLst/>
          </a:prstGeom>
          <a:noFill/>
        </p:spPr>
        <p:txBody>
          <a:bodyPr wrap="none" rtlCol="0">
            <a:spAutoFit/>
          </a:bodyPr>
          <a:lstStyle/>
          <a:p>
            <a:r>
              <a:rPr lang="en-US" sz="2800" b="1" dirty="0" smtClean="0"/>
              <a:t>3D Fitting Programs</a:t>
            </a:r>
            <a:endParaRPr lang="en-US" sz="2800" b="1" dirty="0"/>
          </a:p>
        </p:txBody>
      </p:sp>
      <p:sp>
        <p:nvSpPr>
          <p:cNvPr id="7" name="Rectangle 6">
            <a:hlinkHover r:id="" action="ppaction://noaction" highlightClick="1"/>
          </p:cNvPr>
          <p:cNvSpPr/>
          <p:nvPr/>
        </p:nvSpPr>
        <p:spPr>
          <a:xfrm>
            <a:off x="304800" y="1676400"/>
            <a:ext cx="3048000" cy="152400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Fit3D</a:t>
            </a:r>
            <a:endParaRPr lang="en-US" dirty="0"/>
          </a:p>
        </p:txBody>
      </p:sp>
      <p:sp>
        <p:nvSpPr>
          <p:cNvPr id="8" name="Rectangle 7">
            <a:hlinkHover r:id="" action="ppaction://noaction" highlightClick="1"/>
          </p:cNvPr>
          <p:cNvSpPr/>
          <p:nvPr/>
        </p:nvSpPr>
        <p:spPr>
          <a:xfrm>
            <a:off x="4953000" y="1676400"/>
            <a:ext cx="3048000" cy="152400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SpatialFit3D</a:t>
            </a:r>
            <a:endParaRPr lang="en-US" dirty="0"/>
          </a:p>
        </p:txBody>
      </p:sp>
      <p:sp>
        <p:nvSpPr>
          <p:cNvPr id="10" name="Rectangle 9">
            <a:hlinkHover r:id="" action="ppaction://noaction" highlightClick="1"/>
          </p:cNvPr>
          <p:cNvSpPr/>
          <p:nvPr/>
        </p:nvSpPr>
        <p:spPr>
          <a:xfrm>
            <a:off x="2743200" y="4495800"/>
            <a:ext cx="3048000" cy="152400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Plot Distribution</a:t>
            </a:r>
            <a:endParaRPr lang="en-US" dirty="0"/>
          </a:p>
        </p:txBody>
      </p:sp>
      <p:cxnSp>
        <p:nvCxnSpPr>
          <p:cNvPr id="12" name="Straight Arrow Connector 11"/>
          <p:cNvCxnSpPr>
            <a:stCxn id="7" idx="2"/>
          </p:cNvCxnSpPr>
          <p:nvPr/>
        </p:nvCxnSpPr>
        <p:spPr>
          <a:xfrm>
            <a:off x="1828800" y="3200400"/>
            <a:ext cx="914400" cy="1295400"/>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52400" y="1295400"/>
            <a:ext cx="3412153" cy="369332"/>
          </a:xfrm>
          <a:prstGeom prst="rect">
            <a:avLst/>
          </a:prstGeom>
          <a:noFill/>
        </p:spPr>
        <p:txBody>
          <a:bodyPr wrap="none" rtlCol="0">
            <a:spAutoFit/>
          </a:bodyPr>
          <a:lstStyle/>
          <a:p>
            <a:r>
              <a:rPr lang="en-US" dirty="0" smtClean="0"/>
              <a:t>Bulk sample fit for diffusion length</a:t>
            </a:r>
            <a:endParaRPr lang="en-US" dirty="0"/>
          </a:p>
        </p:txBody>
      </p:sp>
      <p:sp>
        <p:nvSpPr>
          <p:cNvPr id="14" name="TextBox 13"/>
          <p:cNvSpPr txBox="1"/>
          <p:nvPr/>
        </p:nvSpPr>
        <p:spPr>
          <a:xfrm>
            <a:off x="4267200" y="1295400"/>
            <a:ext cx="4510915" cy="369332"/>
          </a:xfrm>
          <a:prstGeom prst="rect">
            <a:avLst/>
          </a:prstGeom>
          <a:noFill/>
        </p:spPr>
        <p:txBody>
          <a:bodyPr wrap="none" rtlCol="0">
            <a:spAutoFit/>
          </a:bodyPr>
          <a:lstStyle/>
          <a:p>
            <a:r>
              <a:rPr lang="en-US" dirty="0" smtClean="0"/>
              <a:t>Bulk sample spatially resolved diffusion length</a:t>
            </a:r>
            <a:endParaRPr lang="en-US" dirty="0"/>
          </a:p>
        </p:txBody>
      </p:sp>
      <p:sp>
        <p:nvSpPr>
          <p:cNvPr id="15" name="TextBox 14"/>
          <p:cNvSpPr txBox="1"/>
          <p:nvPr/>
        </p:nvSpPr>
        <p:spPr>
          <a:xfrm>
            <a:off x="1752600" y="3925669"/>
            <a:ext cx="4953000" cy="646331"/>
          </a:xfrm>
          <a:prstGeom prst="rect">
            <a:avLst/>
          </a:prstGeom>
          <a:noFill/>
        </p:spPr>
        <p:txBody>
          <a:bodyPr wrap="square" rtlCol="0">
            <a:spAutoFit/>
          </a:bodyPr>
          <a:lstStyle/>
          <a:p>
            <a:pPr algn="ctr"/>
            <a:r>
              <a:rPr lang="en-US" dirty="0" err="1" smtClean="0"/>
              <a:t>Semilog</a:t>
            </a:r>
            <a:r>
              <a:rPr lang="en-US" dirty="0" smtClean="0"/>
              <a:t> plot of multiple sets of</a:t>
            </a:r>
          </a:p>
          <a:p>
            <a:pPr algn="ctr"/>
            <a:r>
              <a:rPr lang="en-US" dirty="0" smtClean="0"/>
              <a:t> intensity data</a:t>
            </a:r>
            <a:endParaRPr lang="en-US" dirty="0"/>
          </a:p>
        </p:txBody>
      </p:sp>
    </p:spTree>
    <p:extLst>
      <p:ext uri="{BB962C8B-B14F-4D97-AF65-F5344CB8AC3E}">
        <p14:creationId xmlns:p14="http://schemas.microsoft.com/office/powerpoint/2010/main" val="35024147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2800" y="0"/>
            <a:ext cx="1752600" cy="923330"/>
          </a:xfrm>
          <a:prstGeom prst="rect">
            <a:avLst/>
          </a:prstGeom>
          <a:noFill/>
        </p:spPr>
        <p:txBody>
          <a:bodyPr wrap="square" rtlCol="0">
            <a:spAutoFit/>
          </a:bodyPr>
          <a:lstStyle/>
          <a:p>
            <a:r>
              <a:rPr lang="en-US" sz="5400" dirty="0" smtClean="0"/>
              <a:t>Fit3D</a:t>
            </a:r>
            <a:endParaRPr lang="en-US" sz="5400" dirty="0"/>
          </a:p>
        </p:txBody>
      </p:sp>
      <p:sp>
        <p:nvSpPr>
          <p:cNvPr id="3" name="TextBox 2"/>
          <p:cNvSpPr txBox="1"/>
          <p:nvPr/>
        </p:nvSpPr>
        <p:spPr>
          <a:xfrm>
            <a:off x="2286000" y="877669"/>
            <a:ext cx="3886200" cy="646331"/>
          </a:xfrm>
          <a:prstGeom prst="rect">
            <a:avLst/>
          </a:prstGeom>
          <a:noFill/>
        </p:spPr>
        <p:txBody>
          <a:bodyPr wrap="square" rtlCol="0">
            <a:spAutoFit/>
          </a:bodyPr>
          <a:lstStyle/>
          <a:p>
            <a:pPr algn="ctr"/>
            <a:r>
              <a:rPr lang="en-US" dirty="0" smtClean="0"/>
              <a:t>Fit3D finds the average diffusion length along the length of a linescan</a:t>
            </a:r>
            <a:endParaRPr lang="en-US" dirty="0"/>
          </a:p>
        </p:txBody>
      </p:sp>
      <p:pic>
        <p:nvPicPr>
          <p:cNvPr id="1026" name="Picture 2" descr="\\razz\acray$\Desktop\code1.jpg"/>
          <p:cNvPicPr>
            <a:picLocks noChangeAspect="1" noChangeArrowheads="1"/>
          </p:cNvPicPr>
          <p:nvPr/>
        </p:nvPicPr>
        <p:blipFill rotWithShape="1">
          <a:blip r:embed="rId2">
            <a:extLst>
              <a:ext uri="{28A0092B-C50C-407E-A947-70E740481C1C}">
                <a14:useLocalDpi xmlns:a14="http://schemas.microsoft.com/office/drawing/2010/main" val="0"/>
              </a:ext>
            </a:extLst>
          </a:blip>
          <a:srcRect t="36601"/>
          <a:stretch/>
        </p:blipFill>
        <p:spPr bwMode="auto">
          <a:xfrm>
            <a:off x="21454" y="1653245"/>
            <a:ext cx="5522347" cy="360455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 y="1653245"/>
            <a:ext cx="5239001" cy="1802277"/>
          </a:xfrm>
          <a:prstGeom prst="rect">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5543801" y="1653245"/>
            <a:ext cx="628399" cy="2517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172200" y="1905000"/>
            <a:ext cx="2846548" cy="1200329"/>
          </a:xfrm>
          <a:prstGeom prst="rect">
            <a:avLst/>
          </a:prstGeom>
          <a:noFill/>
        </p:spPr>
        <p:txBody>
          <a:bodyPr wrap="none" rtlCol="0">
            <a:spAutoFit/>
          </a:bodyPr>
          <a:lstStyle/>
          <a:p>
            <a:r>
              <a:rPr lang="en-US" dirty="0" smtClean="0"/>
              <a:t>Change the relevant values </a:t>
            </a:r>
          </a:p>
          <a:p>
            <a:r>
              <a:rPr lang="en-US" dirty="0" smtClean="0"/>
              <a:t>here. The </a:t>
            </a:r>
            <a:r>
              <a:rPr lang="en-US" u="sng" dirty="0" smtClean="0"/>
              <a:t>OutputDirectory</a:t>
            </a:r>
          </a:p>
          <a:p>
            <a:r>
              <a:rPr lang="en-US" dirty="0" smtClean="0"/>
              <a:t>value needs to be changed </a:t>
            </a:r>
          </a:p>
          <a:p>
            <a:r>
              <a:rPr lang="en-US" dirty="0" smtClean="0"/>
              <a:t>every time the file is moved.</a:t>
            </a:r>
            <a:endParaRPr lang="en-US" dirty="0"/>
          </a:p>
        </p:txBody>
      </p:sp>
      <p:sp>
        <p:nvSpPr>
          <p:cNvPr id="8" name="Rectangle 7"/>
          <p:cNvSpPr/>
          <p:nvPr/>
        </p:nvSpPr>
        <p:spPr>
          <a:xfrm>
            <a:off x="381000" y="4419600"/>
            <a:ext cx="5162801" cy="228600"/>
          </a:xfrm>
          <a:prstGeom prst="rect">
            <a:avLst/>
          </a:prstGeom>
          <a:solidFill>
            <a:schemeClr val="accent2">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8" idx="3"/>
          </p:cNvCxnSpPr>
          <p:nvPr/>
        </p:nvCxnSpPr>
        <p:spPr>
          <a:xfrm>
            <a:off x="5543801" y="4533900"/>
            <a:ext cx="5521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369424" y="4533900"/>
            <a:ext cx="2286000" cy="1200329"/>
          </a:xfrm>
          <a:prstGeom prst="rect">
            <a:avLst/>
          </a:prstGeom>
          <a:noFill/>
        </p:spPr>
        <p:txBody>
          <a:bodyPr wrap="square" rtlCol="0">
            <a:spAutoFit/>
          </a:bodyPr>
          <a:lstStyle/>
          <a:p>
            <a:r>
              <a:rPr lang="en-US" dirty="0" smtClean="0"/>
              <a:t>The </a:t>
            </a:r>
            <a:r>
              <a:rPr lang="en-US" u="sng" dirty="0" smtClean="0"/>
              <a:t>mainpath</a:t>
            </a:r>
            <a:r>
              <a:rPr lang="en-US" dirty="0" smtClean="0"/>
              <a:t> variable needs to be redefined each time the file is moved to a new folder</a:t>
            </a:r>
            <a:endParaRPr lang="en-US" dirty="0"/>
          </a:p>
        </p:txBody>
      </p:sp>
      <p:sp>
        <p:nvSpPr>
          <p:cNvPr id="12" name="TextBox 11"/>
          <p:cNvSpPr txBox="1"/>
          <p:nvPr/>
        </p:nvSpPr>
        <p:spPr>
          <a:xfrm>
            <a:off x="304800" y="5734229"/>
            <a:ext cx="4921624" cy="923330"/>
          </a:xfrm>
          <a:prstGeom prst="rect">
            <a:avLst/>
          </a:prstGeom>
          <a:noFill/>
        </p:spPr>
        <p:txBody>
          <a:bodyPr wrap="square" rtlCol="0">
            <a:spAutoFit/>
          </a:bodyPr>
          <a:lstStyle/>
          <a:p>
            <a:r>
              <a:rPr lang="en-US" dirty="0" smtClean="0"/>
              <a:t>After making the listed adjustments, run the program. The program will prompt all necessary inputs.</a:t>
            </a:r>
            <a:endParaRPr lang="en-US" dirty="0"/>
          </a:p>
        </p:txBody>
      </p:sp>
    </p:spTree>
    <p:extLst>
      <p:ext uri="{BB962C8B-B14F-4D97-AF65-F5344CB8AC3E}">
        <p14:creationId xmlns:p14="http://schemas.microsoft.com/office/powerpoint/2010/main" val="9815161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6600" y="87868"/>
            <a:ext cx="1733936" cy="369332"/>
          </a:xfrm>
          <a:prstGeom prst="rect">
            <a:avLst/>
          </a:prstGeom>
          <a:noFill/>
        </p:spPr>
        <p:txBody>
          <a:bodyPr wrap="none" rtlCol="0">
            <a:spAutoFit/>
          </a:bodyPr>
          <a:lstStyle/>
          <a:p>
            <a:r>
              <a:rPr lang="en-US" dirty="0" smtClean="0"/>
              <a:t>Fit 3D continued</a:t>
            </a:r>
            <a:endParaRPr lang="en-US" dirty="0"/>
          </a:p>
        </p:txBody>
      </p:sp>
      <p:sp>
        <p:nvSpPr>
          <p:cNvPr id="3" name="TextBox 2"/>
          <p:cNvSpPr txBox="1"/>
          <p:nvPr/>
        </p:nvSpPr>
        <p:spPr>
          <a:xfrm>
            <a:off x="152400" y="919124"/>
            <a:ext cx="1789529" cy="369332"/>
          </a:xfrm>
          <a:prstGeom prst="rect">
            <a:avLst/>
          </a:prstGeom>
          <a:noFill/>
        </p:spPr>
        <p:txBody>
          <a:bodyPr wrap="none" rtlCol="0">
            <a:spAutoFit/>
          </a:bodyPr>
          <a:lstStyle/>
          <a:p>
            <a:r>
              <a:rPr lang="en-US" dirty="0" smtClean="0"/>
              <a:t>Flow of program:</a:t>
            </a:r>
            <a:endParaRPr lang="en-US" dirty="0"/>
          </a:p>
        </p:txBody>
      </p:sp>
      <p:sp>
        <p:nvSpPr>
          <p:cNvPr id="4" name="TextBox 3"/>
          <p:cNvSpPr txBox="1"/>
          <p:nvPr/>
        </p:nvSpPr>
        <p:spPr>
          <a:xfrm>
            <a:off x="1828800" y="941487"/>
            <a:ext cx="3276600" cy="5078313"/>
          </a:xfrm>
          <a:prstGeom prst="rect">
            <a:avLst/>
          </a:prstGeom>
          <a:noFill/>
        </p:spPr>
        <p:txBody>
          <a:bodyPr wrap="square" rtlCol="0">
            <a:spAutoFit/>
          </a:bodyPr>
          <a:lstStyle/>
          <a:p>
            <a:pPr marL="342900" indent="-342900">
              <a:buAutoNum type="arabicPeriod"/>
            </a:pPr>
            <a:r>
              <a:rPr lang="en-US" dirty="0" smtClean="0"/>
              <a:t>Program prompts the name of file to be analyzed, and the name of the background file for background subtraction.</a:t>
            </a:r>
          </a:p>
          <a:p>
            <a:pPr marL="342900" indent="-342900">
              <a:buAutoNum type="arabicPeriod"/>
            </a:pPr>
            <a:r>
              <a:rPr lang="en-US" dirty="0" smtClean="0"/>
              <a:t>The user is prompted for the output file name. The data will be in a file with this name.</a:t>
            </a:r>
          </a:p>
          <a:p>
            <a:pPr marL="342900" indent="-342900">
              <a:buAutoNum type="arabicPeriod"/>
            </a:pPr>
            <a:r>
              <a:rPr lang="en-US" dirty="0" smtClean="0"/>
              <a:t>The line can be cut as many times as needed. NOTE: do not specify 0:number, write 1:number instead. Entering 0 as the start point will crash the program.</a:t>
            </a:r>
          </a:p>
          <a:p>
            <a:pPr marL="342900" indent="-342900">
              <a:buAutoNum type="arabicPeriod"/>
            </a:pPr>
            <a:r>
              <a:rPr lang="en-US" dirty="0" smtClean="0"/>
              <a:t>The program will perform the fit and a picture of the fit graph will be saved.</a:t>
            </a:r>
            <a:endParaRPr lang="en-US" dirty="0"/>
          </a:p>
        </p:txBody>
      </p:sp>
      <p:sp>
        <p:nvSpPr>
          <p:cNvPr id="5" name="TextBox 4"/>
          <p:cNvSpPr txBox="1"/>
          <p:nvPr/>
        </p:nvSpPr>
        <p:spPr>
          <a:xfrm>
            <a:off x="5105400" y="941487"/>
            <a:ext cx="3657600" cy="2031325"/>
          </a:xfrm>
          <a:prstGeom prst="rect">
            <a:avLst/>
          </a:prstGeom>
          <a:noFill/>
        </p:spPr>
        <p:txBody>
          <a:bodyPr wrap="square" rtlCol="0">
            <a:spAutoFit/>
          </a:bodyPr>
          <a:lstStyle/>
          <a:p>
            <a:r>
              <a:rPr lang="en-US" dirty="0" smtClean="0"/>
              <a:t>Combination with Plot Distribution:</a:t>
            </a:r>
          </a:p>
          <a:p>
            <a:endParaRPr lang="en-US" dirty="0"/>
          </a:p>
          <a:p>
            <a:r>
              <a:rPr lang="en-US" dirty="0" smtClean="0"/>
              <a:t>The program Plot Distribution can only be used after this program has been run. This program outputs the .CSV file which Plot Distribution then graphs.</a:t>
            </a:r>
          </a:p>
        </p:txBody>
      </p:sp>
      <p:sp>
        <p:nvSpPr>
          <p:cNvPr id="8" name="Rectangle 7"/>
          <p:cNvSpPr/>
          <p:nvPr/>
        </p:nvSpPr>
        <p:spPr>
          <a:xfrm>
            <a:off x="5059681" y="1103790"/>
            <a:ext cx="45719" cy="5754210"/>
          </a:xfrm>
          <a:prstGeom prst="rect">
            <a:avLst/>
          </a:prstGeom>
          <a:gradFill>
            <a:gsLst>
              <a:gs pos="0">
                <a:srgbClr val="000082"/>
              </a:gs>
              <a:gs pos="30000">
                <a:srgbClr val="66008F"/>
              </a:gs>
              <a:gs pos="64999">
                <a:srgbClr val="BA0066"/>
              </a:gs>
              <a:gs pos="89999">
                <a:srgbClr val="FF0000"/>
              </a:gs>
              <a:gs pos="100000">
                <a:srgbClr val="FF82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71458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0" y="0"/>
            <a:ext cx="4953000" cy="923330"/>
          </a:xfrm>
          <a:prstGeom prst="rect">
            <a:avLst/>
          </a:prstGeom>
          <a:noFill/>
        </p:spPr>
        <p:txBody>
          <a:bodyPr wrap="square" rtlCol="0">
            <a:spAutoFit/>
          </a:bodyPr>
          <a:lstStyle/>
          <a:p>
            <a:r>
              <a:rPr lang="en-US" sz="5400" dirty="0" smtClean="0"/>
              <a:t>PlotDistribution</a:t>
            </a:r>
            <a:endParaRPr lang="en-US" sz="5400" dirty="0"/>
          </a:p>
        </p:txBody>
      </p:sp>
      <p:sp>
        <p:nvSpPr>
          <p:cNvPr id="3" name="TextBox 2"/>
          <p:cNvSpPr txBox="1"/>
          <p:nvPr/>
        </p:nvSpPr>
        <p:spPr>
          <a:xfrm>
            <a:off x="1876325" y="1002268"/>
            <a:ext cx="5772349" cy="369332"/>
          </a:xfrm>
          <a:prstGeom prst="rect">
            <a:avLst/>
          </a:prstGeom>
          <a:noFill/>
        </p:spPr>
        <p:txBody>
          <a:bodyPr wrap="none" rtlCol="0">
            <a:spAutoFit/>
          </a:bodyPr>
          <a:lstStyle/>
          <a:p>
            <a:r>
              <a:rPr lang="en-US" dirty="0" smtClean="0"/>
              <a:t>Creates a plot of the intensity data from multiple line scans.</a:t>
            </a:r>
            <a:endParaRPr lang="en-US" dirty="0"/>
          </a:p>
        </p:txBody>
      </p:sp>
      <p:sp>
        <p:nvSpPr>
          <p:cNvPr id="4" name="TextBox 3"/>
          <p:cNvSpPr txBox="1"/>
          <p:nvPr/>
        </p:nvSpPr>
        <p:spPr>
          <a:xfrm>
            <a:off x="152400" y="1969649"/>
            <a:ext cx="2447145" cy="369332"/>
          </a:xfrm>
          <a:prstGeom prst="rect">
            <a:avLst/>
          </a:prstGeom>
          <a:noFill/>
        </p:spPr>
        <p:txBody>
          <a:bodyPr wrap="none" rtlCol="0">
            <a:spAutoFit/>
          </a:bodyPr>
          <a:lstStyle/>
          <a:p>
            <a:r>
              <a:rPr lang="en-US" dirty="0" smtClean="0"/>
              <a:t>Product of the program:</a:t>
            </a:r>
            <a:endParaRPr lang="en-US" dirty="0"/>
          </a:p>
        </p:txBody>
      </p:sp>
      <p:pic>
        <p:nvPicPr>
          <p:cNvPr id="2051" name="Picture 3" descr="C:\Users\acray\Documents\3d fit Spatial\Output\Example Pictur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2371532"/>
            <a:ext cx="4572001" cy="3429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105400" y="2371532"/>
            <a:ext cx="3581400" cy="3693319"/>
          </a:xfrm>
          <a:prstGeom prst="rect">
            <a:avLst/>
          </a:prstGeom>
          <a:noFill/>
        </p:spPr>
        <p:txBody>
          <a:bodyPr wrap="square" rtlCol="0">
            <a:spAutoFit/>
          </a:bodyPr>
          <a:lstStyle/>
          <a:p>
            <a:pPr marL="285750" indent="-285750">
              <a:buFont typeface="Arial" pitchFamily="34" charset="0"/>
              <a:buChar char="•"/>
            </a:pPr>
            <a:r>
              <a:rPr lang="en-US" dirty="0" smtClean="0"/>
              <a:t>The desired linescan files must first be loaded with the Fit3D program. The Fit3D program creates a .CSV file with the data necessary to make the graph. </a:t>
            </a:r>
          </a:p>
          <a:p>
            <a:pPr marL="285750" indent="-285750">
              <a:buFont typeface="Arial" pitchFamily="34" charset="0"/>
              <a:buChar char="•"/>
            </a:pPr>
            <a:endParaRPr lang="en-US" dirty="0" smtClean="0"/>
          </a:p>
          <a:p>
            <a:pPr marL="285750" indent="-285750">
              <a:buFont typeface="Arial" pitchFamily="34" charset="0"/>
              <a:buChar char="•"/>
            </a:pPr>
            <a:r>
              <a:rPr lang="en-US" dirty="0" smtClean="0"/>
              <a:t>The PlotDistribution program will then prompt you to select which files to load. </a:t>
            </a:r>
          </a:p>
          <a:p>
            <a:pPr marL="285750" indent="-285750">
              <a:buFont typeface="Arial" pitchFamily="34" charset="0"/>
              <a:buChar char="•"/>
            </a:pPr>
            <a:endParaRPr lang="en-US" dirty="0" smtClean="0"/>
          </a:p>
          <a:p>
            <a:pPr marL="285750" indent="-285750">
              <a:buFont typeface="Arial" pitchFamily="34" charset="0"/>
              <a:buChar char="•"/>
            </a:pPr>
            <a:r>
              <a:rPr lang="en-US" dirty="0" smtClean="0"/>
              <a:t>After loading the desired number of files, press enter, or tell the program to stop loading files</a:t>
            </a:r>
            <a:endParaRPr lang="en-US" dirty="0"/>
          </a:p>
        </p:txBody>
      </p:sp>
      <p:sp>
        <p:nvSpPr>
          <p:cNvPr id="7" name="TextBox 6"/>
          <p:cNvSpPr txBox="1"/>
          <p:nvPr/>
        </p:nvSpPr>
        <p:spPr>
          <a:xfrm>
            <a:off x="265375" y="6248400"/>
            <a:ext cx="4193649" cy="369332"/>
          </a:xfrm>
          <a:prstGeom prst="rect">
            <a:avLst/>
          </a:prstGeom>
          <a:noFill/>
        </p:spPr>
        <p:txBody>
          <a:bodyPr wrap="none" rtlCol="0">
            <a:spAutoFit/>
          </a:bodyPr>
          <a:lstStyle/>
          <a:p>
            <a:r>
              <a:rPr lang="en-US" dirty="0" smtClean="0"/>
              <a:t>Note that the y-axis has a logarithmic scale</a:t>
            </a:r>
            <a:endParaRPr lang="en-US" dirty="0"/>
          </a:p>
        </p:txBody>
      </p:sp>
      <p:sp>
        <p:nvSpPr>
          <p:cNvPr id="8" name="TextBox 7"/>
          <p:cNvSpPr txBox="1"/>
          <p:nvPr/>
        </p:nvSpPr>
        <p:spPr>
          <a:xfrm>
            <a:off x="2878010" y="1415534"/>
            <a:ext cx="3768980" cy="261610"/>
          </a:xfrm>
          <a:prstGeom prst="rect">
            <a:avLst/>
          </a:prstGeom>
          <a:noFill/>
        </p:spPr>
        <p:txBody>
          <a:bodyPr wrap="none" rtlCol="0">
            <a:spAutoFit/>
          </a:bodyPr>
          <a:lstStyle/>
          <a:p>
            <a:r>
              <a:rPr lang="en-US" sz="1100" dirty="0" smtClean="0"/>
              <a:t>(Remember to change necessary values at the top of the code)</a:t>
            </a:r>
            <a:endParaRPr lang="en-US" sz="1100" dirty="0"/>
          </a:p>
        </p:txBody>
      </p:sp>
    </p:spTree>
    <p:extLst>
      <p:ext uri="{BB962C8B-B14F-4D97-AF65-F5344CB8AC3E}">
        <p14:creationId xmlns:p14="http://schemas.microsoft.com/office/powerpoint/2010/main" val="3448196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0"/>
            <a:ext cx="4038600" cy="923330"/>
          </a:xfrm>
          <a:prstGeom prst="rect">
            <a:avLst/>
          </a:prstGeom>
          <a:noFill/>
        </p:spPr>
        <p:txBody>
          <a:bodyPr wrap="square" rtlCol="0">
            <a:spAutoFit/>
          </a:bodyPr>
          <a:lstStyle/>
          <a:p>
            <a:r>
              <a:rPr lang="en-US" sz="5400" dirty="0" smtClean="0"/>
              <a:t>SpatialFit3D</a:t>
            </a:r>
            <a:endParaRPr lang="en-US" sz="5400" dirty="0"/>
          </a:p>
        </p:txBody>
      </p:sp>
      <p:sp>
        <p:nvSpPr>
          <p:cNvPr id="3" name="TextBox 2"/>
          <p:cNvSpPr txBox="1"/>
          <p:nvPr/>
        </p:nvSpPr>
        <p:spPr>
          <a:xfrm>
            <a:off x="2286000" y="877669"/>
            <a:ext cx="3886200" cy="646331"/>
          </a:xfrm>
          <a:prstGeom prst="rect">
            <a:avLst/>
          </a:prstGeom>
          <a:noFill/>
        </p:spPr>
        <p:txBody>
          <a:bodyPr wrap="square" rtlCol="0">
            <a:spAutoFit/>
          </a:bodyPr>
          <a:lstStyle/>
          <a:p>
            <a:pPr algn="ctr"/>
            <a:r>
              <a:rPr lang="en-US" dirty="0" smtClean="0"/>
              <a:t>Fit3D finds the diffusion length at each point along the length of a linescan</a:t>
            </a:r>
            <a:endParaRPr lang="en-US" dirty="0"/>
          </a:p>
        </p:txBody>
      </p:sp>
      <p:pic>
        <p:nvPicPr>
          <p:cNvPr id="1026" name="Picture 2" descr="\\razz\acray$\Desktop\code1.jpg"/>
          <p:cNvPicPr>
            <a:picLocks noChangeAspect="1" noChangeArrowheads="1"/>
          </p:cNvPicPr>
          <p:nvPr/>
        </p:nvPicPr>
        <p:blipFill rotWithShape="1">
          <a:blip r:embed="rId2">
            <a:extLst>
              <a:ext uri="{28A0092B-C50C-407E-A947-70E740481C1C}">
                <a14:useLocalDpi xmlns:a14="http://schemas.microsoft.com/office/drawing/2010/main" val="0"/>
              </a:ext>
            </a:extLst>
          </a:blip>
          <a:srcRect t="36601"/>
          <a:stretch/>
        </p:blipFill>
        <p:spPr bwMode="auto">
          <a:xfrm>
            <a:off x="21454" y="1653245"/>
            <a:ext cx="5522347" cy="360455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 y="1653245"/>
            <a:ext cx="5239001" cy="1802277"/>
          </a:xfrm>
          <a:prstGeom prst="rect">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5543801" y="1653245"/>
            <a:ext cx="628399" cy="2517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172200" y="1905000"/>
            <a:ext cx="2846548" cy="1200329"/>
          </a:xfrm>
          <a:prstGeom prst="rect">
            <a:avLst/>
          </a:prstGeom>
          <a:noFill/>
        </p:spPr>
        <p:txBody>
          <a:bodyPr wrap="none" rtlCol="0">
            <a:spAutoFit/>
          </a:bodyPr>
          <a:lstStyle/>
          <a:p>
            <a:r>
              <a:rPr lang="en-US" dirty="0" smtClean="0"/>
              <a:t>Change the relevant values </a:t>
            </a:r>
          </a:p>
          <a:p>
            <a:r>
              <a:rPr lang="en-US" dirty="0" smtClean="0"/>
              <a:t>here. The </a:t>
            </a:r>
            <a:r>
              <a:rPr lang="en-US" u="sng" dirty="0" smtClean="0"/>
              <a:t>OutputDirectory</a:t>
            </a:r>
          </a:p>
          <a:p>
            <a:r>
              <a:rPr lang="en-US" dirty="0" smtClean="0"/>
              <a:t>value needs to be changed </a:t>
            </a:r>
          </a:p>
          <a:p>
            <a:r>
              <a:rPr lang="en-US" dirty="0" smtClean="0"/>
              <a:t>every time the file is moved.</a:t>
            </a:r>
            <a:endParaRPr lang="en-US" dirty="0"/>
          </a:p>
        </p:txBody>
      </p:sp>
      <p:sp>
        <p:nvSpPr>
          <p:cNvPr id="8" name="Rectangle 7"/>
          <p:cNvSpPr/>
          <p:nvPr/>
        </p:nvSpPr>
        <p:spPr>
          <a:xfrm>
            <a:off x="381000" y="4419600"/>
            <a:ext cx="5162801" cy="228600"/>
          </a:xfrm>
          <a:prstGeom prst="rect">
            <a:avLst/>
          </a:prstGeom>
          <a:solidFill>
            <a:schemeClr val="accent2">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8" idx="3"/>
          </p:cNvCxnSpPr>
          <p:nvPr/>
        </p:nvCxnSpPr>
        <p:spPr>
          <a:xfrm>
            <a:off x="5543801" y="4533900"/>
            <a:ext cx="5521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369424" y="4533900"/>
            <a:ext cx="2286000" cy="1200329"/>
          </a:xfrm>
          <a:prstGeom prst="rect">
            <a:avLst/>
          </a:prstGeom>
          <a:noFill/>
        </p:spPr>
        <p:txBody>
          <a:bodyPr wrap="square" rtlCol="0">
            <a:spAutoFit/>
          </a:bodyPr>
          <a:lstStyle/>
          <a:p>
            <a:r>
              <a:rPr lang="en-US" dirty="0" smtClean="0"/>
              <a:t>The </a:t>
            </a:r>
            <a:r>
              <a:rPr lang="en-US" u="sng" dirty="0" smtClean="0"/>
              <a:t>mainpath</a:t>
            </a:r>
            <a:r>
              <a:rPr lang="en-US" dirty="0" smtClean="0"/>
              <a:t> variable needs to be redefined each time the file is moved to a new folder</a:t>
            </a:r>
            <a:endParaRPr lang="en-US" dirty="0"/>
          </a:p>
        </p:txBody>
      </p:sp>
      <p:sp>
        <p:nvSpPr>
          <p:cNvPr id="12" name="TextBox 11"/>
          <p:cNvSpPr txBox="1"/>
          <p:nvPr/>
        </p:nvSpPr>
        <p:spPr>
          <a:xfrm>
            <a:off x="304800" y="5734229"/>
            <a:ext cx="4921624" cy="923330"/>
          </a:xfrm>
          <a:prstGeom prst="rect">
            <a:avLst/>
          </a:prstGeom>
          <a:noFill/>
        </p:spPr>
        <p:txBody>
          <a:bodyPr wrap="square" rtlCol="0">
            <a:spAutoFit/>
          </a:bodyPr>
          <a:lstStyle/>
          <a:p>
            <a:r>
              <a:rPr lang="en-US" dirty="0" smtClean="0"/>
              <a:t>After making the listed adjustments, run the program. The program will prompt all necessary inputs.</a:t>
            </a:r>
            <a:endParaRPr lang="en-US" dirty="0"/>
          </a:p>
        </p:txBody>
      </p:sp>
    </p:spTree>
    <p:extLst>
      <p:ext uri="{BB962C8B-B14F-4D97-AF65-F5344CB8AC3E}">
        <p14:creationId xmlns:p14="http://schemas.microsoft.com/office/powerpoint/2010/main" val="23843936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6600" y="87868"/>
            <a:ext cx="2363404" cy="369332"/>
          </a:xfrm>
          <a:prstGeom prst="rect">
            <a:avLst/>
          </a:prstGeom>
          <a:noFill/>
        </p:spPr>
        <p:txBody>
          <a:bodyPr wrap="none" rtlCol="0">
            <a:spAutoFit/>
          </a:bodyPr>
          <a:lstStyle/>
          <a:p>
            <a:r>
              <a:rPr lang="en-US" dirty="0" smtClean="0"/>
              <a:t>SpatialFit3D continued</a:t>
            </a:r>
            <a:endParaRPr lang="en-US" dirty="0"/>
          </a:p>
        </p:txBody>
      </p:sp>
      <p:sp>
        <p:nvSpPr>
          <p:cNvPr id="3" name="TextBox 2"/>
          <p:cNvSpPr txBox="1"/>
          <p:nvPr/>
        </p:nvSpPr>
        <p:spPr>
          <a:xfrm>
            <a:off x="152400" y="919124"/>
            <a:ext cx="1789529" cy="369332"/>
          </a:xfrm>
          <a:prstGeom prst="rect">
            <a:avLst/>
          </a:prstGeom>
          <a:noFill/>
        </p:spPr>
        <p:txBody>
          <a:bodyPr wrap="none" rtlCol="0">
            <a:spAutoFit/>
          </a:bodyPr>
          <a:lstStyle/>
          <a:p>
            <a:r>
              <a:rPr lang="en-US" dirty="0" smtClean="0"/>
              <a:t>Flow of program:</a:t>
            </a:r>
            <a:endParaRPr lang="en-US" dirty="0"/>
          </a:p>
        </p:txBody>
      </p:sp>
      <p:sp>
        <p:nvSpPr>
          <p:cNvPr id="4" name="TextBox 3"/>
          <p:cNvSpPr txBox="1"/>
          <p:nvPr/>
        </p:nvSpPr>
        <p:spPr>
          <a:xfrm>
            <a:off x="1828800" y="941487"/>
            <a:ext cx="3276600" cy="5909310"/>
          </a:xfrm>
          <a:prstGeom prst="rect">
            <a:avLst/>
          </a:prstGeom>
          <a:noFill/>
        </p:spPr>
        <p:txBody>
          <a:bodyPr wrap="square" rtlCol="0">
            <a:spAutoFit/>
          </a:bodyPr>
          <a:lstStyle/>
          <a:p>
            <a:pPr marL="342900" indent="-342900">
              <a:buAutoNum type="arabicPeriod"/>
            </a:pPr>
            <a:r>
              <a:rPr lang="en-US" dirty="0" smtClean="0"/>
              <a:t>Program prompts the name of file to be analyzed, and the name of the background file for background subtraction.</a:t>
            </a:r>
          </a:p>
          <a:p>
            <a:pPr marL="342900" indent="-342900">
              <a:buAutoNum type="arabicPeriod"/>
            </a:pPr>
            <a:r>
              <a:rPr lang="en-US" dirty="0" smtClean="0"/>
              <a:t>The user is prompted for the output file name. The data will be in a .CSV file with this name.</a:t>
            </a:r>
          </a:p>
          <a:p>
            <a:pPr marL="342900" indent="-342900">
              <a:buAutoNum type="arabicPeriod"/>
            </a:pPr>
            <a:r>
              <a:rPr lang="en-US" dirty="0" smtClean="0"/>
              <a:t>The line can be cut as many times as needed. NOTE: do not specify 0:number, write 1:number instead. Entering 0 as the start point will crash the program.</a:t>
            </a:r>
          </a:p>
          <a:p>
            <a:pPr marL="342900" indent="-342900">
              <a:buAutoNum type="arabicPeriod"/>
            </a:pPr>
            <a:r>
              <a:rPr lang="en-US" dirty="0" smtClean="0"/>
              <a:t>The program will perform the fit. After the diffusion length has been found for a certain point, it will write the information to the output .CSV file.</a:t>
            </a:r>
            <a:endParaRPr lang="en-US" dirty="0"/>
          </a:p>
        </p:txBody>
      </p:sp>
      <p:sp>
        <p:nvSpPr>
          <p:cNvPr id="5" name="TextBox 4"/>
          <p:cNvSpPr txBox="1"/>
          <p:nvPr/>
        </p:nvSpPr>
        <p:spPr>
          <a:xfrm>
            <a:off x="5105400" y="941487"/>
            <a:ext cx="3657600" cy="5078313"/>
          </a:xfrm>
          <a:prstGeom prst="rect">
            <a:avLst/>
          </a:prstGeom>
          <a:noFill/>
        </p:spPr>
        <p:txBody>
          <a:bodyPr wrap="square" rtlCol="0">
            <a:spAutoFit/>
          </a:bodyPr>
          <a:lstStyle/>
          <a:p>
            <a:r>
              <a:rPr lang="en-US" dirty="0" smtClean="0"/>
              <a:t>Important Notes:</a:t>
            </a:r>
          </a:p>
          <a:p>
            <a:endParaRPr lang="en-US" dirty="0"/>
          </a:p>
          <a:p>
            <a:r>
              <a:rPr lang="en-US" dirty="0" smtClean="0"/>
              <a:t>The default number of points to perform the rolling average on is 5. This can easily be changed in the first chunk of code.</a:t>
            </a:r>
          </a:p>
          <a:p>
            <a:endParaRPr lang="en-US" dirty="0"/>
          </a:p>
          <a:p>
            <a:r>
              <a:rPr lang="en-US" dirty="0" smtClean="0"/>
              <a:t>Closing the window showing the best fit line as it is being fitting will crash the code.</a:t>
            </a:r>
          </a:p>
          <a:p>
            <a:endParaRPr lang="en-US" dirty="0"/>
          </a:p>
          <a:p>
            <a:r>
              <a:rPr lang="en-US" dirty="0" smtClean="0"/>
              <a:t>Because the output data is written into the file line by line as each fitting loop ends, stopping the program early will KEEP data that has already been produced. You will have the data that has already been created if you stop it early.</a:t>
            </a:r>
          </a:p>
        </p:txBody>
      </p:sp>
      <p:sp>
        <p:nvSpPr>
          <p:cNvPr id="8" name="Rectangle 7"/>
          <p:cNvSpPr/>
          <p:nvPr/>
        </p:nvSpPr>
        <p:spPr>
          <a:xfrm>
            <a:off x="5059681" y="1103790"/>
            <a:ext cx="45719" cy="5754210"/>
          </a:xfrm>
          <a:prstGeom prst="rect">
            <a:avLst/>
          </a:prstGeom>
          <a:gradFill>
            <a:gsLst>
              <a:gs pos="0">
                <a:srgbClr val="000082"/>
              </a:gs>
              <a:gs pos="30000">
                <a:srgbClr val="66008F"/>
              </a:gs>
              <a:gs pos="64999">
                <a:srgbClr val="BA0066"/>
              </a:gs>
              <a:gs pos="89999">
                <a:srgbClr val="FF0000"/>
              </a:gs>
              <a:gs pos="100000">
                <a:srgbClr val="FF82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9687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TotalTime>
  <Words>608</Words>
  <Application>Microsoft Office PowerPoint</Application>
  <PresentationFormat>On-screen Show (4:3)</PresentationFormat>
  <Paragraphs>56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Ray, Aaron (CIV)</dc:creator>
  <cp:lastModifiedBy>Ray, Aaron (CIV)</cp:lastModifiedBy>
  <cp:revision>17</cp:revision>
  <dcterms:created xsi:type="dcterms:W3CDTF">2013-07-30T16:19:15Z</dcterms:created>
  <dcterms:modified xsi:type="dcterms:W3CDTF">2013-07-30T19:50:42Z</dcterms:modified>
</cp:coreProperties>
</file>