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67" r:id="rId2"/>
    <p:sldId id="268" r:id="rId3"/>
    <p:sldId id="257" r:id="rId4"/>
    <p:sldId id="269" r:id="rId5"/>
    <p:sldId id="270" r:id="rId6"/>
    <p:sldId id="263" r:id="rId7"/>
    <p:sldId id="260" r:id="rId8"/>
    <p:sldId id="271" r:id="rId9"/>
  </p:sldIdLst>
  <p:sldSz cx="24384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t Goldenberg" initials="AG" lastIdx="10" clrIdx="0">
    <p:extLst>
      <p:ext uri="{19B8F6BF-5375-455C-9EA6-DF929625EA0E}">
        <p15:presenceInfo xmlns:p15="http://schemas.microsoft.com/office/powerpoint/2012/main" userId="59a5c251c9407b2b" providerId="Windows Live"/>
      </p:ext>
    </p:extLst>
  </p:cmAuthor>
  <p:cmAuthor id="2" name="yiyue cao" initials="yc" lastIdx="1" clrIdx="1">
    <p:extLst>
      <p:ext uri="{19B8F6BF-5375-455C-9EA6-DF929625EA0E}">
        <p15:presenceInfo xmlns:p15="http://schemas.microsoft.com/office/powerpoint/2012/main" userId="bf36342c480fb9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AAAAA"/>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571"/>
    <p:restoredTop sz="94666"/>
  </p:normalViewPr>
  <p:slideViewPr>
    <p:cSldViewPr snapToGrid="0" snapToObjects="1">
      <p:cViewPr varScale="1">
        <p:scale>
          <a:sx n="39" d="100"/>
          <a:sy n="39" d="100"/>
        </p:scale>
        <p:origin x="28"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03T18:31:13.383"/>
    </inkml:context>
    <inkml:brush xml:id="br0">
      <inkml:brushProperty name="width" value="0.025" units="cm"/>
      <inkml:brushProperty name="height" value="0.025" units="cm"/>
      <inkml:brushProperty name="color" value="#FFFFFF"/>
    </inkml:brush>
    <inkml:brush xml:id="br1">
      <inkml:brushProperty name="width" value="0.35" units="cm"/>
      <inkml:brushProperty name="height" value="0.35" units="cm"/>
      <inkml:brushProperty name="color" value="#FFFFFF"/>
    </inkml:brush>
  </inkml:definitions>
  <inkml:trace contextRef="#ctx0" brushRef="#br0">3440 1196 24575,'-6'-10'0,"-134"2"0,28 8 0,2 0 0,-6 0 0,-80 0 0,80 0 0,-66 0 0,92 0 0,-50 0 0,32 0 0,14 0 0,18 0 0,14 0 0,10 0 0,2 0 0,22 0 0,0 0 0,12 0 0,28 0 0,40 0 0,54 0 0,-12 0 0,12 0-725,6 0 1,8 0 724,32 0 0,6 0 0,0 0 0,2 0-1114,20 0 0,4 0 1114,0 0 0,2 0 0,10 0 0,2 0 0,0 0 0,-2 0 0,-10 0 0,-2 0 0,0 0 0,-4 0 0,-6 2 0,-10-4 0,-40-4 0,-4 2-341,18 4 1,-4-4 340,36-20 0,-62 24 0,2-2 0,54-22 0,-20 22 0,-40-20 1227,-36 20-1227,-16-8 2301,-24 10-2301,-12 0 830,-14 0-830,-50 0 0,-44 0 0,-50 0 0,38 0 0,-10 0-930,-48 0 1,-8 0 929,26 0 0,-6 0-782,12 0 1,-10 0 0,4 0 781,-32-10 0,0 2 0,36 6 0,-4 2 0,0-2-784,2-4 1,0 0-1,0 2 784,-2 2 0,2 2 0,6 2 0,-12-2 0,6 0-316,-12 0 1,8 0 315,-40 0 0,84 0 0,4 0 1327,-50 0-1327,40 0 2106,52 0-2106,18 0 2824,30-8-2824,14 6 928,54-16-928,56 16 0,-20-4 0,14 0-951,60 6 0,8 0 951,-32 0 0,2 0-856,-2 0 1,12 0 0,-6 0 855,30 0 0,-4 0 0,-36 0 0,2 0 0,-4 0-651,30 0 0,-6 0 651,2 0 0,-6 0 0,-44 0 0,-4 0-208,10 0 0,0 0 208,62 0 1463,-42 0-1463,-60 0 2525,-20 0-2525,-34 0 1618,-8-8-1618,-20 0 580,-58-12-580,-32-2 0,-92-6 0,82 14 0,-4 0-640,-26-4 1,-4 4 639,-2 6 0,4 0 0,24-6 0,0 2-300,-18 10 1,2 0 299,-46-8 0,70 10 0,0 0 0,-62-12 0,38 10 0,42-8 0,20 10 0,32 0 1239,18 0-1239,60 0 639,62 0-639,54 0 0,-46 0 0,4 0-637,0 0 1,4 0 636,20 0 0,-2 0 0,-28 0 0,-2 0-273,6 0 1,-4 0 272,64 0 0,-14 0 0,-10 0 0,-70 0 0,-10 0 0,-48 0 0,-40 0 1237,-42 0-1237,-98-14 0,-38 10-516,62-2 1,-8-2 515,4 2 0,-4-2 0,-8 8 0,-2-4 0,0-10 0,4 0-399,32 12 0,4 0 399,-20-12 0,2 0 0,-46 12 0,62-12 0,-2 2 0,-72 8-296,6-20 296,32 20 0,4-8 0,18 12 0,-2-10 1518,14-4-1518,4-10 851,0-6-851,34-2 337,12 0-337,44 6 0,16 8 0,0 2 0,16-10 0,42 2 0,62-8 0,64 4-797,-64 12 0,4 2 797,12-2 0,-4 0 0,-24 2 0,0 0-361,28-4 0,-2 4 361,42-2 0,-56 2 0,-2 2 0,48 8 0,-24-8 0,-50 12 0,-26 0 0,-18 0 1533,-20 0-1533,0 0 783,-26 0-783,-4 0 0,-6 0 0,0 0 0</inkml:trace>
  <inkml:trace contextRef="#ctx0" brushRef="#br1" timeOffset="5876">2244 1214 24575,'126'-22'0,"26"6"0,28 16-492,-62 0 0,4 0 0,-10 0 0,4 0 278,24 0 0,2 0 214,-8 0 0,2 0 0,8 0 0,0 0 0,-14 0 0,8 0 0,2 0 0,10 0 0,-14 0 0,-20 0 0,-2 0 0,62 0 0,-14 0 766,-52 0-766,-6 0 395,-24 0-395,-16 0 0,-24 0 0,-4 0 983,-18 0-731,10 0-252,-12 0 0,-76-14 0,-4 10 0,-90-22 0,36 16 0,-12 2-492,0-8 0,-4 0 123,-34 6 1,-6 0-124,-18-4 0,-2-4 0,6 0 0,-4-2 164,44 8 0,-4-2 0,0-2 0,0-2 0,2 0 0,0 0 0,6 4 0,2 2 0,0 0-164,-58-6 0,4 0 94,8 2 1,12-2 566,52 2 1,4 2-170,-18-2 0,4 0 0,-36-10 983,-16-2-271,30 2 271,60 2 0,6 2 0,46 2 0,8 8 0,26-4 0,2 8-495,50-12-488,8 12 0,58-12 0,16 16 0,38-20-777,18 22 777,-72-12 0,2 2 0,0 10 0,2 0 0,8-10 0,2-2-492,10 4 0,0 2 420,-10-8 1,4 0 71,16 2 0,-2-4 0,-12-4 0,-8 0 0,76-8-283,-90 10 1,-6-2 282,34-16 0,26 8 0,-36-16 710,-30 20-710,-18-6 983,-34 20-830,-6-4 470,-18 14-623,-134-6 0,4 8 0,-12 0 0,-8 0-492,20 0 0,0 0 465,-18 0 0,-2 0 27,-2-2 0,-2 4 0,-8 4 0,0 2-492,0 0 0,-2 2 98,-10 6 1,0 0 393,18-6 0,4-2-306,6 8 0,6-4 306,14-12 0,4 2 0,-78 22 0,-18-8 0,36 0 0,6 8 0,50-22 911,2 10-911,38-12 983,6 8-166,32-6-107,96 6-710,54 6 0,-6-6 0,12 2-492,16 4 0,6 4 50,20-2 0,6 2-50,22-2 0,4 2 164,-60 0 0,2 0 0,2 0 72,6 2 1,2-2-1,0 2 256,-2 6 0,0 0 0,2-2 0,2-4 0,-2 0 0,-6-2 0,18 8 0,-6-2-492,20-6 0,-8-2 297,-52-2 1,-6 2-113,12 0 0,2-2 307,-4-4 0,-6-4 0,48 8 983,-6-14-571,-50 0 571,-14 0 0,-20 0 0,-22 0 0,-2 0 0,-22 0-703,-2 0-280,-8 0 0,0 0 0,-2 6 0,-6-46 0,-2 20 0,-8-42 0,0 24 0,0 0 0,16-2 0,-2 2 0,24-10 0,-8 6 0,8-8 0,0 12 0,-6-10 0,4 6 0,-16 2 0,8 4 0,-10 16 0,0-6 0,-2 8 0,-6 0 0,-2 2 0,-44 6 0,0 2 0,-46 8 0,2 0 0,-10 0 0,-2 0 0,0 0 0,2 0 0,10 0 0,4 0 0,24 0 0,4 0 0,10 0 0,8 0 0,4 0 0,8 0 0,2 8 0,-8-6 0,6 4 0,-8-6 0,8 0 0,-8 0 0,6 0 0,-6 0 0,8 0 0,0 0 0,-6 0 0,4 0 0,-4 0 0,8 0 0,-2 0 0,-8 0 0,-4 10 0,-18-8 0,-4 14 0,-24-2 0,10 6 0,-22 2 0,-6 2 0,0-12 0,-12 10 0,14-10 0,2 10 0,10 0 0,6-8 0,-2 4 0,20-14 0,-16 14 0,30-16 0,-6 8 0,8-10 0,2 8 0,10-6 0,-8 8 0,16-10 0,-8 0 0,2 0 0,6 6 0,-6-4 0,8 6 0,0-8 0,0 0 0,-6 0 0,4 0 0,-4 0 0,8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6"/>
            <a:ext cx="18288000" cy="4775200"/>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946601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347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9800" y="730250"/>
            <a:ext cx="5257800"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6400" y="730250"/>
            <a:ext cx="15468600" cy="1162367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228617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69734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700" y="3419477"/>
            <a:ext cx="21031200"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BE98DE-5B02-5640-B1FB-9B77D9687ABA}"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030313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76400" y="3651250"/>
            <a:ext cx="103632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4400" y="3651250"/>
            <a:ext cx="103632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BE98DE-5B02-5640-B1FB-9B77D9687ABA}" type="datetimeFigureOut">
              <a:rPr lang="en-US" smtClean="0"/>
              <a:t>3/11/2019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641675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576" y="730251"/>
            <a:ext cx="21031200"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577"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4" name="Content Placeholder 3"/>
          <p:cNvSpPr>
            <a:spLocks noGrp="1"/>
          </p:cNvSpPr>
          <p:nvPr>
            <p:ph sz="half" idx="2"/>
          </p:nvPr>
        </p:nvSpPr>
        <p:spPr>
          <a:xfrm>
            <a:off x="1679577" y="5010150"/>
            <a:ext cx="10315574"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6" name="Content Placeholder 5"/>
          <p:cNvSpPr>
            <a:spLocks noGrp="1"/>
          </p:cNvSpPr>
          <p:nvPr>
            <p:ph sz="quarter" idx="4"/>
          </p:nvPr>
        </p:nvSpPr>
        <p:spPr>
          <a:xfrm>
            <a:off x="12344400" y="5010150"/>
            <a:ext cx="10366376"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BE98DE-5B02-5640-B1FB-9B77D9687ABA}" type="datetimeFigureOut">
              <a:rPr lang="en-US" smtClean="0"/>
              <a:t>3/11/2019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009075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BE98DE-5B02-5640-B1FB-9B77D9687ABA}" type="datetimeFigureOut">
              <a:rPr lang="en-US" smtClean="0"/>
              <a:t>3/11/2019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06136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E98DE-5B02-5640-B1FB-9B77D9687ABA}" type="datetimeFigureOut">
              <a:rPr lang="en-US" smtClean="0"/>
              <a:t>3/11/2019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270679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10366376" y="1974851"/>
            <a:ext cx="123444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3/11/2019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18113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366376" y="1974851"/>
            <a:ext cx="12344400"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3/11/2019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734466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b="0" i="0">
                <a:solidFill>
                  <a:schemeClr val="tx1">
                    <a:tint val="75000"/>
                  </a:schemeClr>
                </a:solidFill>
                <a:latin typeface="Arial" panose="020B0604020202020204" pitchFamily="34" charset="0"/>
              </a:defRPr>
            </a:lvl1pPr>
          </a:lstStyle>
          <a:p>
            <a:fld id="{22BE98DE-5B02-5640-B1FB-9B77D9687ABA}" type="datetimeFigureOut">
              <a:rPr lang="en-US" smtClean="0"/>
              <a:pPr/>
              <a:t>3/11/2019</a:t>
            </a:fld>
            <a:endParaRPr lang="en-US" dirty="0"/>
          </a:p>
        </p:txBody>
      </p:sp>
      <p:sp>
        <p:nvSpPr>
          <p:cNvPr id="5" name="Footer Placeholder 4"/>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b="0" i="0">
                <a:solidFill>
                  <a:schemeClr val="tx1">
                    <a:tint val="75000"/>
                  </a:schemeClr>
                </a:solidFill>
                <a:latin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b="0" i="0">
                <a:solidFill>
                  <a:schemeClr val="tx1">
                    <a:tint val="75000"/>
                  </a:schemeClr>
                </a:solidFill>
                <a:latin typeface="Arial" panose="020B0604020202020204" pitchFamily="34" charset="0"/>
              </a:defRPr>
            </a:lvl1pPr>
          </a:lstStyle>
          <a:p>
            <a:fld id="{230F6961-B1E4-9744-9750-1974B49ABF49}" type="slidenum">
              <a:rPr lang="en-US" smtClean="0"/>
              <a:pPr/>
              <a:t>‹#›</a:t>
            </a:fld>
            <a:endParaRPr lang="en-US" dirty="0"/>
          </a:p>
        </p:txBody>
      </p:sp>
    </p:spTree>
    <p:extLst>
      <p:ext uri="{BB962C8B-B14F-4D97-AF65-F5344CB8AC3E}">
        <p14:creationId xmlns:p14="http://schemas.microsoft.com/office/powerpoint/2010/main" val="6969482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828800" rtl="0" eaLnBrk="1" latinLnBrk="0" hangingPunct="1">
        <a:lnSpc>
          <a:spcPct val="90000"/>
        </a:lnSpc>
        <a:spcBef>
          <a:spcPct val="0"/>
        </a:spcBef>
        <a:buNone/>
        <a:defRPr sz="8800" b="0" i="0" kern="1200">
          <a:solidFill>
            <a:schemeClr val="tx1"/>
          </a:solidFill>
          <a:latin typeface="Arial" panose="020B0604020202020204" pitchFamily="34" charset="0"/>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b="0" i="0" kern="1200">
          <a:solidFill>
            <a:schemeClr val="tx1"/>
          </a:solidFill>
          <a:latin typeface="Arial" panose="020B0604020202020204" pitchFamily="34" charset="0"/>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b="0" i="0" kern="1200">
          <a:solidFill>
            <a:schemeClr val="tx1"/>
          </a:solidFill>
          <a:latin typeface="Arial" panose="020B0604020202020204" pitchFamily="34" charset="0"/>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b="0" i="0" kern="1200">
          <a:solidFill>
            <a:schemeClr val="tx1"/>
          </a:solidFill>
          <a:latin typeface="Arial" panose="020B0604020202020204" pitchFamily="34" charset="0"/>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Arial" panose="020B0604020202020204" pitchFamily="34" charset="0"/>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Arial" panose="020B0604020202020204" pitchFamily="34"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598353" y="817779"/>
            <a:ext cx="23156169" cy="12080441"/>
          </a:xfrm>
          <a:prstGeom prst="rect">
            <a:avLst/>
          </a:prstGeom>
        </p:spPr>
        <p:txBody>
          <a:bodyPr vert="horz" lIns="182856" tIns="91428" rIns="182856" bIns="91428"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sz="6500" dirty="0">
                <a:latin typeface="Arial" panose="020B0604020202020204" pitchFamily="34" charset="0"/>
                <a:ea typeface="+mj-ea"/>
                <a:cs typeface="+mj-cs"/>
              </a:rPr>
              <a:t>Dear participant,  </a:t>
            </a:r>
          </a:p>
          <a:p>
            <a:endParaRPr lang="en-US" sz="6500" dirty="0">
              <a:latin typeface="Arial" panose="020B0604020202020204" pitchFamily="34" charset="0"/>
              <a:ea typeface="+mj-ea"/>
              <a:cs typeface="+mj-cs"/>
            </a:endParaRPr>
          </a:p>
          <a:p>
            <a:r>
              <a:rPr lang="en-US" sz="6500" dirty="0">
                <a:latin typeface="Arial" panose="020B0604020202020204" pitchFamily="34" charset="0"/>
                <a:ea typeface="+mj-ea"/>
                <a:cs typeface="+mj-cs"/>
              </a:rPr>
              <a:t>You are about to participate in a study that was designed to examine your ability to evaluate the average emotional response of groups. </a:t>
            </a:r>
          </a:p>
          <a:p>
            <a:endParaRPr lang="en-US" sz="6500" dirty="0">
              <a:latin typeface="Arial" panose="020B0604020202020204" pitchFamily="34" charset="0"/>
              <a:ea typeface="+mj-ea"/>
              <a:cs typeface="+mj-cs"/>
            </a:endParaRPr>
          </a:p>
          <a:p>
            <a:r>
              <a:rPr lang="en-US" sz="6500" dirty="0">
                <a:latin typeface="Arial" panose="020B0604020202020204" pitchFamily="34" charset="0"/>
                <a:ea typeface="+mj-ea"/>
                <a:cs typeface="+mj-cs"/>
              </a:rPr>
              <a:t>You will first go through a short instructions session, then complete a short practice round, and then participate in the actual experiment. </a:t>
            </a:r>
          </a:p>
          <a:p>
            <a:endParaRPr lang="en-US" sz="6500" dirty="0">
              <a:latin typeface="Arial" panose="020B0604020202020204" pitchFamily="34" charset="0"/>
              <a:ea typeface="+mj-ea"/>
              <a:cs typeface="+mj-cs"/>
            </a:endParaRPr>
          </a:p>
          <a:p>
            <a:r>
              <a:rPr lang="en-US" sz="6500" dirty="0">
                <a:latin typeface="Arial" panose="020B0604020202020204" pitchFamily="34" charset="0"/>
                <a:ea typeface="+mj-ea"/>
                <a:cs typeface="+mj-cs"/>
              </a:rPr>
              <a:t>Please follow the instructions carefully.  </a:t>
            </a:r>
          </a:p>
          <a:p>
            <a:endParaRPr lang="en-US" altLang="zh-CN" sz="6500" dirty="0">
              <a:latin typeface="Arial" panose="020B0604020202020204" pitchFamily="34" charset="0"/>
            </a:endParaRPr>
          </a:p>
        </p:txBody>
      </p:sp>
    </p:spTree>
    <p:extLst>
      <p:ext uri="{BB962C8B-B14F-4D97-AF65-F5344CB8AC3E}">
        <p14:creationId xmlns:p14="http://schemas.microsoft.com/office/powerpoint/2010/main" val="2486180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412954" y="12949084"/>
            <a:ext cx="24465530" cy="766916"/>
          </a:xfrm>
        </p:spPr>
        <p:txBody>
          <a:bodyPr>
            <a:noAutofit/>
          </a:bodyPr>
          <a:lstStyle/>
          <a:p>
            <a:pPr algn="l">
              <a:lnSpc>
                <a:spcPts val="4900"/>
              </a:lnSpc>
            </a:pPr>
            <a:r>
              <a:rPr lang="en-US" sz="5400" dirty="0"/>
              <a:t>The goal of this study is to examine whether people can estimate the </a:t>
            </a:r>
            <a:r>
              <a:rPr lang="en-US" sz="5400" dirty="0">
                <a:solidFill>
                  <a:srgbClr val="FF0000"/>
                </a:solidFill>
              </a:rPr>
              <a:t>average emotional expression</a:t>
            </a:r>
            <a:r>
              <a:rPr lang="en-US" sz="5400" dirty="0"/>
              <a:t> of multiple faces.</a:t>
            </a:r>
            <a:br>
              <a:rPr lang="en-US" sz="5400" dirty="0"/>
            </a:br>
            <a:r>
              <a:rPr lang="en-US" sz="5400" dirty="0"/>
              <a:t> </a:t>
            </a:r>
            <a:br>
              <a:rPr lang="en-US" sz="5400" dirty="0"/>
            </a:br>
            <a:r>
              <a:rPr lang="en-US" sz="5400" dirty="0"/>
              <a:t>In each trial,</a:t>
            </a:r>
            <a:r>
              <a:rPr lang="zh-CN" altLang="en-US" sz="5400" dirty="0"/>
              <a:t> </a:t>
            </a:r>
            <a:r>
              <a:rPr lang="en-US" altLang="zh-CN" sz="5400" dirty="0"/>
              <a:t>16</a:t>
            </a:r>
            <a:r>
              <a:rPr lang="en-US" sz="5400" dirty="0"/>
              <a:t> faces expressing various degrees of emotions will appear on the screen. The faces may either be expressing positive or negative emotions. </a:t>
            </a: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r>
              <a:rPr lang="en-US" sz="5400" dirty="0"/>
              <a:t>The faces will on the screen for a brief moment. In order to take all the ratings in, try to expand your attention to all the faces on the screen at the </a:t>
            </a:r>
            <a:br>
              <a:rPr lang="en-US" sz="5400" dirty="0"/>
            </a:br>
            <a:r>
              <a:rPr lang="en-US" sz="5400" dirty="0"/>
              <a:t>same time. </a:t>
            </a:r>
          </a:p>
        </p:txBody>
      </p:sp>
      <p:pic>
        <p:nvPicPr>
          <p:cNvPr id="6" name="Picture 5">
            <a:extLst>
              <a:ext uri="{FF2B5EF4-FFF2-40B4-BE49-F238E27FC236}">
                <a16:creationId xmlns:a16="http://schemas.microsoft.com/office/drawing/2014/main" id="{C749B214-AB29-6B49-BAD9-A3FD4295E0A2}"/>
              </a:ext>
            </a:extLst>
          </p:cNvPr>
          <p:cNvPicPr/>
          <p:nvPr/>
        </p:nvPicPr>
        <p:blipFill rotWithShape="1">
          <a:blip r:embed="rId2"/>
          <a:srcRect t="7881" b="2090"/>
          <a:stretch/>
        </p:blipFill>
        <p:spPr bwMode="auto">
          <a:xfrm>
            <a:off x="7767089" y="3877703"/>
            <a:ext cx="8849822" cy="77324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15609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341984" y="5074497"/>
            <a:ext cx="24042016" cy="1783502"/>
          </a:xfrm>
        </p:spPr>
        <p:txBody>
          <a:bodyPr>
            <a:noAutofit/>
          </a:bodyPr>
          <a:lstStyle/>
          <a:p>
            <a:pPr algn="l"/>
            <a:br>
              <a:rPr lang="en-US" altLang="zh-CN" sz="5799" dirty="0">
                <a:cs typeface="Arial" panose="020B0604020202020204" pitchFamily="34" charset="0"/>
              </a:rPr>
            </a:br>
            <a:br>
              <a:rPr lang="en-US" altLang="zh-CN" sz="5799" dirty="0">
                <a:cs typeface="Arial" panose="020B0604020202020204" pitchFamily="34" charset="0"/>
              </a:rPr>
            </a:br>
            <a:r>
              <a:rPr lang="en-US" sz="5799" dirty="0">
                <a:cs typeface="Arial" panose="020B0604020202020204" pitchFamily="34" charset="0"/>
              </a:rPr>
              <a:t>​Following the 16 emotional faces, a </a:t>
            </a:r>
            <a:r>
              <a:rPr lang="en-US" altLang="zh-CN" sz="5799" dirty="0">
                <a:cs typeface="Arial" panose="020B0604020202020204" pitchFamily="34" charset="0"/>
              </a:rPr>
              <a:t>scale</a:t>
            </a:r>
            <a:r>
              <a:rPr lang="en-US" sz="5799" dirty="0">
                <a:cs typeface="Arial" panose="020B0604020202020204" pitchFamily="34" charset="0"/>
              </a:rPr>
              <a:t> will appear in the middle of </a:t>
            </a:r>
            <a:br>
              <a:rPr lang="en-US" sz="5799" dirty="0">
                <a:cs typeface="Arial" panose="020B0604020202020204" pitchFamily="34" charset="0"/>
              </a:rPr>
            </a:br>
            <a:r>
              <a:rPr lang="en-US" sz="5799" dirty="0">
                <a:cs typeface="Arial" panose="020B0604020202020204" pitchFamily="34" charset="0"/>
              </a:rPr>
              <a:t>the screen.  </a:t>
            </a:r>
            <a:br>
              <a:rPr lang="en-US" sz="5799" dirty="0">
                <a:cs typeface="Arial" panose="020B0604020202020204" pitchFamily="34" charset="0"/>
              </a:rPr>
            </a:br>
            <a:br>
              <a:rPr lang="en-US" sz="5799" dirty="0">
                <a:cs typeface="Arial" panose="020B0604020202020204" pitchFamily="34" charset="0"/>
              </a:rPr>
            </a:br>
            <a:r>
              <a:rPr lang="en-US" sz="5799" dirty="0">
                <a:cs typeface="Arial" panose="020B0604020202020204" pitchFamily="34" charset="0"/>
              </a:rPr>
              <a:t>By </a:t>
            </a:r>
            <a:r>
              <a:rPr lang="en-US" altLang="zh-CN" sz="5799" dirty="0">
                <a:cs typeface="Arial" panose="020B0604020202020204" pitchFamily="34" charset="0"/>
              </a:rPr>
              <a:t>moving the indicator</a:t>
            </a:r>
            <a:r>
              <a:rPr lang="en-US" sz="5799" dirty="0">
                <a:cs typeface="Arial" panose="020B0604020202020204" pitchFamily="34" charset="0"/>
              </a:rPr>
              <a:t>, </a:t>
            </a:r>
            <a:r>
              <a:rPr lang="en-US" sz="5799" b="1" dirty="0">
                <a:cs typeface="Arial" panose="020B0604020202020204" pitchFamily="34" charset="0"/>
              </a:rPr>
              <a:t>you are asked to estimate the average emotional response of the faces you just saw. </a:t>
            </a:r>
            <a:br>
              <a:rPr lang="en-US" sz="5799" b="1" dirty="0">
                <a:cs typeface="Arial" panose="020B0604020202020204" pitchFamily="34" charset="0"/>
              </a:rPr>
            </a:br>
            <a:br>
              <a:rPr lang="en-US" sz="5799" b="1" dirty="0">
                <a:cs typeface="Arial" panose="020B0604020202020204" pitchFamily="34" charset="0"/>
              </a:rPr>
            </a:br>
            <a:r>
              <a:rPr lang="en-US" sz="5799" dirty="0">
                <a:cs typeface="Arial" panose="020B0604020202020204" pitchFamily="34" charset="0"/>
              </a:rPr>
              <a:t>You have to move the indicator and click on it in order to move to the next page. </a:t>
            </a:r>
          </a:p>
        </p:txBody>
      </p:sp>
      <p:pic>
        <p:nvPicPr>
          <p:cNvPr id="5" name="Picture 4">
            <a:extLst>
              <a:ext uri="{FF2B5EF4-FFF2-40B4-BE49-F238E27FC236}">
                <a16:creationId xmlns:a16="http://schemas.microsoft.com/office/drawing/2014/main" id="{C927A0F9-6710-6A4F-BF01-6EF7FFB7F3EC}"/>
              </a:ext>
            </a:extLst>
          </p:cNvPr>
          <p:cNvPicPr>
            <a:picLocks noChangeAspect="1"/>
          </p:cNvPicPr>
          <p:nvPr/>
        </p:nvPicPr>
        <p:blipFill>
          <a:blip r:embed="rId2"/>
          <a:stretch>
            <a:fillRect/>
          </a:stretch>
        </p:blipFill>
        <p:spPr>
          <a:xfrm>
            <a:off x="580523" y="6857999"/>
            <a:ext cx="22867968" cy="6858001"/>
          </a:xfrm>
          <a:prstGeom prst="rect">
            <a:avLst/>
          </a:prstGeom>
        </p:spPr>
      </p:pic>
    </p:spTree>
    <p:extLst>
      <p:ext uri="{BB962C8B-B14F-4D97-AF65-F5344CB8AC3E}">
        <p14:creationId xmlns:p14="http://schemas.microsoft.com/office/powerpoint/2010/main" val="1787496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C1207DB-B1B9-2640-A8F7-AF32188774C8}"/>
              </a:ext>
            </a:extLst>
          </p:cNvPr>
          <p:cNvSpPr txBox="1">
            <a:spLocks/>
          </p:cNvSpPr>
          <p:nvPr/>
        </p:nvSpPr>
        <p:spPr>
          <a:xfrm>
            <a:off x="580523" y="3873175"/>
            <a:ext cx="24297778" cy="1783502"/>
          </a:xfrm>
          <a:prstGeom prst="rect">
            <a:avLst/>
          </a:prstGeom>
        </p:spPr>
        <p:txBody>
          <a:bodyPr vert="horz" lIns="182856" tIns="91428" rIns="182856" bIns="91428"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altLang="zh-CN" sz="5799" dirty="0">
                <a:latin typeface="Arial" panose="020B0604020202020204" pitchFamily="34" charset="0"/>
                <a:cs typeface="Arial" panose="020B0604020202020204" pitchFamily="34" charset="0"/>
              </a:rPr>
            </a:br>
            <a:r>
              <a:rPr lang="en-US" altLang="zh-CN" sz="5799" dirty="0">
                <a:latin typeface="Arial" panose="020B0604020202020204" pitchFamily="34" charset="0"/>
                <a:cs typeface="Arial" panose="020B0604020202020204" pitchFamily="34" charset="0"/>
              </a:rPr>
              <a:t>Remember, the goal here is provide </a:t>
            </a:r>
          </a:p>
          <a:p>
            <a:endParaRPr lang="en-US" altLang="zh-CN" sz="2000" dirty="0">
              <a:latin typeface="Arial" panose="020B0604020202020204" pitchFamily="34" charset="0"/>
              <a:cs typeface="Arial" panose="020B0604020202020204" pitchFamily="34" charset="0"/>
            </a:endParaRPr>
          </a:p>
          <a:p>
            <a:r>
              <a:rPr lang="en-US" altLang="zh-CN" sz="5799" dirty="0">
                <a:latin typeface="Arial" panose="020B0604020202020204" pitchFamily="34" charset="0"/>
                <a:cs typeface="Arial" panose="020B0604020202020204" pitchFamily="34" charset="0"/>
              </a:rPr>
              <a:t>YOUR ESTIMATION OF THE AVERAGE EMOTIONAL RESPONSE</a:t>
            </a:r>
            <a:r>
              <a:rPr lang="en-US" altLang="zh-CN" sz="2000" dirty="0">
                <a:latin typeface="Arial" panose="020B0604020202020204" pitchFamily="34" charset="0"/>
                <a:cs typeface="Arial" panose="020B0604020202020204" pitchFamily="34" charset="0"/>
              </a:rPr>
              <a:t>  </a:t>
            </a:r>
          </a:p>
          <a:p>
            <a:r>
              <a:rPr lang="en-US" altLang="zh-CN" sz="5799" dirty="0">
                <a:latin typeface="Arial" panose="020B0604020202020204" pitchFamily="34" charset="0"/>
                <a:cs typeface="Arial" panose="020B0604020202020204" pitchFamily="34" charset="0"/>
              </a:rPr>
              <a:t>of the faces you just saw. </a:t>
            </a:r>
            <a:endParaRPr lang="en-US" sz="5799"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3C2161E-9EEC-D04D-9753-DA9905FF4E72}"/>
              </a:ext>
            </a:extLst>
          </p:cNvPr>
          <p:cNvPicPr>
            <a:picLocks noChangeAspect="1"/>
          </p:cNvPicPr>
          <p:nvPr/>
        </p:nvPicPr>
        <p:blipFill>
          <a:blip r:embed="rId2"/>
          <a:stretch>
            <a:fillRect/>
          </a:stretch>
        </p:blipFill>
        <p:spPr>
          <a:xfrm>
            <a:off x="580523" y="5640348"/>
            <a:ext cx="22867968" cy="6858001"/>
          </a:xfrm>
          <a:prstGeom prst="rect">
            <a:avLst/>
          </a:prstGeom>
        </p:spPr>
      </p:pic>
    </p:spTree>
    <p:extLst>
      <p:ext uri="{BB962C8B-B14F-4D97-AF65-F5344CB8AC3E}">
        <p14:creationId xmlns:p14="http://schemas.microsoft.com/office/powerpoint/2010/main" val="1249271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0" y="-276748"/>
            <a:ext cx="23334350" cy="1484589"/>
          </a:xfrm>
        </p:spPr>
        <p:txBody>
          <a:bodyPr>
            <a:noAutofit/>
          </a:bodyPr>
          <a:lstStyle/>
          <a:p>
            <a:pPr algn="l"/>
            <a:br>
              <a:rPr lang="en-US" altLang="zh-CN" sz="4000" dirty="0">
                <a:latin typeface="Arial" panose="020B0604020202020204" pitchFamily="34" charset="0"/>
                <a:cs typeface="Arial" panose="020B0604020202020204" pitchFamily="34" charset="0"/>
              </a:rPr>
            </a:br>
            <a:r>
              <a:rPr lang="en-US" altLang="zh-CN" sz="6400" dirty="0">
                <a:latin typeface="Arial" panose="020B0604020202020204" pitchFamily="34" charset="0"/>
                <a:cs typeface="Arial" panose="020B0604020202020204" pitchFamily="34" charset="0"/>
              </a:rPr>
              <a:t>Once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you</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make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choice,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page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will</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switch</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to 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next</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trial.</a:t>
            </a:r>
            <a:endParaRPr lang="en-US" sz="4000"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07A56CC6-2BAE-AE44-A7A7-584955666C25}"/>
                  </a:ext>
                </a:extLst>
              </p14:cNvPr>
              <p14:cNvContentPartPr/>
              <p14:nvPr/>
            </p14:nvContentPartPr>
            <p14:xfrm>
              <a:off x="7804159" y="7369701"/>
              <a:ext cx="2529031" cy="436983"/>
            </p14:xfrm>
          </p:contentPart>
        </mc:Choice>
        <mc:Fallback xmlns="">
          <p:pic>
            <p:nvPicPr>
              <p:cNvPr id="8" name="Ink 7">
                <a:extLst>
                  <a:ext uri="{FF2B5EF4-FFF2-40B4-BE49-F238E27FC236}">
                    <a16:creationId xmlns:a16="http://schemas.microsoft.com/office/drawing/2014/main" id="{07A56CC6-2BAE-AE44-A7A7-584955666C25}"/>
                  </a:ext>
                </a:extLst>
              </p:cNvPr>
              <p:cNvPicPr/>
              <p:nvPr/>
            </p:nvPicPr>
            <p:blipFill>
              <a:blip r:embed="rId3"/>
              <a:stretch>
                <a:fillRect/>
              </a:stretch>
            </p:blipFill>
            <p:spPr>
              <a:xfrm>
                <a:off x="7741158" y="7306761"/>
                <a:ext cx="2595992" cy="562503"/>
              </a:xfrm>
              <a:prstGeom prst="rect">
                <a:avLst/>
              </a:prstGeom>
            </p:spPr>
          </p:pic>
        </mc:Fallback>
      </mc:AlternateContent>
      <p:sp>
        <p:nvSpPr>
          <p:cNvPr id="10" name="Subtitle 2">
            <a:extLst>
              <a:ext uri="{FF2B5EF4-FFF2-40B4-BE49-F238E27FC236}">
                <a16:creationId xmlns:a16="http://schemas.microsoft.com/office/drawing/2014/main" id="{7B657E54-FB0B-9846-9D3A-5F4CAB62197F}"/>
              </a:ext>
            </a:extLst>
          </p:cNvPr>
          <p:cNvSpPr txBox="1">
            <a:spLocks/>
          </p:cNvSpPr>
          <p:nvPr/>
        </p:nvSpPr>
        <p:spPr>
          <a:xfrm>
            <a:off x="6379134" y="10910125"/>
            <a:ext cx="10163955" cy="2539913"/>
          </a:xfrm>
          <a:prstGeom prst="rect">
            <a:avLst/>
          </a:prstGeom>
        </p:spPr>
        <p:txBody>
          <a:bodyPr vert="horz" lIns="182856" tIns="91428" rIns="182856" bIns="91428"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endParaRPr lang="en-US" sz="4000" dirty="0">
              <a:latin typeface="Arial" panose="020B0604020202020204" pitchFamily="34" charset="0"/>
            </a:endParaRPr>
          </a:p>
        </p:txBody>
      </p:sp>
      <p:pic>
        <p:nvPicPr>
          <p:cNvPr id="6" name="Picture 5">
            <a:extLst>
              <a:ext uri="{FF2B5EF4-FFF2-40B4-BE49-F238E27FC236}">
                <a16:creationId xmlns:a16="http://schemas.microsoft.com/office/drawing/2014/main" id="{05A0A211-6FCD-C846-9EF6-8801D08BEC24}"/>
              </a:ext>
            </a:extLst>
          </p:cNvPr>
          <p:cNvPicPr/>
          <p:nvPr/>
        </p:nvPicPr>
        <p:blipFill>
          <a:blip r:embed="rId4"/>
          <a:stretch>
            <a:fillRect/>
          </a:stretch>
        </p:blipFill>
        <p:spPr>
          <a:xfrm>
            <a:off x="6096873" y="1769462"/>
            <a:ext cx="11878305" cy="11489337"/>
          </a:xfrm>
          <a:prstGeom prst="rect">
            <a:avLst/>
          </a:prstGeom>
        </p:spPr>
      </p:pic>
    </p:spTree>
    <p:extLst>
      <p:ext uri="{BB962C8B-B14F-4D97-AF65-F5344CB8AC3E}">
        <p14:creationId xmlns:p14="http://schemas.microsoft.com/office/powerpoint/2010/main" val="999307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3B8A65-8FC9-41F2-998D-6A0E4DAA3B8F}"/>
              </a:ext>
            </a:extLst>
          </p:cNvPr>
          <p:cNvSpPr/>
          <p:nvPr/>
        </p:nvSpPr>
        <p:spPr>
          <a:xfrm>
            <a:off x="749150" y="2090049"/>
            <a:ext cx="22880871" cy="7478766"/>
          </a:xfrm>
          <a:prstGeom prst="rect">
            <a:avLst/>
          </a:prstGeom>
        </p:spPr>
        <p:txBody>
          <a:bodyPr wrap="square">
            <a:spAutoFit/>
          </a:bodyPr>
          <a:lstStyle/>
          <a:p>
            <a:r>
              <a:rPr lang="en-US" sz="8000" dirty="0">
                <a:latin typeface="Arial" panose="020B0604020202020204" pitchFamily="34" charset="0"/>
                <a:cs typeface="Arial" panose="020B0604020202020204" pitchFamily="34" charset="0"/>
              </a:rPr>
              <a:t>At the next stage, you will conduct a short practice run to make sure that the task is clear. </a:t>
            </a:r>
          </a:p>
          <a:p>
            <a:endParaRPr lang="en-US" sz="8000" dirty="0">
              <a:latin typeface="Arial" panose="020B0604020202020204" pitchFamily="34" charset="0"/>
              <a:cs typeface="Arial" panose="020B0604020202020204" pitchFamily="34" charset="0"/>
            </a:endParaRPr>
          </a:p>
          <a:p>
            <a:r>
              <a:rPr lang="en-US" sz="8000" dirty="0">
                <a:latin typeface="Arial" panose="020B0604020202020204" pitchFamily="34" charset="0"/>
                <a:cs typeface="Arial" panose="020B0604020202020204" pitchFamily="34" charset="0"/>
              </a:rPr>
              <a:t>Remember – the goal is to </a:t>
            </a:r>
            <a:r>
              <a:rPr lang="en-US" sz="8000" dirty="0">
                <a:latin typeface="Arial" panose="020B0604020202020204" pitchFamily="34" charset="0"/>
              </a:rPr>
              <a:t>ESTIMATE THE AVERAGE EMOTIONAL RESPONSES of the faces you just saw.</a:t>
            </a:r>
            <a:r>
              <a:rPr lang="en-US" altLang="zh-CN" sz="8000" b="1" dirty="0">
                <a:latin typeface="Arial" panose="020B0604020202020204" pitchFamily="34" charset="0"/>
                <a:cs typeface="Arial" panose="020B0604020202020204" pitchFamily="34" charset="0"/>
              </a:rPr>
              <a:t> </a:t>
            </a:r>
            <a:endParaRPr lang="en-US" sz="8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9940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1110916" y="697830"/>
            <a:ext cx="22835936" cy="10911515"/>
          </a:xfrm>
          <a:prstGeom prst="rect">
            <a:avLst/>
          </a:prstGeom>
        </p:spPr>
        <p:txBody>
          <a:bodyPr vert="horz" lIns="182856" tIns="91428" rIns="182856" bIns="91428"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sz="7200" dirty="0">
                <a:latin typeface="Arial" panose="020B0604020202020204" pitchFamily="34" charset="0"/>
                <a:cs typeface="Arial" panose="020B0604020202020204" pitchFamily="34" charset="0"/>
              </a:rPr>
              <a:t>Thank you for completing the practice stage. </a:t>
            </a:r>
          </a:p>
          <a:p>
            <a:r>
              <a:rPr lang="en-US" sz="7200" dirty="0">
                <a:latin typeface="Arial" panose="020B0604020202020204" pitchFamily="34" charset="0"/>
                <a:cs typeface="Arial" panose="020B0604020202020204" pitchFamily="34" charset="0"/>
              </a:rPr>
              <a:t>Remember – the goal was to </a:t>
            </a:r>
            <a:r>
              <a:rPr lang="en-US" sz="7200" dirty="0">
                <a:latin typeface="Arial" panose="020B0604020202020204" pitchFamily="34" charset="0"/>
              </a:rPr>
              <a:t>ESTIMATE THE AVERAGE EMOTIONAL RESPONSES of the faces you just saw.</a:t>
            </a:r>
            <a:r>
              <a:rPr lang="en-US" altLang="zh-CN" sz="7200" b="1" dirty="0">
                <a:latin typeface="Arial" panose="020B0604020202020204" pitchFamily="34" charset="0"/>
                <a:cs typeface="Arial" panose="020B0604020202020204" pitchFamily="34" charset="0"/>
              </a:rPr>
              <a:t> </a:t>
            </a:r>
            <a:endParaRPr lang="en-US" sz="7200" dirty="0">
              <a:latin typeface="Arial" panose="020B0604020202020204" pitchFamily="34" charset="0"/>
              <a:cs typeface="Arial" panose="020B0604020202020204" pitchFamily="34" charset="0"/>
            </a:endParaRPr>
          </a:p>
          <a:p>
            <a:endParaRPr lang="en-US" sz="7200" dirty="0">
              <a:latin typeface="Arial" panose="020B0604020202020204" pitchFamily="34" charset="0"/>
              <a:ea typeface="+mj-ea"/>
              <a:cs typeface="+mj-cs"/>
            </a:endParaRPr>
          </a:p>
          <a:p>
            <a:r>
              <a:rPr lang="en-US" sz="7200" dirty="0">
                <a:latin typeface="Arial" panose="020B0604020202020204" pitchFamily="34" charset="0"/>
                <a:ea typeface="+mj-ea"/>
                <a:cs typeface="+mj-cs"/>
              </a:rPr>
              <a:t>In the following section you will complete the actual study, which consists of 50 trials. The task should take 5 minutes, more or less. </a:t>
            </a:r>
          </a:p>
          <a:p>
            <a:endParaRPr lang="en-US" sz="7200" dirty="0">
              <a:latin typeface="Arial" panose="020B0604020202020204" pitchFamily="34" charset="0"/>
              <a:ea typeface="+mj-ea"/>
              <a:cs typeface="+mj-cs"/>
            </a:endParaRPr>
          </a:p>
          <a:p>
            <a:endParaRPr lang="en-US" sz="7200" dirty="0">
              <a:latin typeface="Arial" panose="020B0604020202020204" pitchFamily="34" charset="0"/>
              <a:ea typeface="+mj-ea"/>
              <a:cs typeface="+mj-cs"/>
            </a:endParaRPr>
          </a:p>
          <a:p>
            <a:r>
              <a:rPr lang="en-US" altLang="zh-CN" sz="7200" dirty="0">
                <a:latin typeface="Arial" panose="020B0604020202020204" pitchFamily="34" charset="0"/>
                <a:ea typeface="+mj-ea"/>
                <a:cs typeface="+mj-cs"/>
              </a:rPr>
              <a:t>Click</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‘Continue’</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to</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begin the actual task. </a:t>
            </a:r>
            <a:endParaRPr lang="en-US" sz="7200" dirty="0">
              <a:latin typeface="Arial" panose="020B0604020202020204" pitchFamily="34" charset="0"/>
              <a:ea typeface="+mj-ea"/>
              <a:cs typeface="+mj-cs"/>
            </a:endParaRPr>
          </a:p>
        </p:txBody>
      </p:sp>
    </p:spTree>
    <p:extLst>
      <p:ext uri="{BB962C8B-B14F-4D97-AF65-F5344CB8AC3E}">
        <p14:creationId xmlns:p14="http://schemas.microsoft.com/office/powerpoint/2010/main" val="601027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58776" y="2309417"/>
            <a:ext cx="24325224" cy="10911515"/>
          </a:xfrm>
          <a:prstGeom prst="rect">
            <a:avLst/>
          </a:prstGeom>
        </p:spPr>
        <p:txBody>
          <a:bodyPr vert="horz" lIns="182856" tIns="91428" rIns="182856" bIns="91428"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pPr algn="ctr"/>
            <a:r>
              <a:rPr lang="en-US" sz="7200" dirty="0">
                <a:latin typeface="Arial" panose="020B0604020202020204" pitchFamily="34" charset="0"/>
                <a:cs typeface="Arial" panose="020B0604020202020204" pitchFamily="34" charset="0"/>
              </a:rPr>
              <a:t>You've completed the task.</a:t>
            </a: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r>
              <a:rPr lang="en-US" sz="7200" dirty="0">
                <a:latin typeface="Arial" panose="020B0604020202020204" pitchFamily="34" charset="0"/>
                <a:cs typeface="Arial" panose="020B0604020202020204" pitchFamily="34" charset="0"/>
              </a:rPr>
              <a:t>Thank you for your participation</a:t>
            </a:r>
            <a:r>
              <a:rPr lang="en-US" altLang="zh-CN" sz="7200" dirty="0">
                <a:latin typeface="Arial" panose="020B0604020202020204" pitchFamily="34" charset="0"/>
                <a:cs typeface="Arial" panose="020B0604020202020204" pitchFamily="34" charset="0"/>
              </a:rPr>
              <a:t>.</a:t>
            </a: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r>
              <a:rPr lang="en-US" sz="7200" dirty="0">
                <a:latin typeface="Arial" panose="020B0604020202020204" pitchFamily="34" charset="0"/>
                <a:cs typeface="Arial" panose="020B0604020202020204" pitchFamily="34" charset="0"/>
              </a:rPr>
              <a:t>The next section is a short </a:t>
            </a:r>
            <a:r>
              <a:rPr lang="en-US" sz="8000" dirty="0">
                <a:latin typeface="Arial" panose="020B0604020202020204" pitchFamily="34" charset="0"/>
                <a:ea typeface="+mj-ea"/>
                <a:cs typeface="+mj-cs"/>
              </a:rPr>
              <a:t>survey (up to 5 min). </a:t>
            </a:r>
          </a:p>
        </p:txBody>
      </p:sp>
    </p:spTree>
    <p:extLst>
      <p:ext uri="{BB962C8B-B14F-4D97-AF65-F5344CB8AC3E}">
        <p14:creationId xmlns:p14="http://schemas.microsoft.com/office/powerpoint/2010/main" val="33008130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600</TotalTime>
  <Words>93</Words>
  <Application>Microsoft Office PowerPoint</Application>
  <PresentationFormat>Custom</PresentationFormat>
  <Paragraphs>32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Wingdings</vt:lpstr>
      <vt:lpstr>Office Theme</vt:lpstr>
      <vt:lpstr>PowerPoint Presentation</vt:lpstr>
      <vt:lpstr>The goal of this study is to examine whether people can estimate the average emotional expression of multiple faces.   In each trial, 16 faces expressing various degrees of emotions will appear on the screen. The faces may either be expressing positive or negative emotions.               The faces will on the screen for a brief moment. In order to take all the ratings in, try to expand your attention to all the faces on the screen at the  same time. </vt:lpstr>
      <vt:lpstr>  ​Following the 16 emotional faces, a scale will appear in the middle of  the screen.    By moving the indicator, you are asked to estimate the average emotional response of the faces you just saw.   You have to move the indicator and click on it in order to move to the next page. </vt:lpstr>
      <vt:lpstr>PowerPoint Presentation</vt:lpstr>
      <vt:lpstr> Once you make the choice, the page will switch to the next trial.</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yiyue cao</dc:creator>
  <cp:lastModifiedBy>Amit Goldenberg</cp:lastModifiedBy>
  <cp:revision>44</cp:revision>
  <cp:lastPrinted>2019-01-08T06:07:19Z</cp:lastPrinted>
  <dcterms:created xsi:type="dcterms:W3CDTF">2019-01-04T19:36:10Z</dcterms:created>
  <dcterms:modified xsi:type="dcterms:W3CDTF">2019-03-11T21:01:10Z</dcterms:modified>
</cp:coreProperties>
</file>