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68" r:id="rId3"/>
    <p:sldId id="272" r:id="rId4"/>
    <p:sldId id="273" r:id="rId5"/>
    <p:sldId id="270" r:id="rId6"/>
    <p:sldId id="263" r:id="rId7"/>
    <p:sldId id="260" r:id="rId8"/>
    <p:sldId id="271" r:id="rId9"/>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71"/>
    <p:restoredTop sz="73905" autoAdjust="0"/>
  </p:normalViewPr>
  <p:slideViewPr>
    <p:cSldViewPr snapToGrid="0" snapToObjects="1">
      <p:cViewPr varScale="1">
        <p:scale>
          <a:sx n="41" d="100"/>
          <a:sy n="41" d="100"/>
        </p:scale>
        <p:origin x="8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03T18:31:13.383"/>
    </inkml:context>
    <inkml:brush xml:id="br0">
      <inkml:brushProperty name="width" value="0.025" units="cm"/>
      <inkml:brushProperty name="height" value="0.025" units="cm"/>
      <inkml:brushProperty name="color" value="#FFFFFF"/>
    </inkml:brush>
    <inkml:brush xml:id="br1">
      <inkml:brushProperty name="width" value="0.35" units="cm"/>
      <inkml:brushProperty name="height" value="0.35" units="cm"/>
      <inkml:brushProperty name="color" value="#FFFFFF"/>
    </inkml:brush>
  </inkml:definitions>
  <inkml:trace contextRef="#ctx0" brushRef="#br0">3440 1195 24575,'-6'-10'0,"-134"2"0,28 8 0,2 0 0,-6 0 0,-80 0 0,80 0 0,-66 0 0,92 0 0,-50 0 0,32 0 0,14 0 0,18 0 0,14 0 0,10 0 0,2 0 0,22 0 0,0 0 0,12 0 0,28 0 0,40 0 0,54 0 0,-12 0 0,12 0-725,6 0 1,8 0 724,32 0 0,6 0 0,0 0 0,2 0-1114,20 0 0,4 0 1114,0 0 0,2 0 0,10 0 0,2 0 0,0 0 0,-2 0 0,-10 0 0,-2 0 0,0 0 0,-4 0 0,-6 2 0,-10-4 0,-40-4 0,-4 2-341,18 4 1,-4-4 340,36-20 0,-62 24 0,2-2 0,54-22 0,-20 22 0,-40-20 1227,-36 20-1227,-16-8 2301,-24 10-2301,-12 0 830,-14 0-830,-50 0 0,-44 0 0,-50 0 0,38 0 0,-10 0-930,-48 0 1,-8 0 929,26 0 0,-6 0-782,12 0 1,-10 0 0,4 0 781,-32-10 0,0 2 0,36 6 0,-4 2 0,0-2-784,2-4 1,0 0-1,0 2 784,-2 2 0,2 2 0,6 2 0,-12-2 0,6 0-316,-12 0 1,8 0 315,-40 0 0,84 0 0,4 0 1327,-50 0-1327,40 0 2106,52 0-2106,18 0 2824,30-8-2824,14 6 928,54-16-928,56 16 0,-20-4 0,14 0-951,60 6 0,8 0 951,-32 0 0,2 0-856,-2 0 1,12 0 0,-6 0 855,30 0 0,-4 0 0,-36 0 0,2 0 0,-4 0-651,30 0 0,-6 0 651,2 0 0,-6 0 0,-44 0 0,-4 0-208,10 0 0,0 0 208,62 0 1463,-42 0-1463,-60 0 2525,-20 0-2525,-34 0 1618,-8-8-1618,-20 0 580,-58-12-580,-32-2 0,-92-6 0,82 14 0,-4 0-640,-26-4 1,-4 4 639,-2 6 0,4 0 0,24-6 0,0 2-300,-18 10 1,2 0 299,-46-8 0,70 10 0,0 0 0,-62-12 0,38 10 0,42-8 0,20 10 0,32 0 1239,18 0-1239,60 0 639,62 0-639,54 0 0,-46 0 0,4 0-637,0 0 1,4 0 636,20 0 0,-2 0 0,-28 0 0,-2 0-273,6 0 1,-4 0 272,64 0 0,-14 0 0,-10 0 0,-70 0 0,-10 0 0,-48 0 0,-40 0 1237,-42 0-1237,-98-14 0,-38 10-516,62-2 1,-8-2 515,4 2 0,-4-2 0,-8 8 0,-2-4 0,0-10 0,4 0-399,32 12 0,4 0 399,-20-12 0,2 0 0,-46 12 0,62-12 0,-2 2 0,-72 8-296,6-19 296,32 19 0,4-8 0,18 12 0,-2-10 1518,14-4-1518,4-10 851,0-6-851,34-2 337,12 0-337,44 6 0,16 8 0,0 2 0,16-10 0,42 2 0,62-8 0,64 4-797,-64 12 0,4 2 797,12-2 0,-4 0 0,-24 2 0,0 0-361,28-4 0,-2 4 361,42-2 0,-56 2 0,-2 2 0,48 8 0,-24-8 0,-50 12 0,-26 0 0,-18 0 1533,-20 0-1533,0 0 783,-26 0-783,-4 0 0,-6 0 0,0 0 0</inkml:trace>
  <inkml:trace contextRef="#ctx0" brushRef="#br1" timeOffset="5876">2244 1213 24575,'126'-22'0,"26"6"0,28 16-492,-62 0 0,4 0 0,-10 0 0,4 0 278,24 0 0,2 0 214,-8 0 0,2 0 0,8 0 0,0 0 0,-14 0 0,8 0 0,2 0 0,10 0 0,-14 0 0,-20 0 0,-2 0 0,62 0 0,-14 0 766,-52 0-766,-6 0 395,-24 0-395,-16 0 0,-24 0 0,-4 0 983,-18 0-731,10 0-252,-12 0 0,-76-14 0,-4 10 0,-90-22 0,36 16 0,-12 2-492,0-8 0,-4 0 123,-34 6 1,-6 0-124,-18-4 0,-2-4 0,6 0 0,-4-2 164,44 8 0,-4-2 0,0-2 0,0-2 0,2 0 0,0 0 0,6 4 0,2 2 0,0 0-164,-58-6 0,4 0 94,8 2 1,12-2 566,52 2 1,4 2-170,-18-2 0,4 0 0,-36-10 983,-16-2-271,30 2 271,60 2 0,6 3 0,46 1 0,8 8 0,26-4 0,2 8-495,50-12-488,8 12 0,58-12 0,16 16 0,38-20-777,18 22 777,-72-12 0,2 2 0,0 10 0,2 0 0,8-10 0,2-2-492,10 4 0,0 2 420,-10-8 1,4 0 71,16 2 0,-2-4 0,-12-4 0,-8 0 0,76-8-283,-90 10 1,-6-2 282,34-16 0,26 8 0,-36-16 710,-30 20-710,-18-6 983,-34 20-830,-6-4 470,-18 14-623,-134-6 0,4 8 0,-12 0 0,-8 0-492,20 0 0,0 0 465,-18 0 0,-2 0 27,-2-2 0,-2 4 0,-8 4 0,0 2-492,0 0 0,-2 2 98,-10 6 1,0 0 393,18-6 0,4-2-306,6 8 0,6-4 306,14-12 0,4 2 0,-78 22 0,-18-8 0,36 0 0,6 8 0,50-22 911,2 10-911,38-12 983,6 8-166,32-6-107,96 6-710,54 6 0,-6-6 0,12 2-492,16 4 0,6 4 50,20-2 0,6 2-50,22-2 0,4 2 164,-60 0 0,2 0 0,2 0 72,6 2 1,2-2-1,0 2 256,-2 6 0,0 0 0,2-2 0,2-4 0,-2 0 0,-6-2 0,18 7 0,-6-1-492,20-6 0,-8-2 297,-52-2 1,-6 2-113,12 0 0,2-2 307,-4-4 0,-6-4 0,48 8 983,-6-14-571,-50 0 571,-14 0 0,-20 0 0,-22 0 0,-2 0 0,-22 0-703,-2 0-280,-8 0 0,0 0 0,-2 6 0,-6-46 0,-2 20 0,-8-42 0,0 24 0,0 1 0,16-3 0,-2 2 0,24-10 0,-8 6 0,8-8 0,0 12 0,-6-10 0,4 6 0,-16 2 0,8 4 0,-10 16 0,0-6 0,-2 8 0,-6 0 0,-2 2 0,-44 6 0,0 2 0,-46 8 0,2 0 0,-10 0 0,-2 0 0,0 0 0,2 0 0,10 0 0,4 0 0,24 0 0,4 0 0,10 0 0,8 0 0,4 0 0,8 0 0,2 8 0,-8-6 0,6 4 0,-8-6 0,8 0 0,-8 0 0,6 0 0,-6 0 0,8 0 0,0 0 0,-6 0 0,4 0 0,-4 0 0,8 0 0,-2 0 0,-8 0 0,-4 10 0,-18-8 0,-4 14 0,-24-2 0,10 6 0,-22 2 0,-6 2 0,0-12 0,-12 10 0,14-10 0,2 10 0,10 0 0,6-8 0,-2 4 0,20-14 0,-16 14 0,30-16 0,-6 8 0,8-10 0,2 8 0,10-6 0,-8 8 0,16-10 0,-8 0 0,2 0 0,6 6 0,-6-4 0,8 6 0,0-8 0,0 0 0,-6 0 0,4 0 0,-4 0 0,8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1/6/2020</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98353" y="817779"/>
            <a:ext cx="23156169" cy="12080441"/>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r" rtl="1"/>
            <a:r>
              <a:rPr lang="he-IL" sz="6500" dirty="0" smtClean="0">
                <a:latin typeface="Arial" panose="020B0604020202020204" pitchFamily="34" charset="0"/>
                <a:ea typeface="+mj-ea"/>
                <a:cs typeface="+mj-cs"/>
              </a:rPr>
              <a:t>משתתף/ת יקר/ה,</a:t>
            </a:r>
          </a:p>
          <a:p>
            <a:pPr algn="r" rtl="1"/>
            <a:endParaRPr lang="he-IL" sz="6500" dirty="0">
              <a:latin typeface="Arial" panose="020B0604020202020204" pitchFamily="34" charset="0"/>
              <a:ea typeface="+mj-ea"/>
              <a:cs typeface="+mj-cs"/>
            </a:endParaRPr>
          </a:p>
          <a:p>
            <a:pPr algn="r" rtl="1"/>
            <a:r>
              <a:rPr lang="he-IL" sz="6500" dirty="0" smtClean="0">
                <a:latin typeface="Arial" panose="020B0604020202020204" pitchFamily="34" charset="0"/>
                <a:ea typeface="+mj-ea"/>
                <a:cs typeface="+mj-cs"/>
              </a:rPr>
              <a:t>מטלה זו נועדה לבחון את היכולת שלך להעריך רגש ממוצע בקבוצה של אנשים.</a:t>
            </a:r>
          </a:p>
          <a:p>
            <a:pPr algn="r" rtl="1"/>
            <a:endParaRPr lang="he-IL" sz="6500" dirty="0" smtClean="0">
              <a:latin typeface="Arial" panose="020B0604020202020204" pitchFamily="34" charset="0"/>
              <a:ea typeface="+mj-ea"/>
              <a:cs typeface="+mj-cs"/>
            </a:endParaRPr>
          </a:p>
          <a:p>
            <a:pPr algn="r" rtl="1"/>
            <a:r>
              <a:rPr lang="he-IL" sz="6500" dirty="0" smtClean="0">
                <a:latin typeface="Arial" panose="020B0604020202020204" pitchFamily="34" charset="0"/>
                <a:ea typeface="+mj-ea"/>
                <a:cs typeface="+mj-cs"/>
              </a:rPr>
              <a:t>לאחר שתקרא\י את ההוראות תשלים\י אימון קצר, ואחריו תבצע/י את הניסוי עצמו. </a:t>
            </a:r>
          </a:p>
          <a:p>
            <a:pPr algn="r" rtl="1"/>
            <a:endParaRPr lang="he-IL" sz="6500" dirty="0">
              <a:latin typeface="Arial" panose="020B0604020202020204" pitchFamily="34" charset="0"/>
              <a:ea typeface="+mj-ea"/>
              <a:cs typeface="+mj-cs"/>
            </a:endParaRPr>
          </a:p>
          <a:p>
            <a:pPr algn="r" rtl="1"/>
            <a:r>
              <a:rPr lang="he-IL" sz="6500" dirty="0" smtClean="0">
                <a:latin typeface="Arial" panose="020B0604020202020204" pitchFamily="34" charset="0"/>
                <a:ea typeface="+mj-ea"/>
                <a:cs typeface="+mj-cs"/>
              </a:rPr>
              <a:t>בבקשה מלא\י אחר ההוראות במלואן. </a:t>
            </a:r>
            <a:endParaRPr lang="en-US" altLang="zh-CN" sz="65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605459" y="-204903"/>
            <a:ext cx="23361446" cy="13355053"/>
          </a:xfrm>
        </p:spPr>
        <p:txBody>
          <a:bodyPr>
            <a:noAutofit/>
          </a:bodyPr>
          <a:lstStyle/>
          <a:p>
            <a:pPr algn="r" rtl="1">
              <a:lnSpc>
                <a:spcPts val="4900"/>
              </a:lnSpc>
            </a:pPr>
            <a:r>
              <a:rPr lang="he-IL" sz="5400" dirty="0" smtClean="0"/>
              <a:t>מטלה זו נועדה לבדוק האם אנשים מסוגלים להעריך נכונה את הרגש הממוצע שמבטאת קבוצה של אנשים. </a:t>
            </a:r>
            <a:br>
              <a:rPr lang="he-IL" sz="5400" dirty="0" smtClean="0"/>
            </a:br>
            <a:r>
              <a:rPr lang="he-IL" sz="5400" dirty="0"/>
              <a:t/>
            </a:r>
            <a:br>
              <a:rPr lang="he-IL" sz="5400" dirty="0"/>
            </a:br>
            <a:r>
              <a:rPr lang="he-IL" sz="5400" dirty="0" smtClean="0"/>
              <a:t>על כל מסך תופיע קבוצה של 16 פרצופים המבטאים רגשות חיוביים (שמחה) או רגשות שליליים (כעס).</a:t>
            </a:r>
            <a:br>
              <a:rPr lang="he-IL" sz="5400" dirty="0" smtClean="0"/>
            </a:br>
            <a:r>
              <a:rPr lang="en-US" sz="5400" dirty="0"/>
              <a:t>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he-IL" sz="5400" dirty="0" smtClean="0"/>
              <a:t/>
            </a:r>
            <a:br>
              <a:rPr lang="he-IL" sz="5400" dirty="0" smtClean="0"/>
            </a:br>
            <a:r>
              <a:rPr lang="en-US" sz="5400" dirty="0"/>
              <a:t/>
            </a:r>
            <a:br>
              <a:rPr lang="en-US" sz="5400" dirty="0"/>
            </a:br>
            <a:r>
              <a:rPr lang="en-US" sz="5400" dirty="0"/>
              <a:t/>
            </a:r>
            <a:br>
              <a:rPr lang="en-US" sz="5400" dirty="0"/>
            </a:br>
            <a:r>
              <a:rPr lang="en-US" sz="5400" dirty="0"/>
              <a:t/>
            </a:r>
            <a:br>
              <a:rPr lang="en-US" sz="5400" dirty="0"/>
            </a:br>
            <a:r>
              <a:rPr lang="he-IL" sz="5400" dirty="0" smtClean="0"/>
              <a:t/>
            </a:r>
            <a:br>
              <a:rPr lang="he-IL" sz="5400" dirty="0" smtClean="0"/>
            </a:br>
            <a:r>
              <a:rPr lang="he-IL" sz="5400" dirty="0" smtClean="0"/>
              <a:t>הפרצופים יופיעו על המסך למשך זמן קצר מאוד, נסה\י להתרכז ככל האפשר כדי לקלוט כמה שיותר מהם ולהעריך נכונה את הרגש הממוצע.</a:t>
            </a:r>
            <a:endParaRPr lang="en-US" sz="5400" dirty="0"/>
          </a:p>
        </p:txBody>
      </p:sp>
      <p:pic>
        <p:nvPicPr>
          <p:cNvPr id="6" name="Picture 5">
            <a:extLst>
              <a:ext uri="{FF2B5EF4-FFF2-40B4-BE49-F238E27FC236}">
                <a16:creationId xmlns:a16="http://schemas.microsoft.com/office/drawing/2014/main" id="{C749B214-AB29-6B49-BAD9-A3FD4295E0A2}"/>
              </a:ext>
            </a:extLst>
          </p:cNvPr>
          <p:cNvPicPr/>
          <p:nvPr/>
        </p:nvPicPr>
        <p:blipFill rotWithShape="1">
          <a:blip r:embed="rId2"/>
          <a:srcRect t="7881" b="2090"/>
          <a:stretch/>
        </p:blipFill>
        <p:spPr bwMode="auto">
          <a:xfrm>
            <a:off x="7767089" y="3877703"/>
            <a:ext cx="8849822" cy="77324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156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5693062"/>
            <a:ext cx="24042016" cy="1783502"/>
          </a:xfrm>
        </p:spPr>
        <p:txBody>
          <a:bodyPr>
            <a:noAutofit/>
          </a:bodyPr>
          <a:lstStyle/>
          <a:p>
            <a:pPr algn="r" rtl="1"/>
            <a:r>
              <a:rPr lang="en-US" altLang="zh-CN" sz="5799" dirty="0">
                <a:cs typeface="Arial" panose="020B0604020202020204" pitchFamily="34" charset="0"/>
              </a:rPr>
              <a:t/>
            </a:r>
            <a:br>
              <a:rPr lang="en-US" altLang="zh-CN" sz="5799" dirty="0">
                <a:cs typeface="Arial" panose="020B0604020202020204" pitchFamily="34" charset="0"/>
              </a:rPr>
            </a:br>
            <a:r>
              <a:rPr lang="he-IL" altLang="zh-CN" sz="5799" dirty="0" smtClean="0">
                <a:cs typeface="Arial" panose="020B0604020202020204" pitchFamily="34" charset="0"/>
              </a:rPr>
              <a:t>אחרי שתוצג קבוצת הפרצופים, יופיע במרכז המסך הבא פרצוף אחד. כשתזיז\י את העכבר, תשתנה ההבעה של הפרצוף בהדרגה, </a:t>
            </a:r>
            <a:r>
              <a:rPr lang="he-IL" altLang="zh-CN" sz="5799" dirty="0" err="1" smtClean="0">
                <a:cs typeface="Arial" panose="020B0604020202020204" pitchFamily="34" charset="0"/>
              </a:rPr>
              <a:t>מנייטראלית</a:t>
            </a:r>
            <a:r>
              <a:rPr lang="he-IL" altLang="zh-CN" sz="5799" dirty="0" smtClean="0">
                <a:cs typeface="Arial" panose="020B0604020202020204" pitchFamily="34" charset="0"/>
              </a:rPr>
              <a:t> לרגשית. </a:t>
            </a:r>
            <a:r>
              <a:rPr lang="en-US" altLang="zh-CN" sz="5799" dirty="0">
                <a:cs typeface="Arial" panose="020B0604020202020204" pitchFamily="34" charset="0"/>
              </a:rPr>
              <a:t/>
            </a:r>
            <a:br>
              <a:rPr lang="en-US" altLang="zh-CN" sz="5799" dirty="0">
                <a:cs typeface="Arial" panose="020B0604020202020204" pitchFamily="34" charset="0"/>
              </a:rPr>
            </a:br>
            <a:r>
              <a:rPr lang="en-US" sz="5799" dirty="0" smtClean="0">
                <a:cs typeface="Arial" panose="020B0604020202020204" pitchFamily="34" charset="0"/>
              </a:rPr>
              <a:t>​</a:t>
            </a:r>
            <a:r>
              <a:rPr lang="he-IL" sz="5799" dirty="0" smtClean="0">
                <a:cs typeface="Arial" panose="020B0604020202020204" pitchFamily="34" charset="0"/>
              </a:rPr>
              <a:t/>
            </a:r>
            <a:br>
              <a:rPr lang="he-IL" sz="5799" dirty="0" smtClean="0">
                <a:cs typeface="Arial" panose="020B0604020202020204" pitchFamily="34" charset="0"/>
              </a:rPr>
            </a:br>
            <a:r>
              <a:rPr lang="he-IL" sz="5799" dirty="0" smtClean="0">
                <a:cs typeface="Arial" panose="020B0604020202020204" pitchFamily="34" charset="0"/>
              </a:rPr>
              <a:t>עליך להזיז את העכבר עד שהפרצוף מביע את הרגש </a:t>
            </a:r>
            <a:r>
              <a:rPr lang="he-IL" sz="5799" dirty="0">
                <a:cs typeface="Arial" panose="020B0604020202020204" pitchFamily="34" charset="0"/>
              </a:rPr>
              <a:t>שלדעתך תואם </a:t>
            </a:r>
            <a:r>
              <a:rPr lang="he-IL" sz="5799" dirty="0" smtClean="0">
                <a:cs typeface="Arial" panose="020B0604020202020204" pitchFamily="34" charset="0"/>
              </a:rPr>
              <a:t>לרגש </a:t>
            </a:r>
            <a:r>
              <a:rPr lang="he-IL" sz="5799" dirty="0">
                <a:cs typeface="Arial" panose="020B0604020202020204" pitchFamily="34" charset="0"/>
              </a:rPr>
              <a:t>הממוצע בקבוצת הפרצופים שראית זה </a:t>
            </a:r>
            <a:r>
              <a:rPr lang="he-IL" sz="5799" dirty="0" smtClean="0">
                <a:cs typeface="Arial" panose="020B0604020202020204" pitchFamily="34" charset="0"/>
              </a:rPr>
              <a:t>עתה.</a:t>
            </a:r>
            <a:r>
              <a:rPr lang="en-US" sz="5799" b="1" dirty="0">
                <a:cs typeface="Arial" panose="020B0604020202020204" pitchFamily="34" charset="0"/>
              </a:rPr>
              <a:t/>
            </a:r>
            <a:br>
              <a:rPr lang="en-US" sz="5799" b="1" dirty="0">
                <a:cs typeface="Arial" panose="020B0604020202020204" pitchFamily="34" charset="0"/>
              </a:rPr>
            </a:br>
            <a:endParaRPr lang="en-US" sz="5799" dirty="0">
              <a:cs typeface="Arial" panose="020B0604020202020204" pitchFamily="34" charset="0"/>
            </a:endParaRPr>
          </a:p>
        </p:txBody>
      </p:sp>
      <p:pic>
        <p:nvPicPr>
          <p:cNvPr id="4" name="Picture 3">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927678"/>
            <a:ext cx="2795761" cy="3588884"/>
          </a:xfrm>
          <a:prstGeom prst="rect">
            <a:avLst/>
          </a:prstGeom>
        </p:spPr>
      </p:pic>
    </p:spTree>
    <p:extLst>
      <p:ext uri="{BB962C8B-B14F-4D97-AF65-F5344CB8AC3E}">
        <p14:creationId xmlns:p14="http://schemas.microsoft.com/office/powerpoint/2010/main" val="407692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2069432" y="3873175"/>
            <a:ext cx="20501810"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5799"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r>
            <a:br>
              <a:rPr kumimoji="0" lang="en-US" altLang="zh-CN" sz="5799"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br>
            <a:endParaRPr kumimoji="0" lang="he-IL" altLang="zh-CN" sz="5799"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lang="he-IL" altLang="zh-CN" sz="5799" dirty="0">
              <a:solidFill>
                <a:prstClr val="black"/>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r>
              <a:rPr lang="he-IL" altLang="zh-CN" sz="5799" noProof="0" dirty="0" smtClean="0">
                <a:solidFill>
                  <a:prstClr val="black"/>
                </a:solidFill>
                <a:latin typeface="Arial" panose="020B0604020202020204" pitchFamily="34" charset="0"/>
                <a:cs typeface="Arial" panose="020B0604020202020204" pitchFamily="34" charset="0"/>
              </a:rPr>
              <a:t>זכור\זכרי, המטרה היא לנסות להעריך את </a:t>
            </a:r>
            <a:r>
              <a:rPr lang="he-IL" altLang="zh-CN" sz="5799" b="1" noProof="0" dirty="0" smtClean="0">
                <a:solidFill>
                  <a:prstClr val="black"/>
                </a:solidFill>
                <a:latin typeface="Arial" panose="020B0604020202020204" pitchFamily="34" charset="0"/>
                <a:cs typeface="Arial" panose="020B0604020202020204" pitchFamily="34" charset="0"/>
              </a:rPr>
              <a:t>הרגש הממוצע </a:t>
            </a:r>
            <a:r>
              <a:rPr lang="he-IL" altLang="zh-CN" sz="5799" noProof="0" dirty="0" smtClean="0">
                <a:solidFill>
                  <a:prstClr val="black"/>
                </a:solidFill>
                <a:latin typeface="Arial" panose="020B0604020202020204" pitchFamily="34" charset="0"/>
                <a:cs typeface="Arial" panose="020B0604020202020204" pitchFamily="34" charset="0"/>
              </a:rPr>
              <a:t>בקבוצת הפרצופים שכרגע ראית</a:t>
            </a:r>
            <a:r>
              <a:rPr lang="he-IL" altLang="zh-CN" sz="5799" dirty="0">
                <a:solidFill>
                  <a:prstClr val="black"/>
                </a:solidFill>
                <a:latin typeface="Arial" panose="020B0604020202020204" pitchFamily="34" charset="0"/>
                <a:cs typeface="Arial" panose="020B0604020202020204" pitchFamily="34" charset="0"/>
              </a:rPr>
              <a:t>.</a:t>
            </a:r>
            <a:endParaRPr kumimoji="0" lang="he-IL" altLang="zh-CN" sz="5799"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456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1155032" y="553106"/>
            <a:ext cx="22179318" cy="1484589"/>
          </a:xfrm>
        </p:spPr>
        <p:txBody>
          <a:bodyPr>
            <a:noAutofit/>
          </a:bodyPr>
          <a:lstStyle/>
          <a:p>
            <a:pPr algn="r" rtl="1"/>
            <a:r>
              <a:rPr lang="en-US" altLang="zh-CN" sz="4000" dirty="0" smtClean="0">
                <a:latin typeface="Arial" panose="020B0604020202020204" pitchFamily="34" charset="0"/>
                <a:cs typeface="Arial" panose="020B0604020202020204" pitchFamily="34" charset="0"/>
              </a:rPr>
              <a:t/>
            </a:r>
            <a:br>
              <a:rPr lang="en-US" altLang="zh-CN" sz="4000" dirty="0" smtClean="0">
                <a:latin typeface="Arial" panose="020B0604020202020204" pitchFamily="34" charset="0"/>
                <a:cs typeface="Arial" panose="020B0604020202020204" pitchFamily="34" charset="0"/>
              </a:rPr>
            </a:br>
            <a:r>
              <a:rPr lang="he-IL" altLang="zh-CN" sz="6400" dirty="0" smtClean="0">
                <a:cs typeface="Arial" panose="020B0604020202020204" pitchFamily="34" charset="0"/>
              </a:rPr>
              <a:t>לאחר שהערכת את הרגש הממוצע בקבוצה, המטלה תעבור לקבוצה הבאה (בסך </a:t>
            </a:r>
            <a:r>
              <a:rPr lang="he-IL" altLang="zh-CN" sz="6400" dirty="0" err="1" smtClean="0">
                <a:cs typeface="Arial" panose="020B0604020202020204" pitchFamily="34" charset="0"/>
              </a:rPr>
              <a:t>הכל</a:t>
            </a:r>
            <a:r>
              <a:rPr lang="he-IL" altLang="zh-CN" sz="6400" dirty="0" smtClean="0">
                <a:cs typeface="Arial" panose="020B0604020202020204" pitchFamily="34" charset="0"/>
              </a:rPr>
              <a:t> תראה\י 50 קבוצות)</a:t>
            </a:r>
            <a:endParaRPr lang="en-US" sz="40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7A56CC6-2BAE-AE44-A7A7-584955666C25}"/>
                  </a:ext>
                </a:extLst>
              </p14:cNvPr>
              <p14:cNvContentPartPr/>
              <p14:nvPr/>
            </p14:nvContentPartPr>
            <p14:xfrm>
              <a:off x="7804159" y="7369701"/>
              <a:ext cx="2529031" cy="436983"/>
            </p14:xfrm>
          </p:contentPart>
        </mc:Choice>
        <mc:Fallback xmlns="">
          <p:pic>
            <p:nvPicPr>
              <p:cNvPr id="8" name="Ink 7">
                <a:extLst>
                  <a:ext uri="{FF2B5EF4-FFF2-40B4-BE49-F238E27FC236}">
                    <a16:creationId xmlns:a16="http://schemas.microsoft.com/office/drawing/2014/main" id="{07A56CC6-2BAE-AE44-A7A7-584955666C25}"/>
                  </a:ext>
                </a:extLst>
              </p:cNvPr>
              <p:cNvPicPr/>
              <p:nvPr/>
            </p:nvPicPr>
            <p:blipFill>
              <a:blip r:embed="rId3"/>
              <a:stretch>
                <a:fillRect/>
              </a:stretch>
            </p:blipFill>
            <p:spPr>
              <a:xfrm>
                <a:off x="7741158" y="7306761"/>
                <a:ext cx="2595992" cy="562503"/>
              </a:xfrm>
              <a:prstGeom prst="rect">
                <a:avLst/>
              </a:prstGeom>
            </p:spPr>
          </p:pic>
        </mc:Fallback>
      </mc:AlternateContent>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6" name="Picture 5">
            <a:extLst>
              <a:ext uri="{FF2B5EF4-FFF2-40B4-BE49-F238E27FC236}">
                <a16:creationId xmlns:a16="http://schemas.microsoft.com/office/drawing/2014/main" id="{05A0A211-6FCD-C846-9EF6-8801D08BEC24}"/>
              </a:ext>
            </a:extLst>
          </p:cNvPr>
          <p:cNvPicPr/>
          <p:nvPr/>
        </p:nvPicPr>
        <p:blipFill>
          <a:blip r:embed="rId4"/>
          <a:stretch>
            <a:fillRect/>
          </a:stretch>
        </p:blipFill>
        <p:spPr>
          <a:xfrm>
            <a:off x="6096873" y="2335071"/>
            <a:ext cx="11878305" cy="11489337"/>
          </a:xfrm>
          <a:prstGeom prst="rect">
            <a:avLst/>
          </a:prstGeom>
        </p:spPr>
      </p:pic>
    </p:spTree>
    <p:extLst>
      <p:ext uri="{BB962C8B-B14F-4D97-AF65-F5344CB8AC3E}">
        <p14:creationId xmlns:p14="http://schemas.microsoft.com/office/powerpoint/2010/main" val="99930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49"/>
            <a:ext cx="22880871" cy="5016758"/>
          </a:xfrm>
          <a:prstGeom prst="rect">
            <a:avLst/>
          </a:prstGeom>
        </p:spPr>
        <p:txBody>
          <a:bodyPr wrap="square">
            <a:spAutoFit/>
          </a:bodyPr>
          <a:lstStyle/>
          <a:p>
            <a:pPr algn="r" rtl="1"/>
            <a:r>
              <a:rPr lang="he-IL" sz="8000" dirty="0" smtClean="0">
                <a:latin typeface="Arial" panose="020B0604020202020204" pitchFamily="34" charset="0"/>
                <a:cs typeface="Arial" panose="020B0604020202020204" pitchFamily="34" charset="0"/>
              </a:rPr>
              <a:t>בשלב הבא תבצע/י אימון קצר כדי לוודא שהמטלה ברורה. </a:t>
            </a:r>
            <a:endParaRPr lang="he-IL" sz="8000" dirty="0">
              <a:latin typeface="Arial" panose="020B0604020202020204" pitchFamily="34" charset="0"/>
              <a:cs typeface="Arial" panose="020B0604020202020204" pitchFamily="34" charset="0"/>
            </a:endParaRPr>
          </a:p>
          <a:p>
            <a:endParaRPr lang="he-IL" sz="8000" dirty="0" smtClean="0">
              <a:latin typeface="Arial" panose="020B0604020202020204" pitchFamily="34" charset="0"/>
              <a:cs typeface="Arial" panose="020B0604020202020204" pitchFamily="34" charset="0"/>
            </a:endParaRPr>
          </a:p>
          <a:p>
            <a:pPr algn="r" rtl="1"/>
            <a:r>
              <a:rPr lang="he-IL" sz="8000" dirty="0" smtClean="0">
                <a:latin typeface="Arial" panose="020B0604020202020204" pitchFamily="34" charset="0"/>
                <a:cs typeface="Arial" panose="020B0604020202020204" pitchFamily="34" charset="0"/>
              </a:rPr>
              <a:t>זכור\זכרי – המטרה היא להעריך את התגובה הרגשית הממוצעת של קבוצת הפרצופים שכרגע ראית.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r" rtl="1"/>
            <a:r>
              <a:rPr lang="he-IL" sz="7200" dirty="0" smtClean="0">
                <a:latin typeface="Arial" panose="020B0604020202020204" pitchFamily="34" charset="0"/>
                <a:cs typeface="Arial" panose="020B0604020202020204" pitchFamily="34" charset="0"/>
              </a:rPr>
              <a:t>תודה שהשלמת את האימון</a:t>
            </a:r>
            <a:r>
              <a:rPr lang="he-IL" sz="7200" dirty="0">
                <a:latin typeface="Arial" panose="020B0604020202020204" pitchFamily="34" charset="0"/>
              </a:rPr>
              <a:t>. זכור\זכרי – המטרה היא להעריך את התגובה הרגשית הממוצעת של </a:t>
            </a:r>
            <a:r>
              <a:rPr lang="he-IL" sz="7200" dirty="0" smtClean="0">
                <a:latin typeface="Arial" panose="020B0604020202020204" pitchFamily="34" charset="0"/>
              </a:rPr>
              <a:t>קבוצת הפרצופים </a:t>
            </a:r>
            <a:r>
              <a:rPr lang="he-IL" sz="7200" dirty="0">
                <a:latin typeface="Arial" panose="020B0604020202020204" pitchFamily="34" charset="0"/>
              </a:rPr>
              <a:t>שכרגע ראית. </a:t>
            </a:r>
            <a:endParaRPr lang="en-US" sz="7200" dirty="0">
              <a:latin typeface="Arial" panose="020B0604020202020204" pitchFamily="34" charset="0"/>
              <a:cs typeface="Arial" panose="020B0604020202020204" pitchFamily="34" charset="0"/>
            </a:endParaRPr>
          </a:p>
          <a:p>
            <a:endParaRPr lang="he-IL" sz="7200" dirty="0" smtClean="0">
              <a:latin typeface="Arial" panose="020B0604020202020204" pitchFamily="34" charset="0"/>
              <a:cs typeface="Arial" panose="020B0604020202020204" pitchFamily="34" charset="0"/>
            </a:endParaRPr>
          </a:p>
          <a:p>
            <a:pPr algn="r" rtl="1"/>
            <a:r>
              <a:rPr lang="he-IL" sz="7200" dirty="0" smtClean="0">
                <a:latin typeface="Arial" panose="020B0604020202020204" pitchFamily="34" charset="0"/>
                <a:ea typeface="+mj-ea"/>
                <a:cs typeface="Arial" panose="020B0604020202020204" pitchFamily="34" charset="0"/>
              </a:rPr>
              <a:t>בשלב הבא תעבור/תעברי למטלה עצמה, ובה תראה\י 50 קבוצות שונות. משך המטלה הוא כחמש דקות. </a:t>
            </a:r>
            <a:endParaRPr lang="en-US" sz="7200" dirty="0">
              <a:latin typeface="Arial" panose="020B0604020202020204" pitchFamily="34" charset="0"/>
              <a:ea typeface="+mj-ea"/>
              <a:cs typeface="+mj-cs"/>
            </a:endParaRPr>
          </a:p>
          <a:p>
            <a:endParaRPr lang="he-IL" sz="7200" dirty="0" smtClean="0">
              <a:latin typeface="Arial" panose="020B0604020202020204" pitchFamily="34" charset="0"/>
              <a:ea typeface="+mj-ea"/>
              <a:cs typeface="+mj-cs"/>
            </a:endParaRPr>
          </a:p>
          <a:p>
            <a:pPr algn="r" rtl="1"/>
            <a:r>
              <a:rPr lang="he-IL" sz="7200" dirty="0" smtClean="0">
                <a:latin typeface="Arial" panose="020B0604020202020204" pitchFamily="34" charset="0"/>
                <a:ea typeface="+mj-ea"/>
                <a:cs typeface="Arial" panose="020B0604020202020204" pitchFamily="34" charset="0"/>
              </a:rPr>
              <a:t>הקש/הקישי 'המשך' </a:t>
            </a:r>
            <a:r>
              <a:rPr lang="he-IL" sz="7200" dirty="0">
                <a:latin typeface="Arial" panose="020B0604020202020204" pitchFamily="34" charset="0"/>
                <a:ea typeface="+mj-ea"/>
                <a:cs typeface="Arial" panose="020B0604020202020204" pitchFamily="34" charset="0"/>
              </a:rPr>
              <a:t>כדי להתחיל את המטלה. </a:t>
            </a:r>
            <a:endParaRPr lang="en-US" sz="7200" dirty="0">
              <a:latin typeface="Arial" panose="020B0604020202020204" pitchFamily="34" charset="0"/>
              <a:ea typeface="+mj-ea"/>
              <a:cs typeface="Arial" panose="020B0604020202020204" pitchFamily="34" charset="0"/>
            </a:endParaRPr>
          </a:p>
          <a:p>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he-IL" sz="7200" dirty="0" smtClean="0">
                <a:latin typeface="Arial" panose="020B0604020202020204" pitchFamily="34" charset="0"/>
                <a:cs typeface="Arial" panose="020B0604020202020204" pitchFamily="34" charset="0"/>
              </a:rPr>
              <a:t>סיימת את המטלה</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he-IL" sz="7200" dirty="0" smtClean="0">
                <a:latin typeface="Arial" panose="020B0604020202020204" pitchFamily="34" charset="0"/>
                <a:cs typeface="Arial" panose="020B0604020202020204" pitchFamily="34" charset="0"/>
              </a:rPr>
              <a:t>תודה רבה על השתתפותך.</a:t>
            </a:r>
            <a:r>
              <a:rPr lang="en-US" sz="7200" dirty="0" smtClean="0">
                <a:latin typeface="Arial" panose="020B0604020202020204" pitchFamily="34" charset="0"/>
                <a:cs typeface="Arial" panose="020B0604020202020204" pitchFamily="34" charset="0"/>
              </a:rPr>
              <a:t/>
            </a:r>
            <a:br>
              <a:rPr lang="en-US" sz="7200" dirty="0" smtClean="0">
                <a:latin typeface="Arial" panose="020B0604020202020204" pitchFamily="34" charset="0"/>
                <a:cs typeface="Arial" panose="020B0604020202020204" pitchFamily="34" charset="0"/>
              </a:rPr>
            </a:br>
            <a:endParaRPr lang="he-IL" sz="7200" dirty="0" smtClean="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0813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650</TotalTime>
  <Words>133</Words>
  <Application>Microsoft Office PowerPoint</Application>
  <PresentationFormat>Custom</PresentationFormat>
  <Paragraphs>26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等线</vt:lpstr>
      <vt:lpstr>等线 Light</vt:lpstr>
      <vt:lpstr>Times New Roman</vt:lpstr>
      <vt:lpstr>Wingdings</vt:lpstr>
      <vt:lpstr>Office Theme</vt:lpstr>
      <vt:lpstr>PowerPoint Presentation</vt:lpstr>
      <vt:lpstr>מטלה זו נועדה לבדוק האם אנשים מסוגלים להעריך נכונה את הרגש הממוצע שמבטאת קבוצה של אנשים.   על כל מסך תופיע קבוצה של 16 פרצופים המבטאים רגשות חיוביים (שמחה) או רגשות שליליים (כעס).               הפרצופים יופיעו על המסך למשך זמן קצר מאוד, נסה\י להתרכז ככל האפשר כדי לקלוט כמה שיותר מהם ולהעריך נכונה את הרגש הממוצע.</vt:lpstr>
      <vt:lpstr> אחרי שתוצג קבוצת הפרצופים, יופיע במרכז המסך הבא פרצוף אחד. כשתזיז\י את העכבר, תשתנה ההבעה של הפרצוף בהדרגה, מנייטראלית לרגשית.  ​ עליך להזיז את העכבר עד שהפרצוף מביע את הרגש שלדעתך תואם לרגש הממוצע בקבוצת הפרצופים שראית זה עתה. </vt:lpstr>
      <vt:lpstr>PowerPoint Presentation</vt:lpstr>
      <vt:lpstr> לאחר שהערכת את הרגש הממוצע בקבוצה, המטלה תעבור לקבוצה הבאה (בסך הכל תראה\י 50 קבוצות)</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yiyue cao</dc:creator>
  <cp:lastModifiedBy>Amit Goldenberg</cp:lastModifiedBy>
  <cp:revision>53</cp:revision>
  <cp:lastPrinted>2019-01-08T06:07:19Z</cp:lastPrinted>
  <dcterms:created xsi:type="dcterms:W3CDTF">2019-01-04T19:36:10Z</dcterms:created>
  <dcterms:modified xsi:type="dcterms:W3CDTF">2020-01-06T19:40:49Z</dcterms:modified>
</cp:coreProperties>
</file>