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76" r:id="rId2"/>
    <p:sldId id="268" r:id="rId3"/>
    <p:sldId id="257" r:id="rId4"/>
    <p:sldId id="269" r:id="rId5"/>
    <p:sldId id="270" r:id="rId6"/>
    <p:sldId id="273" r:id="rId7"/>
    <p:sldId id="263" r:id="rId8"/>
    <p:sldId id="260" r:id="rId9"/>
    <p:sldId id="271" r:id="rId10"/>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ldenberg" initials="AG" lastIdx="10" clrIdx="0">
    <p:extLst>
      <p:ext uri="{19B8F6BF-5375-455C-9EA6-DF929625EA0E}">
        <p15:presenceInfo xmlns:p15="http://schemas.microsoft.com/office/powerpoint/2012/main" userId="59a5c251c9407b2b" providerId="Windows Live"/>
      </p:ext>
    </p:extLst>
  </p:cmAuthor>
  <p:cmAuthor id="2" name="yiyue cao" initials="yc" lastIdx="1" clrIdx="1">
    <p:extLst>
      <p:ext uri="{19B8F6BF-5375-455C-9EA6-DF929625EA0E}">
        <p15:presenceInfo xmlns:p15="http://schemas.microsoft.com/office/powerpoint/2012/main" userId="bf36342c480fb9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AA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707"/>
    <p:restoredTop sz="94666"/>
  </p:normalViewPr>
  <p:slideViewPr>
    <p:cSldViewPr snapToGrid="0" snapToObjects="1">
      <p:cViewPr varScale="1">
        <p:scale>
          <a:sx n="32" d="100"/>
          <a:sy n="32" d="100"/>
        </p:scale>
        <p:origin x="1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normAutofit/>
          </a:bodyPr>
          <a:lstStyle>
            <a:lvl1pPr marL="0" indent="0" algn="ctr">
              <a:buNone/>
              <a:defRPr sz="66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4" name="Date Placeholder 3"/>
          <p:cNvSpPr>
            <a:spLocks noGrp="1"/>
          </p:cNvSpPr>
          <p:nvPr>
            <p:ph type="dt" sz="half" idx="10"/>
          </p:nvPr>
        </p:nvSpPr>
        <p:spPr/>
        <p:txBody>
          <a:bodyPr/>
          <a:lstStyle/>
          <a:p>
            <a:fld id="{22BE98DE-5B02-5640-B1FB-9B77D9687ABA}"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9466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34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22861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2pPr>
              <a:defRPr sz="6600"/>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BE98DE-5B02-5640-B1FB-9B77D9687ABA}"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6973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303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4167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090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4/2/2019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6136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706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811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7344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b="0" i="0">
                <a:solidFill>
                  <a:schemeClr val="tx1">
                    <a:tint val="75000"/>
                  </a:schemeClr>
                </a:solidFill>
                <a:latin typeface="Arial" panose="020B0604020202020204" pitchFamily="34" charset="0"/>
              </a:defRPr>
            </a:lvl1pPr>
          </a:lstStyle>
          <a:p>
            <a:fld id="{22BE98DE-5B02-5640-B1FB-9B77D9687ABA}" type="datetimeFigureOut">
              <a:rPr lang="en-US" smtClean="0"/>
              <a:pPr/>
              <a:t>4/2/2019</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696948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b="0" i="0" kern="1200">
          <a:solidFill>
            <a:schemeClr val="tx1"/>
          </a:solidFill>
          <a:latin typeface="Arial" panose="020B0604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Arial" panose="020B0604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Arial" panose="020B0604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Arial" panose="020B0604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732183" y="6179234"/>
            <a:ext cx="22482312" cy="948351"/>
          </a:xfrm>
        </p:spPr>
        <p:txBody>
          <a:bodyPr>
            <a:noAutofit/>
          </a:bodyPr>
          <a:lstStyle/>
          <a:p>
            <a:pPr algn="l"/>
            <a:r>
              <a:rPr lang="en-US" sz="7200" dirty="0"/>
              <a:t>The goal of this study is to test how well you can identify whether a face was taken from a sample of similar faces or not.</a:t>
            </a:r>
          </a:p>
        </p:txBody>
      </p:sp>
    </p:spTree>
    <p:extLst>
      <p:ext uri="{BB962C8B-B14F-4D97-AF65-F5344CB8AC3E}">
        <p14:creationId xmlns:p14="http://schemas.microsoft.com/office/powerpoint/2010/main" val="115170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732183" y="3475791"/>
            <a:ext cx="22482312" cy="948351"/>
          </a:xfrm>
        </p:spPr>
        <p:txBody>
          <a:bodyPr>
            <a:noAutofit/>
          </a:bodyPr>
          <a:lstStyle/>
          <a:p>
            <a:pPr algn="l"/>
            <a:r>
              <a:rPr lang="en-US" sz="7200" dirty="0"/>
              <a:t>In the first screen of each trial you will see a face. The face will express a certain emotion, from neutral to angry. </a:t>
            </a:r>
          </a:p>
        </p:txBody>
      </p:sp>
      <p:pic>
        <p:nvPicPr>
          <p:cNvPr id="5" name="Picture 4">
            <a:extLst>
              <a:ext uri="{FF2B5EF4-FFF2-40B4-BE49-F238E27FC236}">
                <a16:creationId xmlns:a16="http://schemas.microsoft.com/office/drawing/2014/main" id="{A39A897D-6630-42A6-B05F-93704CE8D53F}"/>
              </a:ext>
            </a:extLst>
          </p:cNvPr>
          <p:cNvPicPr>
            <a:picLocks noChangeAspect="1"/>
          </p:cNvPicPr>
          <p:nvPr/>
        </p:nvPicPr>
        <p:blipFill>
          <a:blip r:embed="rId2"/>
          <a:stretch>
            <a:fillRect/>
          </a:stretch>
        </p:blipFill>
        <p:spPr>
          <a:xfrm>
            <a:off x="9181835" y="5148470"/>
            <a:ext cx="5074647" cy="6514264"/>
          </a:xfrm>
          <a:prstGeom prst="rect">
            <a:avLst/>
          </a:prstGeom>
        </p:spPr>
      </p:pic>
    </p:spTree>
    <p:extLst>
      <p:ext uri="{BB962C8B-B14F-4D97-AF65-F5344CB8AC3E}">
        <p14:creationId xmlns:p14="http://schemas.microsoft.com/office/powerpoint/2010/main" val="221560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840456" y="6858000"/>
            <a:ext cx="23033336" cy="1783502"/>
          </a:xfrm>
        </p:spPr>
        <p:txBody>
          <a:bodyPr>
            <a:noAutofit/>
          </a:bodyPr>
          <a:lstStyle/>
          <a:p>
            <a:pPr algn="l">
              <a:lnSpc>
                <a:spcPts val="6320"/>
              </a:lnSpc>
            </a:pPr>
            <a:br>
              <a:rPr lang="en-US" altLang="zh-CN" sz="6000" dirty="0">
                <a:cs typeface="Arial" panose="020B0604020202020204" pitchFamily="34" charset="0"/>
              </a:rPr>
            </a:br>
            <a:br>
              <a:rPr lang="en-US" altLang="zh-CN" sz="6000" dirty="0">
                <a:cs typeface="Arial" panose="020B0604020202020204" pitchFamily="34" charset="0"/>
              </a:rPr>
            </a:br>
            <a:r>
              <a:rPr lang="en-US" sz="6000" dirty="0">
                <a:cs typeface="Arial" panose="020B0604020202020204" pitchFamily="34" charset="0"/>
              </a:rPr>
              <a:t>​Following the </a:t>
            </a:r>
            <a:r>
              <a:rPr lang="en-US" altLang="zh-CN" sz="6000" dirty="0">
                <a:cs typeface="Arial" panose="020B0604020202020204" pitchFamily="34" charset="0"/>
              </a:rPr>
              <a:t>picture</a:t>
            </a:r>
            <a:r>
              <a:rPr lang="en-US" sz="6000" dirty="0">
                <a:cs typeface="Arial" panose="020B0604020202020204" pitchFamily="34" charset="0"/>
              </a:rPr>
              <a:t>, a </a:t>
            </a:r>
            <a:r>
              <a:rPr lang="en-US" altLang="zh-CN" sz="6000" dirty="0">
                <a:cs typeface="Arial" panose="020B0604020202020204" pitchFamily="34" charset="0"/>
              </a:rPr>
              <a:t>scale</a:t>
            </a:r>
            <a:r>
              <a:rPr lang="en-US" sz="6000" dirty="0">
                <a:cs typeface="Arial" panose="020B0604020202020204" pitchFamily="34" charset="0"/>
              </a:rPr>
              <a:t> will appear in the middle of the screen.  </a:t>
            </a:r>
            <a:br>
              <a:rPr lang="en-US" sz="6000" dirty="0">
                <a:cs typeface="Arial" panose="020B0604020202020204" pitchFamily="34" charset="0"/>
              </a:rPr>
            </a:br>
            <a:br>
              <a:rPr lang="en-US" sz="6000" dirty="0">
                <a:cs typeface="Arial" panose="020B0604020202020204" pitchFamily="34" charset="0"/>
              </a:rPr>
            </a:br>
            <a:r>
              <a:rPr lang="en-US" sz="6000" dirty="0">
                <a:cs typeface="Arial" panose="020B0604020202020204" pitchFamily="34" charset="0"/>
              </a:rPr>
              <a:t>By </a:t>
            </a:r>
            <a:r>
              <a:rPr lang="en-US" altLang="zh-CN" sz="6000" dirty="0">
                <a:cs typeface="Arial" panose="020B0604020202020204" pitchFamily="34" charset="0"/>
              </a:rPr>
              <a:t>moving the indicator</a:t>
            </a:r>
            <a:r>
              <a:rPr lang="en-US" sz="6000" dirty="0">
                <a:cs typeface="Arial" panose="020B0604020202020204" pitchFamily="34" charset="0"/>
              </a:rPr>
              <a:t>, </a:t>
            </a:r>
            <a:r>
              <a:rPr lang="en-US" sz="6000" b="1" dirty="0">
                <a:cs typeface="Arial" panose="020B0604020202020204" pitchFamily="34" charset="0"/>
              </a:rPr>
              <a:t>you are </a:t>
            </a:r>
            <a:r>
              <a:rPr lang="en-US" altLang="zh-CN" sz="6000" b="1" dirty="0">
                <a:cs typeface="Arial" panose="020B0604020202020204" pitchFamily="34" charset="0"/>
              </a:rPr>
              <a:t>asked</a:t>
            </a:r>
            <a:r>
              <a:rPr lang="zh-CN" altLang="en-US" sz="6000" b="1" dirty="0">
                <a:cs typeface="Arial" panose="020B0604020202020204" pitchFamily="34" charset="0"/>
              </a:rPr>
              <a:t> </a:t>
            </a:r>
            <a:r>
              <a:rPr lang="en-US" altLang="zh-CN" sz="6000" b="1" dirty="0">
                <a:cs typeface="Arial" panose="020B0604020202020204" pitchFamily="34" charset="0"/>
              </a:rPr>
              <a:t>to</a:t>
            </a:r>
            <a:r>
              <a:rPr lang="zh-CN" altLang="en-US" sz="6000" b="1" dirty="0">
                <a:cs typeface="Arial" panose="020B0604020202020204" pitchFamily="34" charset="0"/>
              </a:rPr>
              <a:t> </a:t>
            </a:r>
            <a:r>
              <a:rPr lang="en-US" altLang="zh-CN" sz="6000" b="1" dirty="0">
                <a:cs typeface="Arial" panose="020B0604020202020204" pitchFamily="34" charset="0"/>
              </a:rPr>
              <a:t>estimate the emotion expressed by the face you just saw</a:t>
            </a:r>
            <a:r>
              <a:rPr lang="en-US" sz="6000" b="1" dirty="0">
                <a:cs typeface="Arial" panose="020B0604020202020204" pitchFamily="34" charset="0"/>
              </a:rPr>
              <a:t>. </a:t>
            </a:r>
            <a:r>
              <a:rPr lang="en-US" sz="6000" dirty="0">
                <a:cs typeface="Arial" panose="020B0604020202020204" pitchFamily="34" charset="0"/>
              </a:rPr>
              <a:t>This step is designed </a:t>
            </a:r>
            <a:r>
              <a:rPr lang="en-US" sz="6000" dirty="0">
                <a:solidFill>
                  <a:srgbClr val="FF0000"/>
                </a:solidFill>
                <a:cs typeface="Arial" panose="020B0604020202020204" pitchFamily="34" charset="0"/>
              </a:rPr>
              <a:t>to validate that you indeed saw the face.</a:t>
            </a:r>
            <a:br>
              <a:rPr lang="en-US" sz="6000" b="1" dirty="0">
                <a:cs typeface="Arial" panose="020B0604020202020204" pitchFamily="34" charset="0"/>
              </a:rPr>
            </a:br>
            <a:br>
              <a:rPr lang="en-US" sz="6000" b="1" dirty="0">
                <a:cs typeface="Arial" panose="020B0604020202020204" pitchFamily="34" charset="0"/>
              </a:rPr>
            </a:br>
            <a:r>
              <a:rPr lang="en-US" sz="6000" dirty="0">
                <a:cs typeface="Arial" panose="020B0604020202020204" pitchFamily="34" charset="0"/>
              </a:rPr>
              <a:t>In order to estimate the emotion you just saw, you need to move the scale and click on it. Once you </a:t>
            </a:r>
            <a:r>
              <a:rPr lang="en-US" altLang="zh-CN" sz="6000" dirty="0">
                <a:cs typeface="Arial" panose="020B0604020202020204" pitchFamily="34" charset="0"/>
              </a:rPr>
              <a:t>click</a:t>
            </a:r>
            <a:r>
              <a:rPr lang="zh-CN" altLang="en-US" sz="6000" dirty="0">
                <a:cs typeface="Arial" panose="020B0604020202020204" pitchFamily="34" charset="0"/>
              </a:rPr>
              <a:t> </a:t>
            </a:r>
            <a:r>
              <a:rPr lang="en-US" altLang="zh-CN" sz="6000" dirty="0">
                <a:cs typeface="Arial" panose="020B0604020202020204" pitchFamily="34" charset="0"/>
              </a:rPr>
              <a:t>on the</a:t>
            </a:r>
            <a:r>
              <a:rPr lang="zh-CN" altLang="en-US" sz="6000" dirty="0">
                <a:cs typeface="Arial" panose="020B0604020202020204" pitchFamily="34" charset="0"/>
              </a:rPr>
              <a:t> </a:t>
            </a:r>
            <a:r>
              <a:rPr lang="en-US" altLang="zh-CN" sz="6000" dirty="0">
                <a:cs typeface="Arial" panose="020B0604020202020204" pitchFamily="34" charset="0"/>
              </a:rPr>
              <a:t>scale,</a:t>
            </a:r>
            <a:r>
              <a:rPr lang="zh-CN" altLang="en-US" sz="6000" dirty="0">
                <a:cs typeface="Arial" panose="020B0604020202020204" pitchFamily="34" charset="0"/>
              </a:rPr>
              <a:t> </a:t>
            </a:r>
            <a:r>
              <a:rPr lang="en-US" altLang="zh-CN" sz="6000" dirty="0">
                <a:cs typeface="Arial" panose="020B0604020202020204" pitchFamily="34" charset="0"/>
              </a:rPr>
              <a:t>it</a:t>
            </a:r>
            <a:r>
              <a:rPr lang="zh-CN" altLang="en-US" sz="6000" dirty="0">
                <a:cs typeface="Arial" panose="020B0604020202020204" pitchFamily="34" charset="0"/>
              </a:rPr>
              <a:t> </a:t>
            </a:r>
            <a:r>
              <a:rPr lang="en-US" altLang="zh-CN" sz="6000" dirty="0">
                <a:cs typeface="Arial" panose="020B0604020202020204" pitchFamily="34" charset="0"/>
              </a:rPr>
              <a:t>will</a:t>
            </a:r>
            <a:r>
              <a:rPr lang="zh-CN" altLang="en-US" sz="6000" dirty="0">
                <a:cs typeface="Arial" panose="020B0604020202020204" pitchFamily="34" charset="0"/>
              </a:rPr>
              <a:t> </a:t>
            </a:r>
            <a:r>
              <a:rPr lang="en-US" altLang="zh-CN" sz="6000" dirty="0">
                <a:cs typeface="Arial" panose="020B0604020202020204" pitchFamily="34" charset="0"/>
              </a:rPr>
              <a:t>move to</a:t>
            </a:r>
            <a:r>
              <a:rPr lang="zh-CN" altLang="en-US" sz="6000" dirty="0">
                <a:cs typeface="Arial" panose="020B0604020202020204" pitchFamily="34" charset="0"/>
              </a:rPr>
              <a:t> </a:t>
            </a:r>
            <a:r>
              <a:rPr lang="en-US" altLang="zh-CN" sz="6000" dirty="0">
                <a:cs typeface="Arial" panose="020B0604020202020204" pitchFamily="34" charset="0"/>
              </a:rPr>
              <a:t>the</a:t>
            </a:r>
            <a:r>
              <a:rPr lang="zh-CN" altLang="en-US" sz="6000" dirty="0">
                <a:cs typeface="Arial" panose="020B0604020202020204" pitchFamily="34" charset="0"/>
              </a:rPr>
              <a:t> </a:t>
            </a:r>
            <a:r>
              <a:rPr lang="en-US" altLang="zh-CN" sz="6000" dirty="0">
                <a:cs typeface="Arial" panose="020B0604020202020204" pitchFamily="34" charset="0"/>
              </a:rPr>
              <a:t>next</a:t>
            </a:r>
            <a:r>
              <a:rPr lang="zh-CN" altLang="en-US" sz="6000" dirty="0">
                <a:cs typeface="Arial" panose="020B0604020202020204" pitchFamily="34" charset="0"/>
              </a:rPr>
              <a:t> </a:t>
            </a:r>
            <a:r>
              <a:rPr lang="en-US" altLang="zh-CN" sz="6000" dirty="0">
                <a:cs typeface="Arial" panose="020B0604020202020204" pitchFamily="34" charset="0"/>
              </a:rPr>
              <a:t>page.</a:t>
            </a:r>
            <a:endParaRPr lang="en-US" sz="6000" dirty="0">
              <a:cs typeface="Arial" panose="020B0604020202020204" pitchFamily="34" charset="0"/>
            </a:endParaRPr>
          </a:p>
        </p:txBody>
      </p:sp>
      <p:pic>
        <p:nvPicPr>
          <p:cNvPr id="4" name="Picture 3">
            <a:extLst>
              <a:ext uri="{FF2B5EF4-FFF2-40B4-BE49-F238E27FC236}">
                <a16:creationId xmlns:a16="http://schemas.microsoft.com/office/drawing/2014/main" id="{CCEC45F3-A359-A146-8B90-BF07B89546D5}"/>
              </a:ext>
            </a:extLst>
          </p:cNvPr>
          <p:cNvPicPr>
            <a:picLocks noChangeAspect="1"/>
          </p:cNvPicPr>
          <p:nvPr/>
        </p:nvPicPr>
        <p:blipFill rotWithShape="1">
          <a:blip r:embed="rId2"/>
          <a:srcRect b="42026"/>
          <a:stretch/>
        </p:blipFill>
        <p:spPr>
          <a:xfrm>
            <a:off x="840455" y="9337262"/>
            <a:ext cx="22703089" cy="3504095"/>
          </a:xfrm>
          <a:prstGeom prst="rect">
            <a:avLst/>
          </a:prstGeom>
        </p:spPr>
      </p:pic>
    </p:spTree>
    <p:extLst>
      <p:ext uri="{BB962C8B-B14F-4D97-AF65-F5344CB8AC3E}">
        <p14:creationId xmlns:p14="http://schemas.microsoft.com/office/powerpoint/2010/main" val="1787496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381001" y="2429900"/>
            <a:ext cx="23830722"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br>
              <a:rPr lang="en-US" altLang="zh-CN" sz="7200" dirty="0">
                <a:latin typeface="Arial" panose="020B0604020202020204" pitchFamily="34" charset="0"/>
                <a:cs typeface="Arial" panose="020B0604020202020204" pitchFamily="34" charset="0"/>
              </a:rPr>
            </a:br>
            <a:r>
              <a:rPr lang="en-US" altLang="zh-CN" sz="7200" dirty="0">
                <a:latin typeface="Arial" panose="020B0604020202020204" pitchFamily="34" charset="0"/>
                <a:cs typeface="Arial" panose="020B0604020202020204" pitchFamily="34" charset="0"/>
              </a:rPr>
              <a:t>Remember, the goal here is to click on the point of the scale that is identical to the EMOTION YOU JUST SAW.</a:t>
            </a:r>
          </a:p>
        </p:txBody>
      </p:sp>
      <p:pic>
        <p:nvPicPr>
          <p:cNvPr id="4" name="Picture 3">
            <a:extLst>
              <a:ext uri="{FF2B5EF4-FFF2-40B4-BE49-F238E27FC236}">
                <a16:creationId xmlns:a16="http://schemas.microsoft.com/office/drawing/2014/main" id="{DD4F002C-B07D-46EF-89E5-00C696BDFC42}"/>
              </a:ext>
            </a:extLst>
          </p:cNvPr>
          <p:cNvPicPr>
            <a:picLocks noChangeAspect="1"/>
          </p:cNvPicPr>
          <p:nvPr/>
        </p:nvPicPr>
        <p:blipFill rotWithShape="1">
          <a:blip r:embed="rId2"/>
          <a:srcRect b="42026"/>
          <a:stretch/>
        </p:blipFill>
        <p:spPr>
          <a:xfrm>
            <a:off x="840456" y="5600149"/>
            <a:ext cx="22703089" cy="3504095"/>
          </a:xfrm>
          <a:prstGeom prst="rect">
            <a:avLst/>
          </a:prstGeom>
        </p:spPr>
      </p:pic>
    </p:spTree>
    <p:extLst>
      <p:ext uri="{BB962C8B-B14F-4D97-AF65-F5344CB8AC3E}">
        <p14:creationId xmlns:p14="http://schemas.microsoft.com/office/powerpoint/2010/main" val="124927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1181754" y="2795674"/>
            <a:ext cx="24041100" cy="1484589"/>
          </a:xfrm>
        </p:spPr>
        <p:txBody>
          <a:bodyPr>
            <a:noAutofit/>
          </a:bodyPr>
          <a:lstStyle/>
          <a:p>
            <a:pPr algn="l"/>
            <a:r>
              <a:rPr lang="en-US" sz="6000" dirty="0"/>
              <a:t>Following your rating, you will see 12 other faces. These faces will appear only for 1 second.  In order to take all the ratings in, try to expand your attention to the four corners of the screen.   </a:t>
            </a:r>
            <a:br>
              <a:rPr lang="en-US" sz="6000" dirty="0"/>
            </a:br>
            <a:endParaRPr lang="en-US" sz="6000" dirty="0"/>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pic>
        <p:nvPicPr>
          <p:cNvPr id="6" name="Picture 5">
            <a:extLst>
              <a:ext uri="{FF2B5EF4-FFF2-40B4-BE49-F238E27FC236}">
                <a16:creationId xmlns:a16="http://schemas.microsoft.com/office/drawing/2014/main" id="{A975D524-D731-F94D-AC87-E8A1007603A3}"/>
              </a:ext>
            </a:extLst>
          </p:cNvPr>
          <p:cNvPicPr>
            <a:picLocks noChangeAspect="1"/>
          </p:cNvPicPr>
          <p:nvPr/>
        </p:nvPicPr>
        <p:blipFill rotWithShape="1">
          <a:blip r:embed="rId2"/>
          <a:srcRect t="3813" b="2954"/>
          <a:stretch/>
        </p:blipFill>
        <p:spPr>
          <a:xfrm>
            <a:off x="6985000" y="3792343"/>
            <a:ext cx="12434609" cy="8915400"/>
          </a:xfrm>
          <a:prstGeom prst="rect">
            <a:avLst/>
          </a:prstGeom>
        </p:spPr>
      </p:pic>
    </p:spTree>
    <p:extLst>
      <p:ext uri="{BB962C8B-B14F-4D97-AF65-F5344CB8AC3E}">
        <p14:creationId xmlns:p14="http://schemas.microsoft.com/office/powerpoint/2010/main" val="99930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457200" y="3408336"/>
            <a:ext cx="23742782" cy="1484589"/>
          </a:xfrm>
        </p:spPr>
        <p:txBody>
          <a:bodyPr>
            <a:noAutofit/>
          </a:bodyPr>
          <a:lstStyle/>
          <a:p>
            <a:pPr algn="l"/>
            <a:r>
              <a:rPr lang="en-US" sz="6600" dirty="0"/>
              <a:t>Following these pictures you will then asked to choose whether the initial face you saw was taken from the group of 12 faces you saw or not</a:t>
            </a:r>
            <a:r>
              <a:rPr lang="en-US" sz="6600" b="1" dirty="0"/>
              <a:t>.  </a:t>
            </a:r>
            <a:endParaRPr lang="en-US" sz="66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pic>
        <p:nvPicPr>
          <p:cNvPr id="3" name="Picture 2">
            <a:extLst>
              <a:ext uri="{FF2B5EF4-FFF2-40B4-BE49-F238E27FC236}">
                <a16:creationId xmlns:a16="http://schemas.microsoft.com/office/drawing/2014/main" id="{1975E5BB-17A4-4DA1-80E6-635403CC24A3}"/>
              </a:ext>
            </a:extLst>
          </p:cNvPr>
          <p:cNvPicPr>
            <a:picLocks noChangeAspect="1"/>
          </p:cNvPicPr>
          <p:nvPr/>
        </p:nvPicPr>
        <p:blipFill rotWithShape="1">
          <a:blip r:embed="rId2"/>
          <a:srcRect l="16734" t="30686" r="12714" b="33179"/>
          <a:stretch/>
        </p:blipFill>
        <p:spPr>
          <a:xfrm>
            <a:off x="180534" y="5377069"/>
            <a:ext cx="24022932" cy="7245627"/>
          </a:xfrm>
          <a:prstGeom prst="rect">
            <a:avLst/>
          </a:prstGeom>
        </p:spPr>
      </p:pic>
    </p:spTree>
    <p:extLst>
      <p:ext uri="{BB962C8B-B14F-4D97-AF65-F5344CB8AC3E}">
        <p14:creationId xmlns:p14="http://schemas.microsoft.com/office/powerpoint/2010/main" val="49380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721291" y="5141257"/>
            <a:ext cx="22941418" cy="4524315"/>
          </a:xfrm>
          <a:prstGeom prst="rect">
            <a:avLst/>
          </a:prstGeom>
        </p:spPr>
        <p:txBody>
          <a:bodyPr wrap="square">
            <a:spAutoFit/>
          </a:bodyPr>
          <a:lstStyle/>
          <a:p>
            <a:pPr algn="ctr"/>
            <a:r>
              <a:rPr lang="en-US" sz="7200" dirty="0">
                <a:latin typeface="Arial" panose="020B0604020202020204" pitchFamily="34" charset="0"/>
                <a:cs typeface="Arial" panose="020B0604020202020204" pitchFamily="34" charset="0"/>
              </a:rPr>
              <a:t>Next you will conduct a short practice run for the task.</a:t>
            </a: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209940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736600" y="58499"/>
            <a:ext cx="23647400" cy="13657501"/>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nSpc>
                <a:spcPct val="100000"/>
              </a:lnSpc>
            </a:pPr>
            <a:r>
              <a:rPr lang="en-US" sz="7200" dirty="0">
                <a:latin typeface="Arial" panose="020B0604020202020204" pitchFamily="34" charset="0"/>
                <a:cs typeface="Arial" panose="020B0604020202020204" pitchFamily="34" charset="0"/>
              </a:rPr>
              <a:t>Thank you for completing the practice stage. </a:t>
            </a:r>
          </a:p>
          <a:p>
            <a:pPr>
              <a:lnSpc>
                <a:spcPct val="100000"/>
              </a:lnSpc>
            </a:pPr>
            <a:r>
              <a:rPr lang="en-US" sz="7200" dirty="0">
                <a:latin typeface="Arial" panose="020B0604020202020204" pitchFamily="34" charset="0"/>
                <a:cs typeface="Arial" panose="020B0604020202020204" pitchFamily="34" charset="0"/>
              </a:rPr>
              <a:t>Remember – the goal was to estimate whether the face you saw first was taken from the sample of 12 faces or not.</a:t>
            </a:r>
          </a:p>
          <a:p>
            <a:pPr>
              <a:lnSpc>
                <a:spcPct val="100000"/>
              </a:lnSpc>
            </a:pPr>
            <a:endParaRPr lang="en-US" sz="7200" dirty="0">
              <a:latin typeface="Arial" panose="020B0604020202020204" pitchFamily="34" charset="0"/>
              <a:ea typeface="+mj-ea"/>
              <a:cs typeface="Arial" panose="020B0604020202020204" pitchFamily="34" charset="0"/>
            </a:endParaRPr>
          </a:p>
          <a:p>
            <a:pPr>
              <a:lnSpc>
                <a:spcPct val="100000"/>
              </a:lnSpc>
            </a:pPr>
            <a:endParaRPr lang="en-US" sz="7200" dirty="0">
              <a:latin typeface="Arial" panose="020B0604020202020204" pitchFamily="34" charset="0"/>
              <a:ea typeface="+mj-ea"/>
              <a:cs typeface="+mj-cs"/>
            </a:endParaRPr>
          </a:p>
          <a:p>
            <a:pPr>
              <a:lnSpc>
                <a:spcPct val="100000"/>
              </a:lnSpc>
            </a:pPr>
            <a:r>
              <a:rPr lang="en-US" sz="7200" dirty="0">
                <a:latin typeface="Arial" panose="020B0604020202020204" pitchFamily="34" charset="0"/>
                <a:ea typeface="+mj-ea"/>
                <a:cs typeface="+mj-cs"/>
              </a:rPr>
              <a:t>In the following section you will complete the actual study, which consists of 50 trials. The task should take 5 minutes, more or less. </a:t>
            </a:r>
          </a:p>
          <a:p>
            <a:pPr>
              <a:lnSpc>
                <a:spcPct val="100000"/>
              </a:lnSpc>
            </a:pPr>
            <a:endParaRPr lang="en-US" sz="7200" dirty="0">
              <a:latin typeface="Arial" panose="020B0604020202020204" pitchFamily="34" charset="0"/>
              <a:ea typeface="+mj-ea"/>
              <a:cs typeface="+mj-cs"/>
            </a:endParaRPr>
          </a:p>
          <a:p>
            <a:pPr>
              <a:lnSpc>
                <a:spcPct val="100000"/>
              </a:lnSpc>
            </a:pPr>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0" y="1186012"/>
            <a:ext cx="24325224"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8000" dirty="0">
                <a:latin typeface="Arial" panose="020B0604020202020204" pitchFamily="34" charset="0"/>
                <a:cs typeface="Arial" panose="020B0604020202020204" pitchFamily="34" charset="0"/>
              </a:rPr>
              <a:t>You've completed the task.</a:t>
            </a:r>
          </a:p>
          <a:p>
            <a:pPr algn="ctr"/>
            <a:endParaRPr lang="en-US" sz="8000" dirty="0">
              <a:latin typeface="Arial" panose="020B0604020202020204" pitchFamily="34" charset="0"/>
              <a:cs typeface="Arial" panose="020B0604020202020204" pitchFamily="34" charset="0"/>
            </a:endParaRPr>
          </a:p>
          <a:p>
            <a:pPr algn="ctr"/>
            <a:r>
              <a:rPr lang="en-US" sz="8000" dirty="0">
                <a:latin typeface="Arial" panose="020B0604020202020204" pitchFamily="34" charset="0"/>
                <a:cs typeface="Arial" panose="020B0604020202020204" pitchFamily="34" charset="0"/>
              </a:rPr>
              <a:t>Thank you for your participation</a:t>
            </a:r>
            <a:r>
              <a:rPr lang="en-US" altLang="zh-CN" sz="8000" dirty="0">
                <a:latin typeface="Arial" panose="020B0604020202020204" pitchFamily="34" charset="0"/>
                <a:cs typeface="Arial" panose="020B0604020202020204" pitchFamily="34" charset="0"/>
              </a:rPr>
              <a:t>.</a:t>
            </a:r>
            <a:endParaRPr lang="en-US" sz="8000" dirty="0">
              <a:latin typeface="Arial" panose="020B0604020202020204" pitchFamily="34" charset="0"/>
              <a:cs typeface="Arial" panose="020B0604020202020204" pitchFamily="34" charset="0"/>
            </a:endParaRPr>
          </a:p>
          <a:p>
            <a:pPr algn="ctr"/>
            <a:endParaRPr lang="en-US" sz="8000" dirty="0">
              <a:latin typeface="Arial" panose="020B0604020202020204" pitchFamily="34" charset="0"/>
              <a:cs typeface="Arial" panose="020B0604020202020204" pitchFamily="34" charset="0"/>
            </a:endParaRPr>
          </a:p>
          <a:p>
            <a:pPr algn="ctr"/>
            <a:endParaRPr lang="en-US" sz="8000" dirty="0">
              <a:latin typeface="Arial" panose="020B0604020202020204" pitchFamily="34" charset="0"/>
              <a:cs typeface="Arial" panose="020B0604020202020204" pitchFamily="34" charset="0"/>
            </a:endParaRPr>
          </a:p>
          <a:p>
            <a:pPr algn="ctr"/>
            <a:r>
              <a:rPr lang="en-US" sz="8000" dirty="0">
                <a:latin typeface="Arial" panose="020B0604020202020204" pitchFamily="34" charset="0"/>
                <a:cs typeface="Arial" panose="020B0604020202020204" pitchFamily="34" charset="0"/>
              </a:rPr>
              <a:t>The next section is a short </a:t>
            </a:r>
            <a:r>
              <a:rPr lang="en-US" sz="8000" dirty="0">
                <a:latin typeface="Arial" panose="020B0604020202020204" pitchFamily="34" charset="0"/>
                <a:ea typeface="+mj-ea"/>
                <a:cs typeface="+mj-cs"/>
              </a:rPr>
              <a:t>survey </a:t>
            </a:r>
          </a:p>
          <a:p>
            <a:pPr algn="ctr"/>
            <a:r>
              <a:rPr lang="en-US" sz="8000" dirty="0">
                <a:latin typeface="Arial" panose="020B0604020202020204" pitchFamily="34" charset="0"/>
                <a:ea typeface="+mj-ea"/>
                <a:cs typeface="+mj-cs"/>
              </a:rPr>
              <a:t>(up to 5 min). </a:t>
            </a:r>
          </a:p>
        </p:txBody>
      </p:sp>
    </p:spTree>
    <p:extLst>
      <p:ext uri="{BB962C8B-B14F-4D97-AF65-F5344CB8AC3E}">
        <p14:creationId xmlns:p14="http://schemas.microsoft.com/office/powerpoint/2010/main" val="33008130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2940</TotalTime>
  <Words>207</Words>
  <Application>Microsoft Office PowerPoint</Application>
  <PresentationFormat>Custom</PresentationFormat>
  <Paragraphs>24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Wingdings</vt:lpstr>
      <vt:lpstr>Office Theme</vt:lpstr>
      <vt:lpstr>The goal of this study is to test how well you can identify whether a face was taken from a sample of similar faces or not.</vt:lpstr>
      <vt:lpstr>In the first screen of each trial you will see a face. The face will express a certain emotion, from neutral to angry. </vt:lpstr>
      <vt:lpstr>  ​Following the picture, a scale will appear in the middle of the screen.    By moving the indicator, you are asked to estimate the emotion expressed by the face you just saw. This step is designed to validate that you indeed saw the face.  In order to estimate the emotion you just saw, you need to move the scale and click on it. Once you click on the scale, it will move to the next page.</vt:lpstr>
      <vt:lpstr>PowerPoint Presentation</vt:lpstr>
      <vt:lpstr>Following your rating, you will see 12 other faces. These faces will appear only for 1 second.  In order to take all the ratings in, try to expand your attention to the four corners of the screen.    </vt:lpstr>
      <vt:lpstr>Following these pictures you will then asked to choose whether the initial face you saw was taken from the group of 12 faces you saw or not.  </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yiyue cao</dc:creator>
  <cp:keywords/>
  <dc:description/>
  <cp:lastModifiedBy>Amit Goldenberg</cp:lastModifiedBy>
  <cp:revision>72</cp:revision>
  <cp:lastPrinted>2019-02-08T01:22:21Z</cp:lastPrinted>
  <dcterms:created xsi:type="dcterms:W3CDTF">2019-01-04T19:36:10Z</dcterms:created>
  <dcterms:modified xsi:type="dcterms:W3CDTF">2019-04-04T04:26:23Z</dcterms:modified>
  <cp:category/>
</cp:coreProperties>
</file>