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8" r:id="rId2"/>
    <p:sldId id="257" r:id="rId3"/>
    <p:sldId id="269" r:id="rId4"/>
    <p:sldId id="270" r:id="rId5"/>
    <p:sldId id="274" r:id="rId6"/>
    <p:sldId id="273" r:id="rId7"/>
    <p:sldId id="263" r:id="rId8"/>
    <p:sldId id="260" r:id="rId9"/>
    <p:sldId id="271"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707"/>
    <p:restoredTop sz="94666"/>
  </p:normalViewPr>
  <p:slideViewPr>
    <p:cSldViewPr snapToGrid="0" snapToObjects="1">
      <p:cViewPr varScale="1">
        <p:scale>
          <a:sx n="32" d="100"/>
          <a:sy n="32" d="100"/>
        </p:scale>
        <p:origin x="1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normAutofit/>
          </a:bodyPr>
          <a:lstStyle>
            <a:lvl1pPr marL="0" indent="0" algn="ctr">
              <a:buNone/>
              <a:defRPr sz="66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a:defRPr sz="66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4/2/2019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2183" y="3475791"/>
            <a:ext cx="22482312" cy="948351"/>
          </a:xfrm>
        </p:spPr>
        <p:txBody>
          <a:bodyPr>
            <a:noAutofit/>
          </a:bodyPr>
          <a:lstStyle/>
          <a:p>
            <a:pPr algn="l"/>
            <a:r>
              <a:rPr lang="en-US" sz="7200" dirty="0"/>
              <a:t>In this study you will first observe a face on a screen. The face will express a certain emotion, from neutral to angry. </a:t>
            </a:r>
          </a:p>
        </p:txBody>
      </p:sp>
      <p:pic>
        <p:nvPicPr>
          <p:cNvPr id="5" name="Picture 4">
            <a:extLst>
              <a:ext uri="{FF2B5EF4-FFF2-40B4-BE49-F238E27FC236}">
                <a16:creationId xmlns:a16="http://schemas.microsoft.com/office/drawing/2014/main" id="{A39A897D-6630-42A6-B05F-93704CE8D53F}"/>
              </a:ext>
            </a:extLst>
          </p:cNvPr>
          <p:cNvPicPr>
            <a:picLocks noChangeAspect="1"/>
          </p:cNvPicPr>
          <p:nvPr/>
        </p:nvPicPr>
        <p:blipFill>
          <a:blip r:embed="rId2"/>
          <a:stretch>
            <a:fillRect/>
          </a:stretch>
        </p:blipFill>
        <p:spPr>
          <a:xfrm>
            <a:off x="9181835" y="5148470"/>
            <a:ext cx="5074647" cy="651426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840456" y="5738641"/>
            <a:ext cx="23033336" cy="1783502"/>
          </a:xfrm>
        </p:spPr>
        <p:txBody>
          <a:bodyPr>
            <a:noAutofit/>
          </a:bodyPr>
          <a:lstStyle/>
          <a:p>
            <a:pPr algn="l">
              <a:lnSpc>
                <a:spcPts val="6320"/>
              </a:lnSpc>
            </a:pPr>
            <a:br>
              <a:rPr lang="en-US" altLang="zh-CN" sz="6000" dirty="0">
                <a:cs typeface="Arial" panose="020B0604020202020204" pitchFamily="34" charset="0"/>
              </a:rPr>
            </a:br>
            <a:br>
              <a:rPr lang="en-US" altLang="zh-CN" sz="6000" dirty="0">
                <a:cs typeface="Arial" panose="020B0604020202020204" pitchFamily="34" charset="0"/>
              </a:rPr>
            </a:br>
            <a:r>
              <a:rPr lang="en-US" sz="6000" dirty="0">
                <a:cs typeface="Arial" panose="020B0604020202020204" pitchFamily="34" charset="0"/>
              </a:rPr>
              <a:t>​Following the </a:t>
            </a:r>
            <a:r>
              <a:rPr lang="en-US" altLang="zh-CN" sz="6000" dirty="0">
                <a:cs typeface="Arial" panose="020B0604020202020204" pitchFamily="34" charset="0"/>
              </a:rPr>
              <a:t>picture</a:t>
            </a:r>
            <a:r>
              <a:rPr lang="en-US" sz="6000" dirty="0">
                <a:cs typeface="Arial" panose="020B0604020202020204" pitchFamily="34" charset="0"/>
              </a:rPr>
              <a:t>, a </a:t>
            </a:r>
            <a:r>
              <a:rPr lang="en-US" altLang="zh-CN" sz="6000" dirty="0">
                <a:cs typeface="Arial" panose="020B0604020202020204" pitchFamily="34" charset="0"/>
              </a:rPr>
              <a:t>scale</a:t>
            </a:r>
            <a:r>
              <a:rPr lang="en-US" sz="6000" dirty="0">
                <a:cs typeface="Arial" panose="020B0604020202020204" pitchFamily="34" charset="0"/>
              </a:rPr>
              <a:t> will appear in the middle of the screen.  </a:t>
            </a:r>
            <a:br>
              <a:rPr lang="en-US" sz="6000" dirty="0">
                <a:cs typeface="Arial" panose="020B0604020202020204" pitchFamily="34" charset="0"/>
              </a:rPr>
            </a:br>
            <a:br>
              <a:rPr lang="en-US" sz="6000" dirty="0">
                <a:cs typeface="Arial" panose="020B0604020202020204" pitchFamily="34" charset="0"/>
              </a:rPr>
            </a:br>
            <a:r>
              <a:rPr lang="en-US" sz="6000" dirty="0">
                <a:cs typeface="Arial" panose="020B0604020202020204" pitchFamily="34" charset="0"/>
              </a:rPr>
              <a:t>By </a:t>
            </a:r>
            <a:r>
              <a:rPr lang="en-US" altLang="zh-CN" sz="6000" dirty="0">
                <a:cs typeface="Arial" panose="020B0604020202020204" pitchFamily="34" charset="0"/>
              </a:rPr>
              <a:t>moving the indicator</a:t>
            </a:r>
            <a:r>
              <a:rPr lang="en-US" sz="6000" dirty="0">
                <a:cs typeface="Arial" panose="020B0604020202020204" pitchFamily="34" charset="0"/>
              </a:rPr>
              <a:t>, </a:t>
            </a:r>
            <a:r>
              <a:rPr lang="en-US" sz="6000" b="1" dirty="0">
                <a:cs typeface="Arial" panose="020B0604020202020204" pitchFamily="34" charset="0"/>
              </a:rPr>
              <a:t>you are </a:t>
            </a:r>
            <a:r>
              <a:rPr lang="en-US" altLang="zh-CN" sz="6000" b="1" dirty="0">
                <a:cs typeface="Arial" panose="020B0604020202020204" pitchFamily="34" charset="0"/>
              </a:rPr>
              <a:t>asked</a:t>
            </a:r>
            <a:r>
              <a:rPr lang="zh-CN" altLang="en-US" sz="6000" b="1" dirty="0">
                <a:cs typeface="Arial" panose="020B0604020202020204" pitchFamily="34" charset="0"/>
              </a:rPr>
              <a:t> </a:t>
            </a:r>
            <a:r>
              <a:rPr lang="en-US" altLang="zh-CN" sz="6000" b="1" dirty="0">
                <a:cs typeface="Arial" panose="020B0604020202020204" pitchFamily="34" charset="0"/>
              </a:rPr>
              <a:t>to</a:t>
            </a:r>
            <a:r>
              <a:rPr lang="zh-CN" altLang="en-US" sz="6000" b="1" dirty="0">
                <a:cs typeface="Arial" panose="020B0604020202020204" pitchFamily="34" charset="0"/>
              </a:rPr>
              <a:t> </a:t>
            </a:r>
            <a:r>
              <a:rPr lang="en-US" altLang="zh-CN" sz="6000" b="1" dirty="0">
                <a:cs typeface="Arial" panose="020B0604020202020204" pitchFamily="34" charset="0"/>
              </a:rPr>
              <a:t>estimate the emotion expressed by the face you just saw</a:t>
            </a:r>
            <a:r>
              <a:rPr lang="en-US" sz="6000" b="1" dirty="0">
                <a:cs typeface="Arial" panose="020B0604020202020204" pitchFamily="34" charset="0"/>
              </a:rPr>
              <a:t>. </a:t>
            </a:r>
            <a:br>
              <a:rPr lang="en-US" sz="6000" b="1" dirty="0">
                <a:cs typeface="Arial" panose="020B0604020202020204" pitchFamily="34" charset="0"/>
              </a:rPr>
            </a:br>
            <a:br>
              <a:rPr lang="en-US" sz="6000" b="1" dirty="0">
                <a:cs typeface="Arial" panose="020B0604020202020204" pitchFamily="34" charset="0"/>
              </a:rPr>
            </a:br>
            <a:r>
              <a:rPr lang="en-US" sz="6000" dirty="0">
                <a:cs typeface="Arial" panose="020B0604020202020204" pitchFamily="34" charset="0"/>
              </a:rPr>
              <a:t>In order to estimate the emotion you just saw you need to move the scale and click on it. Once you </a:t>
            </a:r>
            <a:r>
              <a:rPr lang="en-US" altLang="zh-CN" sz="6000" dirty="0">
                <a:cs typeface="Arial" panose="020B0604020202020204" pitchFamily="34" charset="0"/>
              </a:rPr>
              <a:t>click</a:t>
            </a:r>
            <a:r>
              <a:rPr lang="zh-CN" altLang="en-US" sz="6000" dirty="0">
                <a:cs typeface="Arial" panose="020B0604020202020204" pitchFamily="34" charset="0"/>
              </a:rPr>
              <a:t> </a:t>
            </a:r>
            <a:r>
              <a:rPr lang="en-US" altLang="zh-CN" sz="6000" dirty="0">
                <a:cs typeface="Arial" panose="020B0604020202020204" pitchFamily="34" charset="0"/>
              </a:rPr>
              <a:t>on the</a:t>
            </a:r>
            <a:r>
              <a:rPr lang="zh-CN" altLang="en-US" sz="6000" dirty="0">
                <a:cs typeface="Arial" panose="020B0604020202020204" pitchFamily="34" charset="0"/>
              </a:rPr>
              <a:t> </a:t>
            </a:r>
            <a:r>
              <a:rPr lang="en-US" altLang="zh-CN" sz="6000" dirty="0">
                <a:cs typeface="Arial" panose="020B0604020202020204" pitchFamily="34" charset="0"/>
              </a:rPr>
              <a:t>scale,</a:t>
            </a:r>
            <a:r>
              <a:rPr lang="zh-CN" altLang="en-US" sz="6000" dirty="0">
                <a:cs typeface="Arial" panose="020B0604020202020204" pitchFamily="34" charset="0"/>
              </a:rPr>
              <a:t> </a:t>
            </a:r>
            <a:r>
              <a:rPr lang="en-US" altLang="zh-CN" sz="6000" dirty="0">
                <a:cs typeface="Arial" panose="020B0604020202020204" pitchFamily="34" charset="0"/>
              </a:rPr>
              <a:t>it</a:t>
            </a:r>
            <a:r>
              <a:rPr lang="zh-CN" altLang="en-US" sz="6000" dirty="0">
                <a:cs typeface="Arial" panose="020B0604020202020204" pitchFamily="34" charset="0"/>
              </a:rPr>
              <a:t> </a:t>
            </a:r>
            <a:r>
              <a:rPr lang="en-US" altLang="zh-CN" sz="6000" dirty="0">
                <a:cs typeface="Arial" panose="020B0604020202020204" pitchFamily="34" charset="0"/>
              </a:rPr>
              <a:t>will</a:t>
            </a:r>
            <a:r>
              <a:rPr lang="zh-CN" altLang="en-US" sz="6000" dirty="0">
                <a:cs typeface="Arial" panose="020B0604020202020204" pitchFamily="34" charset="0"/>
              </a:rPr>
              <a:t> </a:t>
            </a:r>
            <a:r>
              <a:rPr lang="en-US" altLang="zh-CN" sz="6000" dirty="0">
                <a:cs typeface="Arial" panose="020B0604020202020204" pitchFamily="34" charset="0"/>
              </a:rPr>
              <a:t>move to</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next</a:t>
            </a:r>
            <a:r>
              <a:rPr lang="zh-CN" altLang="en-US" sz="6000" dirty="0">
                <a:cs typeface="Arial" panose="020B0604020202020204" pitchFamily="34" charset="0"/>
              </a:rPr>
              <a:t> </a:t>
            </a:r>
            <a:r>
              <a:rPr lang="en-US" altLang="zh-CN" sz="6000" dirty="0">
                <a:cs typeface="Arial" panose="020B0604020202020204" pitchFamily="34" charset="0"/>
              </a:rPr>
              <a:t>page.</a:t>
            </a:r>
            <a:endParaRPr lang="en-US" sz="6000" dirty="0">
              <a:cs typeface="Arial" panose="020B0604020202020204" pitchFamily="34" charset="0"/>
            </a:endParaRPr>
          </a:p>
        </p:txBody>
      </p:sp>
      <p:pic>
        <p:nvPicPr>
          <p:cNvPr id="4" name="Picture 3">
            <a:extLst>
              <a:ext uri="{FF2B5EF4-FFF2-40B4-BE49-F238E27FC236}">
                <a16:creationId xmlns:a16="http://schemas.microsoft.com/office/drawing/2014/main" id="{CCEC45F3-A359-A146-8B90-BF07B89546D5}"/>
              </a:ext>
            </a:extLst>
          </p:cNvPr>
          <p:cNvPicPr>
            <a:picLocks noChangeAspect="1"/>
          </p:cNvPicPr>
          <p:nvPr/>
        </p:nvPicPr>
        <p:blipFill rotWithShape="1">
          <a:blip r:embed="rId2"/>
          <a:srcRect b="42026"/>
          <a:stretch/>
        </p:blipFill>
        <p:spPr>
          <a:xfrm>
            <a:off x="840456" y="8084931"/>
            <a:ext cx="22703089" cy="3504095"/>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381000" y="2429900"/>
            <a:ext cx="24143341"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br>
              <a:rPr lang="en-US" altLang="zh-CN" sz="7200" dirty="0">
                <a:latin typeface="Arial" panose="020B0604020202020204" pitchFamily="34" charset="0"/>
                <a:cs typeface="Arial" panose="020B0604020202020204" pitchFamily="34" charset="0"/>
              </a:rPr>
            </a:br>
            <a:r>
              <a:rPr lang="en-US" altLang="zh-CN" sz="7200" dirty="0">
                <a:latin typeface="Arial" panose="020B0604020202020204" pitchFamily="34" charset="0"/>
                <a:cs typeface="Arial" panose="020B0604020202020204" pitchFamily="34" charset="0"/>
              </a:rPr>
              <a:t>Remember, the goal here is to click one point on the scale that estimates THE EMOTION YOU JUST SAW.</a:t>
            </a:r>
          </a:p>
        </p:txBody>
      </p:sp>
      <p:pic>
        <p:nvPicPr>
          <p:cNvPr id="4" name="Picture 3">
            <a:extLst>
              <a:ext uri="{FF2B5EF4-FFF2-40B4-BE49-F238E27FC236}">
                <a16:creationId xmlns:a16="http://schemas.microsoft.com/office/drawing/2014/main" id="{DD4F002C-B07D-46EF-89E5-00C696BDFC42}"/>
              </a:ext>
            </a:extLst>
          </p:cNvPr>
          <p:cNvPicPr>
            <a:picLocks noChangeAspect="1"/>
          </p:cNvPicPr>
          <p:nvPr/>
        </p:nvPicPr>
        <p:blipFill rotWithShape="1">
          <a:blip r:embed="rId2"/>
          <a:srcRect b="42026"/>
          <a:stretch/>
        </p:blipFill>
        <p:spPr>
          <a:xfrm>
            <a:off x="840456" y="5600149"/>
            <a:ext cx="22703089" cy="3504095"/>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181754" y="2795674"/>
            <a:ext cx="24041100" cy="1484589"/>
          </a:xfrm>
        </p:spPr>
        <p:txBody>
          <a:bodyPr>
            <a:noAutofit/>
          </a:bodyPr>
          <a:lstStyle/>
          <a:p>
            <a:pPr algn="l"/>
            <a:r>
              <a:rPr lang="en-US" sz="6000" dirty="0"/>
              <a:t>Following your rating you will see 12 other faces. These faces will appear only for 1 second.  In order to take all the ratings in, try to expand your attention to the four corners of the screen.   </a:t>
            </a:r>
            <a:br>
              <a:rPr lang="en-US" sz="6000" dirty="0"/>
            </a:br>
            <a:endParaRPr lang="en-US" sz="6000" dirty="0"/>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6" name="Picture 5">
            <a:extLst>
              <a:ext uri="{FF2B5EF4-FFF2-40B4-BE49-F238E27FC236}">
                <a16:creationId xmlns:a16="http://schemas.microsoft.com/office/drawing/2014/main" id="{A975D524-D731-F94D-AC87-E8A1007603A3}"/>
              </a:ext>
            </a:extLst>
          </p:cNvPr>
          <p:cNvPicPr>
            <a:picLocks noChangeAspect="1"/>
          </p:cNvPicPr>
          <p:nvPr/>
        </p:nvPicPr>
        <p:blipFill rotWithShape="1">
          <a:blip r:embed="rId2"/>
          <a:srcRect t="3813" b="2954"/>
          <a:stretch/>
        </p:blipFill>
        <p:spPr>
          <a:xfrm>
            <a:off x="6985000" y="3792343"/>
            <a:ext cx="12434609" cy="8915400"/>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31800" y="2963418"/>
            <a:ext cx="24434800" cy="1484589"/>
          </a:xfrm>
        </p:spPr>
        <p:txBody>
          <a:bodyPr>
            <a:noAutofit/>
          </a:bodyPr>
          <a:lstStyle/>
          <a:p>
            <a:pPr algn="l"/>
            <a:br>
              <a:rPr lang="en-US" sz="4400" dirty="0"/>
            </a:br>
            <a:r>
              <a:rPr lang="en-US" sz="5400" dirty="0"/>
              <a:t>Their ratings were either sampled from participants who were previously assigned to YOUR GROUP or participants who were assigned to the OTHER GROUP.</a:t>
            </a:r>
            <a:br>
              <a:rPr lang="en-US" sz="5400" dirty="0"/>
            </a:br>
            <a:r>
              <a:rPr lang="en-US" sz="2000" dirty="0"/>
              <a:t> </a:t>
            </a:r>
            <a:br>
              <a:rPr lang="en-US" sz="5400" dirty="0"/>
            </a:br>
            <a:r>
              <a:rPr lang="en-US" sz="5400" dirty="0"/>
              <a:t>These ratings will appear only for 1 second.  In order to take all the ratings in, try to expand your attention to the four corners of the screen.</a:t>
            </a: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4" name="Picture 3">
            <a:extLst>
              <a:ext uri="{FF2B5EF4-FFF2-40B4-BE49-F238E27FC236}">
                <a16:creationId xmlns:a16="http://schemas.microsoft.com/office/drawing/2014/main" id="{840FD001-BC2A-5E43-AFB2-21BD3C7AF71A}"/>
              </a:ext>
            </a:extLst>
          </p:cNvPr>
          <p:cNvPicPr>
            <a:picLocks noChangeAspect="1"/>
          </p:cNvPicPr>
          <p:nvPr/>
        </p:nvPicPr>
        <p:blipFill rotWithShape="1">
          <a:blip r:embed="rId2"/>
          <a:srcRect t="3813" b="2954"/>
          <a:stretch/>
        </p:blipFill>
        <p:spPr>
          <a:xfrm>
            <a:off x="6985000" y="4800600"/>
            <a:ext cx="12434609" cy="8915400"/>
          </a:xfrm>
          <a:prstGeom prst="rect">
            <a:avLst/>
          </a:prstGeom>
        </p:spPr>
      </p:pic>
    </p:spTree>
    <p:extLst>
      <p:ext uri="{BB962C8B-B14F-4D97-AF65-F5344CB8AC3E}">
        <p14:creationId xmlns:p14="http://schemas.microsoft.com/office/powerpoint/2010/main" val="203435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57200" y="3408336"/>
            <a:ext cx="23742782" cy="1484589"/>
          </a:xfrm>
        </p:spPr>
        <p:txBody>
          <a:bodyPr>
            <a:noAutofit/>
          </a:bodyPr>
          <a:lstStyle/>
          <a:p>
            <a:pPr algn="l"/>
            <a:r>
              <a:rPr lang="en-US" sz="6600" dirty="0"/>
              <a:t>Following these pictures you will then asked to choose whether the initial face you saw, was taken the group of 12 faces you saw or not</a:t>
            </a:r>
            <a:r>
              <a:rPr lang="en-US" sz="6600" b="1" dirty="0"/>
              <a:t>.  </a:t>
            </a:r>
            <a:r>
              <a:rPr lang="en-US" sz="6600" dirty="0"/>
              <a:t>Use the mouse to choose the group from which these responses were taken? </a:t>
            </a:r>
            <a:endParaRPr lang="en-US" sz="66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spTree>
    <p:extLst>
      <p:ext uri="{BB962C8B-B14F-4D97-AF65-F5344CB8AC3E}">
        <p14:creationId xmlns:p14="http://schemas.microsoft.com/office/powerpoint/2010/main" val="49380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21291" y="6015900"/>
            <a:ext cx="22941418" cy="6740307"/>
          </a:xfrm>
          <a:prstGeom prst="rect">
            <a:avLst/>
          </a:prstGeom>
        </p:spPr>
        <p:txBody>
          <a:bodyPr wrap="square">
            <a:spAutoFit/>
          </a:bodyPr>
          <a:lstStyle/>
          <a:p>
            <a:pPr algn="ctr"/>
            <a:r>
              <a:rPr lang="en-US" sz="7200" dirty="0">
                <a:latin typeface="Arial" panose="020B0604020202020204" pitchFamily="34" charset="0"/>
                <a:cs typeface="Arial" panose="020B0604020202020204" pitchFamily="34" charset="0"/>
              </a:rPr>
              <a:t>Next you will conduct a short practice run for the task.</a:t>
            </a: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Notice that the pictures in the practice round are presented just to illustrate the goal of the study.   </a:t>
            </a: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736600" y="58499"/>
            <a:ext cx="23647400" cy="13657501"/>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00000"/>
              </a:lnSpc>
            </a:pPr>
            <a:r>
              <a:rPr lang="en-US" sz="7200" dirty="0">
                <a:latin typeface="Arial" panose="020B0604020202020204" pitchFamily="34" charset="0"/>
                <a:cs typeface="Arial" panose="020B0604020202020204" pitchFamily="34" charset="0"/>
              </a:rPr>
              <a:t>Thank you for completing the practice stage. </a:t>
            </a:r>
          </a:p>
          <a:p>
            <a:pPr>
              <a:lnSpc>
                <a:spcPct val="100000"/>
              </a:lnSpc>
            </a:pPr>
            <a:r>
              <a:rPr lang="en-US" sz="7200" dirty="0">
                <a:latin typeface="Arial" panose="020B0604020202020204" pitchFamily="34" charset="0"/>
                <a:cs typeface="Arial" panose="020B0604020202020204" pitchFamily="34" charset="0"/>
              </a:rPr>
              <a:t>Remember – the goal was to estimate whether the face you saw first was taken from the sample of 12 faces or not.</a:t>
            </a:r>
          </a:p>
          <a:p>
            <a:pPr>
              <a:lnSpc>
                <a:spcPct val="100000"/>
              </a:lnSpc>
            </a:pPr>
            <a:endParaRPr lang="en-US" sz="7200" dirty="0">
              <a:latin typeface="Arial" panose="020B0604020202020204" pitchFamily="34" charset="0"/>
              <a:ea typeface="+mj-ea"/>
              <a:cs typeface="Arial" panose="020B0604020202020204" pitchFamily="34" charset="0"/>
            </a:endParaRPr>
          </a:p>
          <a:p>
            <a:pPr>
              <a:lnSpc>
                <a:spcPct val="100000"/>
              </a:lnSpc>
            </a:pPr>
            <a:endParaRPr lang="en-US" sz="7200" dirty="0">
              <a:latin typeface="Arial" panose="020B0604020202020204" pitchFamily="34" charset="0"/>
              <a:ea typeface="+mj-ea"/>
              <a:cs typeface="+mj-cs"/>
            </a:endParaRPr>
          </a:p>
          <a:p>
            <a:pPr>
              <a:lnSpc>
                <a:spcPct val="100000"/>
              </a:lnSpc>
            </a:pPr>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pPr>
              <a:lnSpc>
                <a:spcPct val="100000"/>
              </a:lnSpc>
            </a:pPr>
            <a:endParaRPr lang="en-US" sz="7200" dirty="0">
              <a:latin typeface="Arial" panose="020B0604020202020204" pitchFamily="34" charset="0"/>
              <a:ea typeface="+mj-ea"/>
              <a:cs typeface="+mj-cs"/>
            </a:endParaRPr>
          </a:p>
          <a:p>
            <a:pPr>
              <a:lnSpc>
                <a:spcPct val="100000"/>
              </a:lnSpc>
            </a:pPr>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0" y="1186012"/>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8000" dirty="0">
                <a:latin typeface="Arial" panose="020B0604020202020204" pitchFamily="34" charset="0"/>
                <a:cs typeface="Arial" panose="020B0604020202020204" pitchFamily="34" charset="0"/>
              </a:rPr>
              <a:t>You've completed the task.</a:t>
            </a:r>
          </a:p>
          <a:p>
            <a:pPr algn="ctr"/>
            <a:endParaRPr lang="en-US" sz="8000" dirty="0">
              <a:latin typeface="Arial" panose="020B0604020202020204" pitchFamily="34" charset="0"/>
              <a:cs typeface="Arial" panose="020B0604020202020204" pitchFamily="34" charset="0"/>
            </a:endParaRPr>
          </a:p>
          <a:p>
            <a:pPr algn="ctr"/>
            <a:r>
              <a:rPr lang="en-US" sz="8000" dirty="0">
                <a:latin typeface="Arial" panose="020B0604020202020204" pitchFamily="34" charset="0"/>
                <a:cs typeface="Arial" panose="020B0604020202020204" pitchFamily="34" charset="0"/>
              </a:rPr>
              <a:t>Thank you for your participation</a:t>
            </a:r>
            <a:r>
              <a:rPr lang="en-US" altLang="zh-CN" sz="8000" dirty="0">
                <a:latin typeface="Arial" panose="020B0604020202020204" pitchFamily="34" charset="0"/>
                <a:cs typeface="Arial" panose="020B0604020202020204" pitchFamily="34" charset="0"/>
              </a:rPr>
              <a:t>.</a:t>
            </a:r>
            <a:endParaRPr lang="en-US" sz="8000" dirty="0">
              <a:latin typeface="Arial" panose="020B0604020202020204" pitchFamily="34" charset="0"/>
              <a:cs typeface="Arial" panose="020B0604020202020204" pitchFamily="34" charset="0"/>
            </a:endParaRPr>
          </a:p>
          <a:p>
            <a:pPr algn="ctr"/>
            <a:endParaRPr lang="en-US" sz="8000" dirty="0">
              <a:latin typeface="Arial" panose="020B0604020202020204" pitchFamily="34" charset="0"/>
              <a:cs typeface="Arial" panose="020B0604020202020204" pitchFamily="34" charset="0"/>
            </a:endParaRPr>
          </a:p>
          <a:p>
            <a:pPr algn="ctr"/>
            <a:endParaRPr lang="en-US" sz="8000" dirty="0">
              <a:latin typeface="Arial" panose="020B0604020202020204" pitchFamily="34" charset="0"/>
              <a:cs typeface="Arial" panose="020B0604020202020204" pitchFamily="34" charset="0"/>
            </a:endParaRPr>
          </a:p>
          <a:p>
            <a:pPr algn="ctr"/>
            <a:r>
              <a:rPr lang="en-US" sz="80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a:t>
            </a:r>
          </a:p>
          <a:p>
            <a:pPr algn="ctr"/>
            <a:r>
              <a:rPr lang="en-US" sz="8000" dirty="0">
                <a:latin typeface="Arial" panose="020B0604020202020204" pitchFamily="34" charset="0"/>
                <a:ea typeface="+mj-ea"/>
                <a:cs typeface="+mj-cs"/>
              </a:rPr>
              <a:t>(up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1171</TotalTime>
  <Words>198</Words>
  <Application>Microsoft Office PowerPoint</Application>
  <PresentationFormat>Custom</PresentationFormat>
  <Paragraphs>25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Office Theme</vt:lpstr>
      <vt:lpstr>In this study you will first observe a face on a screen. The face will express a certain emotion, from neutral to angry. </vt:lpstr>
      <vt:lpstr>  ​Following the picture, a scale will appear in the middle of the screen.    By moving the indicator, you are asked to estimate the emotion expressed by the face you just saw.   In order to estimate the emotion you just saw you need to move the scale and click on it. Once you click on the scale, it will move to the next page.</vt:lpstr>
      <vt:lpstr>PowerPoint Presentation</vt:lpstr>
      <vt:lpstr>Following your rating you will see 12 other faces. These faces will appear only for 1 second.  In order to take all the ratings in, try to expand your attention to the four corners of the screen.    </vt:lpstr>
      <vt:lpstr> Their ratings were either sampled from participants who were previously assigned to YOUR GROUP or participants who were assigned to the OTHER GROUP.   These ratings will appear only for 1 second.  In order to take all the ratings in, try to expand your attention to the four corners of the screen.</vt:lpstr>
      <vt:lpstr>Following these pictures you will then asked to choose whether the initial face you saw, was taken the group of 12 faces you saw or not.  Use the mouse to choose the group from which these responses were taken? </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yiyue cao</dc:creator>
  <cp:keywords/>
  <dc:description/>
  <cp:lastModifiedBy>Amit Goldenberg</cp:lastModifiedBy>
  <cp:revision>68</cp:revision>
  <cp:lastPrinted>2019-02-08T01:22:21Z</cp:lastPrinted>
  <dcterms:created xsi:type="dcterms:W3CDTF">2019-01-04T19:36:10Z</dcterms:created>
  <dcterms:modified xsi:type="dcterms:W3CDTF">2019-04-02T22:57:08Z</dcterms:modified>
  <cp:category/>
</cp:coreProperties>
</file>