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67" r:id="rId2"/>
    <p:sldId id="272" r:id="rId3"/>
    <p:sldId id="268" r:id="rId4"/>
    <p:sldId id="257" r:id="rId5"/>
    <p:sldId id="269" r:id="rId6"/>
    <p:sldId id="270" r:id="rId7"/>
    <p:sldId id="273" r:id="rId8"/>
    <p:sldId id="263" r:id="rId9"/>
    <p:sldId id="260" r:id="rId10"/>
    <p:sldId id="271" r:id="rId11"/>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Goldenberg" initials="AG" lastIdx="10" clrIdx="0">
    <p:extLst>
      <p:ext uri="{19B8F6BF-5375-455C-9EA6-DF929625EA0E}">
        <p15:presenceInfo xmlns:p15="http://schemas.microsoft.com/office/powerpoint/2012/main" userId="59a5c251c9407b2b" providerId="Windows Live"/>
      </p:ext>
    </p:extLst>
  </p:cmAuthor>
  <p:cmAuthor id="2" name="yiyue cao" initials="yc" lastIdx="1" clrIdx="1">
    <p:extLst>
      <p:ext uri="{19B8F6BF-5375-455C-9EA6-DF929625EA0E}">
        <p15:presenceInfo xmlns:p15="http://schemas.microsoft.com/office/powerpoint/2012/main" userId="bf36342c480fb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AAAAA"/>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631"/>
    <p:restoredTop sz="94666"/>
  </p:normalViewPr>
  <p:slideViewPr>
    <p:cSldViewPr snapToGrid="0" snapToObjects="1">
      <p:cViewPr varScale="1">
        <p:scale>
          <a:sx n="51" d="100"/>
          <a:sy n="51" d="100"/>
        </p:scale>
        <p:origin x="312"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244726"/>
            <a:ext cx="18288000"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000" y="7204076"/>
            <a:ext cx="18288000"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9466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3475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9800" y="730250"/>
            <a:ext cx="52578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400" y="730250"/>
            <a:ext cx="154686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22861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BE98DE-5B02-5640-B1FB-9B77D9687ABA}"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69734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700" y="3419477"/>
            <a:ext cx="21031200"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2BE98DE-5B02-5640-B1FB-9B77D9687ABA}"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30313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4400" y="3651250"/>
            <a:ext cx="103632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BE98DE-5B02-5640-B1FB-9B77D9687ABA}" type="datetimeFigureOut">
              <a:rPr lang="en-US" smtClean="0"/>
              <a:t>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641675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576" y="730251"/>
            <a:ext cx="210312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679577" y="5010150"/>
            <a:ext cx="10315574"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2344400" y="5010150"/>
            <a:ext cx="10366376"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E98DE-5B02-5640-B1FB-9B77D9687ABA}" type="datetimeFigureOut">
              <a:rPr lang="en-US" smtClean="0"/>
              <a:t>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40090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BE98DE-5B02-5640-B1FB-9B77D9687ABA}" type="datetimeFigureOut">
              <a:rPr lang="en-US" smtClean="0"/>
              <a:t>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06136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E98DE-5B02-5640-B1FB-9B77D9687ABA}" type="datetimeFigureOut">
              <a:rPr lang="en-US" smtClean="0"/>
              <a:t>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2706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11811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7" y="914400"/>
            <a:ext cx="7864474"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6376" y="1974851"/>
            <a:ext cx="12344400"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fld id="{22BE98DE-5B02-5640-B1FB-9B77D9687ABA}" type="datetimeFigureOut">
              <a:rPr lang="en-US" smtClean="0"/>
              <a:t>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0F6961-B1E4-9744-9750-1974B49ABF49}" type="slidenum">
              <a:rPr lang="en-US" smtClean="0"/>
              <a:t>‹#›</a:t>
            </a:fld>
            <a:endParaRPr lang="en-US"/>
          </a:p>
        </p:txBody>
      </p:sp>
    </p:spTree>
    <p:extLst>
      <p:ext uri="{BB962C8B-B14F-4D97-AF65-F5344CB8AC3E}">
        <p14:creationId xmlns:p14="http://schemas.microsoft.com/office/powerpoint/2010/main" val="373446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400" y="730251"/>
            <a:ext cx="21031200"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b="0" i="0">
                <a:solidFill>
                  <a:schemeClr val="tx1">
                    <a:tint val="75000"/>
                  </a:schemeClr>
                </a:solidFill>
                <a:latin typeface="Arial" panose="020B0604020202020204" pitchFamily="34" charset="0"/>
              </a:defRPr>
            </a:lvl1pPr>
          </a:lstStyle>
          <a:p>
            <a:fld id="{22BE98DE-5B02-5640-B1FB-9B77D9687ABA}" type="datetimeFigureOut">
              <a:rPr lang="en-US" smtClean="0"/>
              <a:pPr/>
              <a:t>2/4/19</a:t>
            </a:fld>
            <a:endParaRPr lang="en-US" dirty="0"/>
          </a:p>
        </p:txBody>
      </p:sp>
      <p:sp>
        <p:nvSpPr>
          <p:cNvPr id="5" name="Footer Placeholder 4"/>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b="0" i="0">
                <a:solidFill>
                  <a:schemeClr val="tx1">
                    <a:tint val="75000"/>
                  </a:schemeClr>
                </a:solidFill>
                <a:latin typeface="Arial" panose="020B0604020202020204" pitchFamily="34" charset="0"/>
              </a:defRPr>
            </a:lvl1pPr>
          </a:lstStyle>
          <a:p>
            <a:fld id="{230F6961-B1E4-9744-9750-1974B49ABF49}" type="slidenum">
              <a:rPr lang="en-US" smtClean="0"/>
              <a:pPr/>
              <a:t>‹#›</a:t>
            </a:fld>
            <a:endParaRPr lang="en-US" dirty="0"/>
          </a:p>
        </p:txBody>
      </p:sp>
    </p:spTree>
    <p:extLst>
      <p:ext uri="{BB962C8B-B14F-4D97-AF65-F5344CB8AC3E}">
        <p14:creationId xmlns:p14="http://schemas.microsoft.com/office/powerpoint/2010/main" val="69694827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828800" rtl="0" eaLnBrk="1" latinLnBrk="0" hangingPunct="1">
        <a:lnSpc>
          <a:spcPct val="90000"/>
        </a:lnSpc>
        <a:spcBef>
          <a:spcPct val="0"/>
        </a:spcBef>
        <a:buNone/>
        <a:defRPr sz="8800" b="0" i="0" kern="1200">
          <a:solidFill>
            <a:schemeClr val="tx1"/>
          </a:solidFill>
          <a:latin typeface="Arial" panose="020B0604020202020204" pitchFamily="34" charset="0"/>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b="0" i="0" kern="1200">
          <a:solidFill>
            <a:schemeClr val="tx1"/>
          </a:solidFill>
          <a:latin typeface="Arial" panose="020B0604020202020204" pitchFamily="34" charset="0"/>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b="0" i="0" kern="1200">
          <a:solidFill>
            <a:schemeClr val="tx1"/>
          </a:solidFill>
          <a:latin typeface="Arial" panose="020B0604020202020204" pitchFamily="34" charset="0"/>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b="0" i="0" kern="1200">
          <a:solidFill>
            <a:schemeClr val="tx1"/>
          </a:solidFill>
          <a:latin typeface="Arial" panose="020B0604020202020204" pitchFamily="34" charset="0"/>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b="0" i="0" kern="1200">
          <a:solidFill>
            <a:schemeClr val="tx1"/>
          </a:solidFill>
          <a:latin typeface="Arial" panose="020B0604020202020204" pitchFamily="34" charset="0"/>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342764" y="164637"/>
            <a:ext cx="24041236" cy="13551363"/>
          </a:xfrm>
          <a:prstGeom prst="rect">
            <a:avLst/>
          </a:prstGeom>
        </p:spPr>
        <p:txBody>
          <a:bodyPr vert="horz" lIns="182856" tIns="91428" rIns="182856" bIns="91428" rtlCol="0">
            <a:normAutofit fontScale="92500" lnSpcReduction="2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nSpc>
                <a:spcPct val="120000"/>
              </a:lnSpc>
            </a:pPr>
            <a:endParaRPr lang="en-US" sz="7200" dirty="0">
              <a:latin typeface="Arial" panose="020B0604020202020204" pitchFamily="34" charset="0"/>
              <a:ea typeface="+mj-ea"/>
              <a:cs typeface="+mj-cs"/>
            </a:endParaRPr>
          </a:p>
          <a:p>
            <a:pPr>
              <a:lnSpc>
                <a:spcPct val="120000"/>
              </a:lnSpc>
            </a:pPr>
            <a:r>
              <a:rPr lang="en-US" sz="7200" dirty="0">
                <a:latin typeface="Arial" panose="020B0604020202020204" pitchFamily="34" charset="0"/>
                <a:ea typeface="+mj-ea"/>
                <a:cs typeface="+mj-cs"/>
              </a:rPr>
              <a:t>In order to participate in the second study you must first complete a short sorting process.</a:t>
            </a:r>
            <a:br>
              <a:rPr lang="en-US" sz="7200" dirty="0">
                <a:latin typeface="Arial" panose="020B0604020202020204" pitchFamily="34" charset="0"/>
                <a:ea typeface="+mj-ea"/>
                <a:cs typeface="+mj-cs"/>
              </a:rPr>
            </a:br>
            <a:br>
              <a:rPr lang="en-US" sz="7200" dirty="0">
                <a:latin typeface="Arial" panose="020B0604020202020204" pitchFamily="34" charset="0"/>
                <a:ea typeface="+mj-ea"/>
                <a:cs typeface="+mj-cs"/>
              </a:rPr>
            </a:br>
            <a:r>
              <a:rPr lang="en-US" sz="7200" dirty="0">
                <a:latin typeface="Arial" panose="020B0604020202020204" pitchFamily="34" charset="0"/>
                <a:ea typeface="+mj-ea"/>
                <a:cs typeface="+mj-cs"/>
              </a:rPr>
              <a:t>You will now be presented with several questions in which you will need to mark your preferences and opinions. According to these preferences, you will be assigned to one of two groups: we will refer to these groups as YOUR GROUP  and the OTHER GROUP.</a:t>
            </a:r>
            <a:br>
              <a:rPr lang="en-US" sz="7200" dirty="0">
                <a:latin typeface="Arial" panose="020B0604020202020204" pitchFamily="34" charset="0"/>
                <a:ea typeface="+mj-ea"/>
                <a:cs typeface="+mj-cs"/>
              </a:rPr>
            </a:br>
            <a:r>
              <a:rPr lang="en-US" sz="7200" dirty="0">
                <a:latin typeface="Arial" panose="020B0604020202020204" pitchFamily="34" charset="0"/>
                <a:ea typeface="+mj-ea"/>
                <a:cs typeface="+mj-cs"/>
              </a:rPr>
              <a:t> </a:t>
            </a:r>
          </a:p>
          <a:p>
            <a:pPr>
              <a:lnSpc>
                <a:spcPct val="120000"/>
              </a:lnSpc>
            </a:pPr>
            <a:r>
              <a:rPr lang="en-US" sz="7200" dirty="0">
                <a:latin typeface="Arial" panose="020B0604020202020204" pitchFamily="34" charset="0"/>
                <a:ea typeface="+mj-ea"/>
                <a:cs typeface="+mj-cs"/>
              </a:rPr>
              <a:t>Previous studies show that there is a 50%-50% divide based on these preferences. </a:t>
            </a:r>
          </a:p>
          <a:p>
            <a:endParaRPr lang="en-US" altLang="zh-CN" sz="4400" dirty="0">
              <a:latin typeface="Arial" panose="020B0604020202020204" pitchFamily="34" charset="0"/>
            </a:endParaRPr>
          </a:p>
        </p:txBody>
      </p:sp>
    </p:spTree>
    <p:extLst>
      <p:ext uri="{BB962C8B-B14F-4D97-AF65-F5344CB8AC3E}">
        <p14:creationId xmlns:p14="http://schemas.microsoft.com/office/powerpoint/2010/main" val="2486180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58776" y="2309417"/>
            <a:ext cx="24325224"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sz="7200" dirty="0">
                <a:latin typeface="Arial" panose="020B0604020202020204" pitchFamily="34" charset="0"/>
                <a:cs typeface="Arial" panose="020B0604020202020204" pitchFamily="34" charset="0"/>
              </a:rPr>
              <a:t>You've completed the task.</a:t>
            </a: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Thank you for your participation</a:t>
            </a:r>
            <a:r>
              <a:rPr lang="en-US" altLang="zh-CN" sz="7200" dirty="0">
                <a:latin typeface="Arial" panose="020B0604020202020204" pitchFamily="34" charset="0"/>
                <a:cs typeface="Arial" panose="020B0604020202020204" pitchFamily="34" charset="0"/>
              </a:rPr>
              <a:t>.</a:t>
            </a: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endParaRPr lang="en-US" sz="7200" dirty="0">
              <a:latin typeface="Arial" panose="020B0604020202020204" pitchFamily="34" charset="0"/>
              <a:cs typeface="Arial" panose="020B0604020202020204" pitchFamily="34" charset="0"/>
            </a:endParaRPr>
          </a:p>
          <a:p>
            <a:pPr algn="ctr"/>
            <a:r>
              <a:rPr lang="en-US" sz="7200" dirty="0">
                <a:latin typeface="Arial" panose="020B0604020202020204" pitchFamily="34" charset="0"/>
                <a:cs typeface="Arial" panose="020B0604020202020204" pitchFamily="34" charset="0"/>
              </a:rPr>
              <a:t>The next section is a short </a:t>
            </a:r>
            <a:r>
              <a:rPr lang="en-US" sz="8000" dirty="0">
                <a:latin typeface="Arial" panose="020B0604020202020204" pitchFamily="34" charset="0"/>
                <a:ea typeface="+mj-ea"/>
                <a:cs typeface="+mj-cs"/>
              </a:rPr>
              <a:t>survey (up to 5 min). </a:t>
            </a:r>
          </a:p>
        </p:txBody>
      </p:sp>
    </p:spTree>
    <p:extLst>
      <p:ext uri="{BB962C8B-B14F-4D97-AF65-F5344CB8AC3E}">
        <p14:creationId xmlns:p14="http://schemas.microsoft.com/office/powerpoint/2010/main" val="330081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342764" y="2159691"/>
            <a:ext cx="24041236" cy="1355136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lang="en-US" sz="6600" dirty="0">
                <a:latin typeface="Arial" panose="020B0604020202020204" pitchFamily="34" charset="0"/>
                <a:cs typeface="Arial" panose="020B0604020202020204" pitchFamily="34" charset="0"/>
              </a:rPr>
              <a:t>You have been assigned to one of the groups. We will refer to these groups as </a:t>
            </a:r>
            <a:r>
              <a:rPr lang="en-US" sz="6600" b="1" dirty="0">
                <a:latin typeface="Arial" panose="020B0604020202020204" pitchFamily="34" charset="0"/>
                <a:cs typeface="Arial" panose="020B0604020202020204" pitchFamily="34" charset="0"/>
              </a:rPr>
              <a:t>YOUR GROUP </a:t>
            </a:r>
            <a:r>
              <a:rPr lang="en-US" sz="6600" dirty="0">
                <a:latin typeface="Arial" panose="020B0604020202020204" pitchFamily="34" charset="0"/>
                <a:cs typeface="Arial" panose="020B0604020202020204" pitchFamily="34" charset="0"/>
              </a:rPr>
              <a:t>and </a:t>
            </a:r>
            <a:r>
              <a:rPr lang="en-US" sz="6600" b="1" dirty="0">
                <a:latin typeface="Arial" panose="020B0604020202020204" pitchFamily="34" charset="0"/>
                <a:cs typeface="Arial" panose="020B0604020202020204" pitchFamily="34" charset="0"/>
              </a:rPr>
              <a:t>THE OTHER GROUP</a:t>
            </a:r>
            <a:r>
              <a:rPr lang="en-US" sz="6600" dirty="0">
                <a:latin typeface="Arial" panose="020B0604020202020204" pitchFamily="34" charset="0"/>
                <a:cs typeface="Arial" panose="020B0604020202020204" pitchFamily="34" charset="0"/>
              </a:rPr>
              <a:t> </a:t>
            </a:r>
          </a:p>
          <a:p>
            <a:r>
              <a:rPr lang="en-US" sz="6600" dirty="0">
                <a:latin typeface="Arial" panose="020B0604020202020204" pitchFamily="34" charset="0"/>
                <a:cs typeface="Arial" panose="020B0604020202020204" pitchFamily="34" charset="0"/>
              </a:rPr>
              <a:t> </a:t>
            </a:r>
          </a:p>
          <a:p>
            <a:r>
              <a:rPr lang="en-US" sz="6600" dirty="0">
                <a:latin typeface="Arial" panose="020B0604020202020204" pitchFamily="34" charset="0"/>
                <a:cs typeface="Arial" panose="020B0604020202020204" pitchFamily="34" charset="0"/>
              </a:rPr>
              <a:t>Next is the explanation of the actual study.</a:t>
            </a:r>
          </a:p>
        </p:txBody>
      </p:sp>
    </p:spTree>
    <p:extLst>
      <p:ext uri="{BB962C8B-B14F-4D97-AF65-F5344CB8AC3E}">
        <p14:creationId xmlns:p14="http://schemas.microsoft.com/office/powerpoint/2010/main" val="1292789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40765" y="3795447"/>
            <a:ext cx="24465530" cy="766916"/>
          </a:xfrm>
        </p:spPr>
        <p:txBody>
          <a:bodyPr>
            <a:noAutofit/>
          </a:bodyPr>
          <a:lstStyle/>
          <a:p>
            <a:pPr algn="l"/>
            <a:r>
              <a:rPr lang="en-US" sz="6600" dirty="0"/>
              <a:t>In this study you will first observe a picture on a screen that looks like the one below. The picture will appear on the screen for 5 seconds. </a:t>
            </a:r>
            <a:br>
              <a:rPr lang="en-US" sz="6600" dirty="0"/>
            </a:br>
            <a:endParaRPr lang="en-US" sz="6600" dirty="0"/>
          </a:p>
        </p:txBody>
      </p:sp>
      <p:pic>
        <p:nvPicPr>
          <p:cNvPr id="3" name="Picture 2">
            <a:extLst>
              <a:ext uri="{FF2B5EF4-FFF2-40B4-BE49-F238E27FC236}">
                <a16:creationId xmlns:a16="http://schemas.microsoft.com/office/drawing/2014/main" id="{6473BC93-0B1B-EB4E-90EA-E7171E78EB55}"/>
              </a:ext>
            </a:extLst>
          </p:cNvPr>
          <p:cNvPicPr>
            <a:picLocks noChangeAspect="1"/>
          </p:cNvPicPr>
          <p:nvPr/>
        </p:nvPicPr>
        <p:blipFill rotWithShape="1">
          <a:blip r:embed="rId2"/>
          <a:srcRect t="17331" b="9135"/>
          <a:stretch/>
        </p:blipFill>
        <p:spPr>
          <a:xfrm>
            <a:off x="3302576" y="3795447"/>
            <a:ext cx="18211145" cy="9914687"/>
          </a:xfrm>
          <a:prstGeom prst="rect">
            <a:avLst/>
          </a:prstGeom>
        </p:spPr>
      </p:pic>
    </p:spTree>
    <p:extLst>
      <p:ext uri="{BB962C8B-B14F-4D97-AF65-F5344CB8AC3E}">
        <p14:creationId xmlns:p14="http://schemas.microsoft.com/office/powerpoint/2010/main" val="2215609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41984" y="4825118"/>
            <a:ext cx="24042016" cy="1783502"/>
          </a:xfrm>
        </p:spPr>
        <p:txBody>
          <a:bodyPr>
            <a:noAutofit/>
          </a:bodyPr>
          <a:lstStyle/>
          <a:p>
            <a:pPr algn="l">
              <a:lnSpc>
                <a:spcPts val="6320"/>
              </a:lnSpc>
            </a:pPr>
            <a:br>
              <a:rPr lang="en-US" altLang="zh-CN" sz="6000" dirty="0">
                <a:cs typeface="Arial" panose="020B0604020202020204" pitchFamily="34" charset="0"/>
              </a:rPr>
            </a:br>
            <a:br>
              <a:rPr lang="en-US" altLang="zh-CN" sz="6000" dirty="0">
                <a:cs typeface="Arial" panose="020B0604020202020204" pitchFamily="34" charset="0"/>
              </a:rPr>
            </a:br>
            <a:r>
              <a:rPr lang="en-US" sz="6000" dirty="0">
                <a:cs typeface="Arial" panose="020B0604020202020204" pitchFamily="34" charset="0"/>
              </a:rPr>
              <a:t>​Following the </a:t>
            </a:r>
            <a:r>
              <a:rPr lang="en-US" altLang="zh-CN" sz="6000" dirty="0">
                <a:cs typeface="Arial" panose="020B0604020202020204" pitchFamily="34" charset="0"/>
              </a:rPr>
              <a:t>picture</a:t>
            </a:r>
            <a:r>
              <a:rPr lang="en-US" sz="6000" dirty="0">
                <a:cs typeface="Arial" panose="020B0604020202020204" pitchFamily="34" charset="0"/>
              </a:rPr>
              <a:t>,  a </a:t>
            </a:r>
            <a:r>
              <a:rPr lang="en-US" altLang="zh-CN" sz="6000" dirty="0">
                <a:cs typeface="Arial" panose="020B0604020202020204" pitchFamily="34" charset="0"/>
              </a:rPr>
              <a:t>scale</a:t>
            </a:r>
            <a:r>
              <a:rPr lang="en-US" sz="6000" dirty="0">
                <a:cs typeface="Arial" panose="020B0604020202020204" pitchFamily="34" charset="0"/>
              </a:rPr>
              <a:t> will appear in the middle of the screen.  </a:t>
            </a:r>
            <a:br>
              <a:rPr lang="en-US" sz="6000" dirty="0">
                <a:cs typeface="Arial" panose="020B0604020202020204" pitchFamily="34" charset="0"/>
              </a:rPr>
            </a:br>
            <a:br>
              <a:rPr lang="en-US" sz="6000" dirty="0">
                <a:cs typeface="Arial" panose="020B0604020202020204" pitchFamily="34" charset="0"/>
              </a:rPr>
            </a:br>
            <a:r>
              <a:rPr lang="en-US" sz="6000" dirty="0">
                <a:cs typeface="Arial" panose="020B0604020202020204" pitchFamily="34" charset="0"/>
              </a:rPr>
              <a:t>By </a:t>
            </a:r>
            <a:r>
              <a:rPr lang="en-US" altLang="zh-CN" sz="6000" dirty="0">
                <a:cs typeface="Arial" panose="020B0604020202020204" pitchFamily="34" charset="0"/>
              </a:rPr>
              <a:t>moving the scale</a:t>
            </a:r>
            <a:r>
              <a:rPr lang="en-US" sz="6000" dirty="0">
                <a:cs typeface="Arial" panose="020B0604020202020204" pitchFamily="34" charset="0"/>
              </a:rPr>
              <a:t>, </a:t>
            </a:r>
            <a:r>
              <a:rPr lang="en-US" sz="6000" b="1" dirty="0">
                <a:cs typeface="Arial" panose="020B0604020202020204" pitchFamily="34" charset="0"/>
              </a:rPr>
              <a:t>you are </a:t>
            </a:r>
            <a:r>
              <a:rPr lang="en-US" altLang="zh-CN" sz="6000" b="1" dirty="0">
                <a:cs typeface="Arial" panose="020B0604020202020204" pitchFamily="34" charset="0"/>
              </a:rPr>
              <a:t>asked</a:t>
            </a:r>
            <a:r>
              <a:rPr lang="zh-CN" altLang="en-US" sz="6000" b="1" dirty="0">
                <a:cs typeface="Arial" panose="020B0604020202020204" pitchFamily="34" charset="0"/>
              </a:rPr>
              <a:t> </a:t>
            </a:r>
            <a:r>
              <a:rPr lang="en-US" altLang="zh-CN" sz="6000" b="1" dirty="0">
                <a:cs typeface="Arial" panose="020B0604020202020204" pitchFamily="34" charset="0"/>
              </a:rPr>
              <a:t>to</a:t>
            </a:r>
            <a:r>
              <a:rPr lang="zh-CN" altLang="en-US" sz="6000" b="1" dirty="0">
                <a:cs typeface="Arial" panose="020B0604020202020204" pitchFamily="34" charset="0"/>
              </a:rPr>
              <a:t> </a:t>
            </a:r>
            <a:r>
              <a:rPr lang="en-US" altLang="zh-CN" sz="6000" b="1" dirty="0">
                <a:cs typeface="Arial" panose="020B0604020202020204" pitchFamily="34" charset="0"/>
              </a:rPr>
              <a:t>r</a:t>
            </a:r>
            <a:r>
              <a:rPr lang="en-US" sz="6000" b="1" dirty="0">
                <a:cs typeface="Arial" panose="020B0604020202020204" pitchFamily="34" charset="0"/>
              </a:rPr>
              <a:t>ate your emotional response to the picture you just saw. </a:t>
            </a:r>
            <a:br>
              <a:rPr lang="en-US" sz="6000" b="1" dirty="0">
                <a:cs typeface="Arial" panose="020B0604020202020204" pitchFamily="34" charset="0"/>
              </a:rPr>
            </a:br>
            <a:br>
              <a:rPr lang="en-US" sz="6000" b="1" dirty="0">
                <a:cs typeface="Arial" panose="020B0604020202020204" pitchFamily="34" charset="0"/>
              </a:rPr>
            </a:br>
            <a:r>
              <a:rPr lang="en-US" sz="6000" dirty="0">
                <a:cs typeface="Arial" panose="020B0604020202020204" pitchFamily="34" charset="0"/>
              </a:rPr>
              <a:t>You have to move the scale and click on it in order to move to the next page. Once you </a:t>
            </a:r>
            <a:r>
              <a:rPr lang="en-US" altLang="zh-CN" sz="6000" dirty="0">
                <a:cs typeface="Arial" panose="020B0604020202020204" pitchFamily="34" charset="0"/>
              </a:rPr>
              <a:t>click</a:t>
            </a:r>
            <a:r>
              <a:rPr lang="zh-CN" altLang="en-US" sz="6000" dirty="0">
                <a:cs typeface="Arial" panose="020B0604020202020204" pitchFamily="34" charset="0"/>
              </a:rPr>
              <a:t> </a:t>
            </a:r>
            <a:r>
              <a:rPr lang="en-US" altLang="zh-CN" sz="6000" dirty="0">
                <a:cs typeface="Arial" panose="020B0604020202020204" pitchFamily="34" charset="0"/>
              </a:rPr>
              <a:t>the</a:t>
            </a:r>
            <a:r>
              <a:rPr lang="zh-CN" altLang="en-US" sz="6000" dirty="0">
                <a:cs typeface="Arial" panose="020B0604020202020204" pitchFamily="34" charset="0"/>
              </a:rPr>
              <a:t> </a:t>
            </a:r>
            <a:r>
              <a:rPr lang="en-US" altLang="zh-CN" sz="6000" dirty="0">
                <a:cs typeface="Arial" panose="020B0604020202020204" pitchFamily="34" charset="0"/>
              </a:rPr>
              <a:t>scale,</a:t>
            </a:r>
            <a:r>
              <a:rPr lang="zh-CN" altLang="en-US" sz="6000" dirty="0">
                <a:cs typeface="Arial" panose="020B0604020202020204" pitchFamily="34" charset="0"/>
              </a:rPr>
              <a:t> </a:t>
            </a:r>
            <a:r>
              <a:rPr lang="en-US" altLang="zh-CN" sz="6000" dirty="0">
                <a:cs typeface="Arial" panose="020B0604020202020204" pitchFamily="34" charset="0"/>
              </a:rPr>
              <a:t>it</a:t>
            </a:r>
            <a:r>
              <a:rPr lang="zh-CN" altLang="en-US" sz="6000" dirty="0">
                <a:cs typeface="Arial" panose="020B0604020202020204" pitchFamily="34" charset="0"/>
              </a:rPr>
              <a:t> </a:t>
            </a:r>
            <a:r>
              <a:rPr lang="en-US" altLang="zh-CN" sz="6000" dirty="0">
                <a:cs typeface="Arial" panose="020B0604020202020204" pitchFamily="34" charset="0"/>
              </a:rPr>
              <a:t>will</a:t>
            </a:r>
            <a:r>
              <a:rPr lang="zh-CN" altLang="en-US" sz="6000" dirty="0">
                <a:cs typeface="Arial" panose="020B0604020202020204" pitchFamily="34" charset="0"/>
              </a:rPr>
              <a:t> </a:t>
            </a:r>
            <a:r>
              <a:rPr lang="en-US" altLang="zh-CN" sz="6000" dirty="0">
                <a:cs typeface="Arial" panose="020B0604020202020204" pitchFamily="34" charset="0"/>
              </a:rPr>
              <a:t>move to</a:t>
            </a:r>
            <a:r>
              <a:rPr lang="zh-CN" altLang="en-US" sz="6000" dirty="0">
                <a:cs typeface="Arial" panose="020B0604020202020204" pitchFamily="34" charset="0"/>
              </a:rPr>
              <a:t> </a:t>
            </a:r>
            <a:r>
              <a:rPr lang="en-US" altLang="zh-CN" sz="6000" dirty="0">
                <a:cs typeface="Arial" panose="020B0604020202020204" pitchFamily="34" charset="0"/>
              </a:rPr>
              <a:t>the</a:t>
            </a:r>
            <a:r>
              <a:rPr lang="zh-CN" altLang="en-US" sz="6000" dirty="0">
                <a:cs typeface="Arial" panose="020B0604020202020204" pitchFamily="34" charset="0"/>
              </a:rPr>
              <a:t> </a:t>
            </a:r>
            <a:r>
              <a:rPr lang="en-US" altLang="zh-CN" sz="6000" dirty="0">
                <a:cs typeface="Arial" panose="020B0604020202020204" pitchFamily="34" charset="0"/>
              </a:rPr>
              <a:t>next</a:t>
            </a:r>
            <a:r>
              <a:rPr lang="zh-CN" altLang="en-US" sz="6000" dirty="0">
                <a:cs typeface="Arial" panose="020B0604020202020204" pitchFamily="34" charset="0"/>
              </a:rPr>
              <a:t> </a:t>
            </a:r>
            <a:r>
              <a:rPr lang="en-US" altLang="zh-CN" sz="6000" dirty="0">
                <a:cs typeface="Arial" panose="020B0604020202020204" pitchFamily="34" charset="0"/>
              </a:rPr>
              <a:t>page.</a:t>
            </a:r>
            <a:endParaRPr lang="en-US" sz="6000" dirty="0">
              <a:cs typeface="Arial" panose="020B0604020202020204" pitchFamily="34" charset="0"/>
            </a:endParaRPr>
          </a:p>
        </p:txBody>
      </p:sp>
      <p:pic>
        <p:nvPicPr>
          <p:cNvPr id="4" name="Picture 3">
            <a:extLst>
              <a:ext uri="{FF2B5EF4-FFF2-40B4-BE49-F238E27FC236}">
                <a16:creationId xmlns:a16="http://schemas.microsoft.com/office/drawing/2014/main" id="{1E443DF9-A85B-5D4F-B3A0-30434841F08C}"/>
              </a:ext>
            </a:extLst>
          </p:cNvPr>
          <p:cNvPicPr>
            <a:picLocks noChangeAspect="1"/>
          </p:cNvPicPr>
          <p:nvPr/>
        </p:nvPicPr>
        <p:blipFill>
          <a:blip r:embed="rId2"/>
          <a:stretch>
            <a:fillRect/>
          </a:stretch>
        </p:blipFill>
        <p:spPr>
          <a:xfrm>
            <a:off x="1772835" y="6858000"/>
            <a:ext cx="20838330" cy="5913580"/>
          </a:xfrm>
          <a:prstGeom prst="rect">
            <a:avLst/>
          </a:prstGeom>
        </p:spPr>
      </p:pic>
    </p:spTree>
    <p:extLst>
      <p:ext uri="{BB962C8B-B14F-4D97-AF65-F5344CB8AC3E}">
        <p14:creationId xmlns:p14="http://schemas.microsoft.com/office/powerpoint/2010/main" val="1787496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C1207DB-B1B9-2640-A8F7-AF32188774C8}"/>
              </a:ext>
            </a:extLst>
          </p:cNvPr>
          <p:cNvSpPr txBox="1">
            <a:spLocks/>
          </p:cNvSpPr>
          <p:nvPr/>
        </p:nvSpPr>
        <p:spPr>
          <a:xfrm>
            <a:off x="309379" y="3896016"/>
            <a:ext cx="25599867" cy="1783502"/>
          </a:xfrm>
          <a:prstGeom prst="rect">
            <a:avLst/>
          </a:prstGeom>
        </p:spPr>
        <p:txBody>
          <a:bodyPr vert="horz" lIns="182856" tIns="91428" rIns="182856" bIns="91428"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en-US" altLang="zh-CN" sz="5799" dirty="0">
                <a:latin typeface="Arial" panose="020B0604020202020204" pitchFamily="34" charset="0"/>
                <a:cs typeface="Arial" panose="020B0604020202020204" pitchFamily="34" charset="0"/>
              </a:rPr>
            </a:br>
            <a:r>
              <a:rPr lang="en-US" altLang="zh-CN" sz="5799" dirty="0">
                <a:latin typeface="Arial" panose="020B0604020202020204" pitchFamily="34" charset="0"/>
                <a:cs typeface="Arial" panose="020B0604020202020204" pitchFamily="34" charset="0"/>
              </a:rPr>
              <a:t>Remember, the goal here is to click one point on the scale that reflects </a:t>
            </a:r>
          </a:p>
          <a:p>
            <a:pPr algn="l"/>
            <a:r>
              <a:rPr lang="en-US" altLang="zh-CN" sz="5799" dirty="0">
                <a:latin typeface="Arial" panose="020B0604020202020204" pitchFamily="34" charset="0"/>
                <a:cs typeface="Arial" panose="020B0604020202020204" pitchFamily="34" charset="0"/>
              </a:rPr>
              <a:t>YOUR EMOTIONAL RESPONSE to the picture you just saw.</a:t>
            </a:r>
          </a:p>
        </p:txBody>
      </p:sp>
      <p:pic>
        <p:nvPicPr>
          <p:cNvPr id="4" name="Picture 3">
            <a:extLst>
              <a:ext uri="{FF2B5EF4-FFF2-40B4-BE49-F238E27FC236}">
                <a16:creationId xmlns:a16="http://schemas.microsoft.com/office/drawing/2014/main" id="{CF104B49-8AFA-E54A-8FA8-7D7075103370}"/>
              </a:ext>
            </a:extLst>
          </p:cNvPr>
          <p:cNvPicPr>
            <a:picLocks noChangeAspect="1"/>
          </p:cNvPicPr>
          <p:nvPr/>
        </p:nvPicPr>
        <p:blipFill>
          <a:blip r:embed="rId2"/>
          <a:stretch>
            <a:fillRect/>
          </a:stretch>
        </p:blipFill>
        <p:spPr>
          <a:xfrm>
            <a:off x="1772835" y="6858000"/>
            <a:ext cx="20838330" cy="5913580"/>
          </a:xfrm>
          <a:prstGeom prst="rect">
            <a:avLst/>
          </a:prstGeom>
        </p:spPr>
      </p:pic>
    </p:spTree>
    <p:extLst>
      <p:ext uri="{BB962C8B-B14F-4D97-AF65-F5344CB8AC3E}">
        <p14:creationId xmlns:p14="http://schemas.microsoft.com/office/powerpoint/2010/main" val="124927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0" y="-276748"/>
            <a:ext cx="23334350" cy="1484589"/>
          </a:xfrm>
        </p:spPr>
        <p:txBody>
          <a:bodyPr>
            <a:noAutofit/>
          </a:bodyPr>
          <a:lstStyle/>
          <a:p>
            <a:pPr algn="l"/>
            <a:br>
              <a:rPr lang="en-US" altLang="zh-CN" sz="4000" dirty="0">
                <a:latin typeface="Arial" panose="020B0604020202020204" pitchFamily="34" charset="0"/>
                <a:cs typeface="Arial" panose="020B0604020202020204" pitchFamily="34" charset="0"/>
              </a:rPr>
            </a:br>
            <a:r>
              <a:rPr lang="en-US" altLang="zh-CN" sz="6400" dirty="0">
                <a:latin typeface="Arial" panose="020B0604020202020204" pitchFamily="34" charset="0"/>
                <a:cs typeface="Arial" panose="020B0604020202020204" pitchFamily="34" charset="0"/>
              </a:rPr>
              <a:t>Once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you</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make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choice,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page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will</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switch</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to the</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next</a:t>
            </a:r>
            <a:r>
              <a:rPr lang="zh-CN" altLang="en-US" sz="6400" dirty="0">
                <a:latin typeface="Arial" panose="020B0604020202020204" pitchFamily="34" charset="0"/>
                <a:cs typeface="Arial" panose="020B0604020202020204" pitchFamily="34" charset="0"/>
              </a:rPr>
              <a:t> </a:t>
            </a:r>
            <a:r>
              <a:rPr lang="en-US" altLang="zh-CN" sz="6400" dirty="0">
                <a:latin typeface="Arial" panose="020B0604020202020204" pitchFamily="34" charset="0"/>
                <a:cs typeface="Arial" panose="020B0604020202020204" pitchFamily="34" charset="0"/>
              </a:rPr>
              <a:t>trial.</a:t>
            </a:r>
            <a:endParaRPr lang="en-US" sz="40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4" name="Picture 3">
            <a:extLst>
              <a:ext uri="{FF2B5EF4-FFF2-40B4-BE49-F238E27FC236}">
                <a16:creationId xmlns:a16="http://schemas.microsoft.com/office/drawing/2014/main" id="{136F90D3-F43C-5244-83F7-7D5AB4BDAB26}"/>
              </a:ext>
            </a:extLst>
          </p:cNvPr>
          <p:cNvPicPr>
            <a:picLocks noChangeAspect="1"/>
          </p:cNvPicPr>
          <p:nvPr/>
        </p:nvPicPr>
        <p:blipFill>
          <a:blip r:embed="rId2"/>
          <a:stretch>
            <a:fillRect/>
          </a:stretch>
        </p:blipFill>
        <p:spPr>
          <a:xfrm>
            <a:off x="4343400" y="1207840"/>
            <a:ext cx="16560800" cy="12514391"/>
          </a:xfrm>
          <a:prstGeom prst="rect">
            <a:avLst/>
          </a:prstGeom>
        </p:spPr>
      </p:pic>
    </p:spTree>
    <p:extLst>
      <p:ext uri="{BB962C8B-B14F-4D97-AF65-F5344CB8AC3E}">
        <p14:creationId xmlns:p14="http://schemas.microsoft.com/office/powerpoint/2010/main" val="99930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CC761-EEA5-3B4F-AEC8-ED98BC41E974}"/>
              </a:ext>
            </a:extLst>
          </p:cNvPr>
          <p:cNvSpPr>
            <a:spLocks noGrp="1"/>
          </p:cNvSpPr>
          <p:nvPr>
            <p:ph type="ctrTitle"/>
          </p:nvPr>
        </p:nvSpPr>
        <p:spPr>
          <a:xfrm>
            <a:off x="368850" y="2781671"/>
            <a:ext cx="24624750" cy="1484589"/>
          </a:xfrm>
        </p:spPr>
        <p:txBody>
          <a:bodyPr>
            <a:noAutofit/>
          </a:bodyPr>
          <a:lstStyle/>
          <a:p>
            <a:pPr algn="l"/>
            <a:r>
              <a:rPr lang="en-US" sz="6600" dirty="0"/>
              <a:t>Following these pictures you will then asked to choose whether these 12 ratings were taken from </a:t>
            </a:r>
            <a:r>
              <a:rPr lang="en-US" sz="6600" b="1" dirty="0"/>
              <a:t>YOUR GROUP </a:t>
            </a:r>
            <a:r>
              <a:rPr lang="en-US" sz="6600" dirty="0"/>
              <a:t>or from the </a:t>
            </a:r>
            <a:r>
              <a:rPr lang="en-US" sz="6600" b="1" dirty="0"/>
              <a:t>OTHER GROUP.  </a:t>
            </a:r>
            <a:r>
              <a:rPr lang="en-US" sz="6600" dirty="0"/>
              <a:t>Use the mouse to choose the group from which these responses were taken? </a:t>
            </a:r>
            <a:endParaRPr lang="en-US" sz="6600" dirty="0">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B657E54-FB0B-9846-9D3A-5F4CAB62197F}"/>
              </a:ext>
            </a:extLst>
          </p:cNvPr>
          <p:cNvSpPr txBox="1">
            <a:spLocks/>
          </p:cNvSpPr>
          <p:nvPr/>
        </p:nvSpPr>
        <p:spPr>
          <a:xfrm>
            <a:off x="6379134" y="10910125"/>
            <a:ext cx="10163955" cy="2539913"/>
          </a:xfrm>
          <a:prstGeom prst="rect">
            <a:avLst/>
          </a:prstGeom>
        </p:spPr>
        <p:txBody>
          <a:bodyPr vert="horz" lIns="182856" tIns="91428" rIns="182856" bIns="91428"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endParaRPr lang="en-US" sz="4000" dirty="0">
              <a:latin typeface="Arial" panose="020B0604020202020204" pitchFamily="34" charset="0"/>
            </a:endParaRPr>
          </a:p>
        </p:txBody>
      </p:sp>
      <p:pic>
        <p:nvPicPr>
          <p:cNvPr id="4" name="Picture 3">
            <a:extLst>
              <a:ext uri="{FF2B5EF4-FFF2-40B4-BE49-F238E27FC236}">
                <a16:creationId xmlns:a16="http://schemas.microsoft.com/office/drawing/2014/main" id="{D85286EC-AE9B-0D44-B99F-A0C605AE10EA}"/>
              </a:ext>
            </a:extLst>
          </p:cNvPr>
          <p:cNvPicPr>
            <a:picLocks noChangeAspect="1"/>
          </p:cNvPicPr>
          <p:nvPr/>
        </p:nvPicPr>
        <p:blipFill>
          <a:blip r:embed="rId2"/>
          <a:stretch>
            <a:fillRect/>
          </a:stretch>
        </p:blipFill>
        <p:spPr>
          <a:xfrm>
            <a:off x="4704772" y="5269576"/>
            <a:ext cx="16378309" cy="4637232"/>
          </a:xfrm>
          <a:prstGeom prst="rect">
            <a:avLst/>
          </a:prstGeom>
        </p:spPr>
      </p:pic>
    </p:spTree>
    <p:extLst>
      <p:ext uri="{BB962C8B-B14F-4D97-AF65-F5344CB8AC3E}">
        <p14:creationId xmlns:p14="http://schemas.microsoft.com/office/powerpoint/2010/main" val="49380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3B8A65-8FC9-41F2-998D-6A0E4DAA3B8F}"/>
              </a:ext>
            </a:extLst>
          </p:cNvPr>
          <p:cNvSpPr/>
          <p:nvPr/>
        </p:nvSpPr>
        <p:spPr>
          <a:xfrm>
            <a:off x="375782" y="2228595"/>
            <a:ext cx="24008218" cy="3785652"/>
          </a:xfrm>
          <a:prstGeom prst="rect">
            <a:avLst/>
          </a:prstGeom>
        </p:spPr>
        <p:txBody>
          <a:bodyPr wrap="square">
            <a:spAutoFit/>
          </a:bodyPr>
          <a:lstStyle/>
          <a:p>
            <a:r>
              <a:rPr lang="en-US" sz="8000" dirty="0">
                <a:latin typeface="Arial" panose="020B0604020202020204" pitchFamily="34" charset="0"/>
                <a:cs typeface="Arial" panose="020B0604020202020204" pitchFamily="34" charset="0"/>
              </a:rPr>
              <a:t>Next you will conduct a short practice run for the task. Please don't hesitate to ask the experimenter any questions regarding the study. </a:t>
            </a:r>
          </a:p>
        </p:txBody>
      </p:sp>
    </p:spTree>
    <p:extLst>
      <p:ext uri="{BB962C8B-B14F-4D97-AF65-F5344CB8AC3E}">
        <p14:creationId xmlns:p14="http://schemas.microsoft.com/office/powerpoint/2010/main" val="320994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AAAAA"/>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CC037E10-DC8D-D843-90C5-908847AAAD97}"/>
              </a:ext>
            </a:extLst>
          </p:cNvPr>
          <p:cNvSpPr txBox="1">
            <a:spLocks/>
          </p:cNvSpPr>
          <p:nvPr/>
        </p:nvSpPr>
        <p:spPr>
          <a:xfrm>
            <a:off x="1110916" y="697830"/>
            <a:ext cx="22835936" cy="10911515"/>
          </a:xfrm>
          <a:prstGeom prst="rect">
            <a:avLst/>
          </a:prstGeom>
        </p:spPr>
        <p:txBody>
          <a:bodyPr vert="horz" lIns="182856" tIns="91428" rIns="182856" bIns="91428" rtlCol="0">
            <a:no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nSpc>
                <a:spcPct val="100000"/>
              </a:lnSpc>
            </a:pPr>
            <a:r>
              <a:rPr lang="en-US" sz="7200" dirty="0">
                <a:latin typeface="Arial" panose="020B0604020202020204" pitchFamily="34" charset="0"/>
                <a:cs typeface="Arial" panose="020B0604020202020204" pitchFamily="34" charset="0"/>
              </a:rPr>
              <a:t>Thank you for completing the practice stage. </a:t>
            </a:r>
          </a:p>
          <a:p>
            <a:pPr>
              <a:lnSpc>
                <a:spcPct val="100000"/>
              </a:lnSpc>
            </a:pPr>
            <a:r>
              <a:rPr lang="en-US" sz="7200" dirty="0">
                <a:latin typeface="Arial" panose="020B0604020202020204" pitchFamily="34" charset="0"/>
                <a:cs typeface="Arial" panose="020B0604020202020204" pitchFamily="34" charset="0"/>
              </a:rPr>
              <a:t>Remember – the goal was to </a:t>
            </a:r>
            <a:r>
              <a:rPr lang="en-US" sz="7200" dirty="0">
                <a:latin typeface="Arial" panose="020B0604020202020204" pitchFamily="34" charset="0"/>
              </a:rPr>
              <a:t>reflect </a:t>
            </a:r>
            <a:r>
              <a:rPr lang="en-US" altLang="zh-CN" sz="7200" dirty="0">
                <a:latin typeface="Arial" panose="020B0604020202020204" pitchFamily="34" charset="0"/>
                <a:cs typeface="Arial" panose="020B0604020202020204" pitchFamily="34" charset="0"/>
              </a:rPr>
              <a:t>YOUR EMOTIONAL RESPONSE of</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the</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picture</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you</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just</a:t>
            </a:r>
            <a:r>
              <a:rPr lang="zh-CN" altLang="en-US" sz="7200" dirty="0">
                <a:latin typeface="Arial" panose="020B0604020202020204" pitchFamily="34" charset="0"/>
                <a:cs typeface="Arial" panose="020B0604020202020204" pitchFamily="34" charset="0"/>
              </a:rPr>
              <a:t> </a:t>
            </a:r>
            <a:r>
              <a:rPr lang="en-US" altLang="zh-CN" sz="7200" dirty="0">
                <a:latin typeface="Arial" panose="020B0604020202020204" pitchFamily="34" charset="0"/>
                <a:cs typeface="Arial" panose="020B0604020202020204" pitchFamily="34" charset="0"/>
              </a:rPr>
              <a:t>saw.</a:t>
            </a:r>
          </a:p>
          <a:p>
            <a:pPr>
              <a:lnSpc>
                <a:spcPct val="100000"/>
              </a:lnSpc>
            </a:pPr>
            <a:endParaRPr lang="en-US" sz="7200" dirty="0">
              <a:latin typeface="Arial" panose="020B0604020202020204" pitchFamily="34" charset="0"/>
              <a:ea typeface="+mj-ea"/>
              <a:cs typeface="+mj-cs"/>
            </a:endParaRPr>
          </a:p>
          <a:p>
            <a:pPr>
              <a:lnSpc>
                <a:spcPct val="100000"/>
              </a:lnSpc>
            </a:pPr>
            <a:r>
              <a:rPr lang="en-US" sz="7200" dirty="0">
                <a:latin typeface="Arial" panose="020B0604020202020204" pitchFamily="34" charset="0"/>
                <a:ea typeface="+mj-ea"/>
                <a:cs typeface="+mj-cs"/>
              </a:rPr>
              <a:t>In the following section you will complete the actual study, which consists of 50 trials. The task should take 5 minutes, more or less. </a:t>
            </a:r>
          </a:p>
          <a:p>
            <a:pPr>
              <a:lnSpc>
                <a:spcPct val="100000"/>
              </a:lnSpc>
            </a:pPr>
            <a:endParaRPr lang="en-US" sz="7200" dirty="0">
              <a:latin typeface="Arial" panose="020B0604020202020204" pitchFamily="34" charset="0"/>
              <a:ea typeface="+mj-ea"/>
              <a:cs typeface="+mj-cs"/>
            </a:endParaRPr>
          </a:p>
          <a:p>
            <a:pPr>
              <a:lnSpc>
                <a:spcPct val="100000"/>
              </a:lnSpc>
            </a:pPr>
            <a:endParaRPr lang="en-US" sz="7200" dirty="0">
              <a:latin typeface="Arial" panose="020B0604020202020204" pitchFamily="34" charset="0"/>
              <a:ea typeface="+mj-ea"/>
              <a:cs typeface="+mj-cs"/>
            </a:endParaRPr>
          </a:p>
          <a:p>
            <a:pPr>
              <a:lnSpc>
                <a:spcPct val="100000"/>
              </a:lnSpc>
            </a:pPr>
            <a:r>
              <a:rPr lang="en-US" altLang="zh-CN" sz="7200" dirty="0">
                <a:latin typeface="Arial" panose="020B0604020202020204" pitchFamily="34" charset="0"/>
                <a:ea typeface="+mj-ea"/>
                <a:cs typeface="+mj-cs"/>
              </a:rPr>
              <a:t>Click</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‘Continue’</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to</a:t>
            </a:r>
            <a:r>
              <a:rPr lang="zh-CN" altLang="en-US" sz="7200" dirty="0">
                <a:latin typeface="Arial" panose="020B0604020202020204" pitchFamily="34" charset="0"/>
                <a:ea typeface="+mj-ea"/>
                <a:cs typeface="+mj-cs"/>
              </a:rPr>
              <a:t> </a:t>
            </a:r>
            <a:r>
              <a:rPr lang="en-US" altLang="zh-CN" sz="7200" dirty="0">
                <a:latin typeface="Arial" panose="020B0604020202020204" pitchFamily="34" charset="0"/>
                <a:ea typeface="+mj-ea"/>
                <a:cs typeface="+mj-cs"/>
              </a:rPr>
              <a:t>begin the actual task. </a:t>
            </a:r>
            <a:endParaRPr lang="en-US" sz="7200" dirty="0">
              <a:latin typeface="Arial" panose="020B0604020202020204" pitchFamily="34" charset="0"/>
              <a:ea typeface="+mj-ea"/>
              <a:cs typeface="+mj-cs"/>
            </a:endParaRPr>
          </a:p>
        </p:txBody>
      </p:sp>
    </p:spTree>
    <p:extLst>
      <p:ext uri="{BB962C8B-B14F-4D97-AF65-F5344CB8AC3E}">
        <p14:creationId xmlns:p14="http://schemas.microsoft.com/office/powerpoint/2010/main" val="6010271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825</TotalTime>
  <Words>192</Words>
  <Application>Microsoft Macintosh PowerPoint</Application>
  <PresentationFormat>Custom</PresentationFormat>
  <Paragraphs>28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Wingdings</vt:lpstr>
      <vt:lpstr>Office Theme</vt:lpstr>
      <vt:lpstr>PowerPoint Presentation</vt:lpstr>
      <vt:lpstr>PowerPoint Presentation</vt:lpstr>
      <vt:lpstr>In this study you will first observe a picture on a screen that looks like the one below. The picture will appear on the screen for 5 seconds.  </vt:lpstr>
      <vt:lpstr>  ​Following the picture,  a scale will appear in the middle of the screen.    By moving the scale, you are asked to rate your emotional response to the picture you just saw.   You have to move the scale and click on it in order to move to the next page. Once you click the scale, it will move to the next page.</vt:lpstr>
      <vt:lpstr>PowerPoint Presentation</vt:lpstr>
      <vt:lpstr> Once you make the choice, the page will switch to the next trial.</vt:lpstr>
      <vt:lpstr>Following these pictures you will then asked to choose whether these 12 ratings were taken from YOUR GROUP or from the OTHER GROUP.  Use the mouse to choose the group from which these responses were taken? </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yiyue cao</dc:creator>
  <cp:keywords/>
  <dc:description/>
  <cp:lastModifiedBy>yiyue cao</cp:lastModifiedBy>
  <cp:revision>53</cp:revision>
  <cp:lastPrinted>2019-01-08T06:07:19Z</cp:lastPrinted>
  <dcterms:created xsi:type="dcterms:W3CDTF">2019-01-04T19:36:10Z</dcterms:created>
  <dcterms:modified xsi:type="dcterms:W3CDTF">2019-02-04T17:25:04Z</dcterms:modified>
  <cp:category/>
</cp:coreProperties>
</file>