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68" r:id="rId3"/>
    <p:sldId id="272" r:id="rId4"/>
    <p:sldId id="257" r:id="rId5"/>
    <p:sldId id="269" r:id="rId6"/>
    <p:sldId id="270" r:id="rId7"/>
    <p:sldId id="263" r:id="rId8"/>
    <p:sldId id="260" r:id="rId9"/>
    <p:sldId id="271" r:id="rId10"/>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571"/>
    <p:restoredTop sz="94666"/>
  </p:normalViewPr>
  <p:slideViewPr>
    <p:cSldViewPr snapToGrid="0" snapToObjects="1">
      <p:cViewPr varScale="1">
        <p:scale>
          <a:sx n="52" d="100"/>
          <a:sy n="52" d="100"/>
        </p:scale>
        <p:origin x="13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5/29/2020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5/29/2020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5/29/2020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5/29/2020</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98353" y="817779"/>
            <a:ext cx="23156169" cy="12080441"/>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6500" dirty="0">
                <a:latin typeface="Arial" panose="020B0604020202020204" pitchFamily="34" charset="0"/>
                <a:ea typeface="+mj-ea"/>
                <a:cs typeface="+mj-cs"/>
              </a:rPr>
              <a:t>Dear participant,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are about to participate in a study that was designed to examine your ability to evaluate the emotional response of faces expressing emotion.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will first go through a short instructions session, then complete a short practice round, and then participate in the actual experiment.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Please follow the instructions carefully.  </a:t>
            </a:r>
          </a:p>
          <a:p>
            <a:endParaRPr lang="en-US" altLang="zh-CN" sz="65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734786" y="12410241"/>
            <a:ext cx="23649214" cy="766916"/>
          </a:xfrm>
        </p:spPr>
        <p:txBody>
          <a:bodyPr>
            <a:noAutofit/>
          </a:bodyPr>
          <a:lstStyle/>
          <a:p>
            <a:pPr algn="l">
              <a:lnSpc>
                <a:spcPts val="4900"/>
              </a:lnSpc>
            </a:pPr>
            <a:r>
              <a:rPr lang="en-US" sz="5400" dirty="0"/>
              <a:t>The goal of this study is to examine whether people can estimate the </a:t>
            </a:r>
            <a:br>
              <a:rPr lang="en-US" sz="5400" dirty="0"/>
            </a:br>
            <a:r>
              <a:rPr lang="en-US" sz="5400" dirty="0">
                <a:solidFill>
                  <a:srgbClr val="FF0000"/>
                </a:solidFill>
              </a:rPr>
              <a:t>average</a:t>
            </a:r>
            <a:r>
              <a:rPr lang="en-US" sz="5400" dirty="0"/>
              <a:t> </a:t>
            </a:r>
            <a:r>
              <a:rPr lang="en-US" sz="5400" dirty="0">
                <a:solidFill>
                  <a:srgbClr val="FF0000"/>
                </a:solidFill>
              </a:rPr>
              <a:t>emotional expression</a:t>
            </a:r>
            <a:r>
              <a:rPr lang="en-US" sz="5400" dirty="0"/>
              <a:t> of face sequences.</a:t>
            </a:r>
            <a:br>
              <a:rPr lang="en-US" sz="5400" dirty="0"/>
            </a:br>
            <a:r>
              <a:rPr lang="en-US" sz="5400" dirty="0"/>
              <a:t> </a:t>
            </a:r>
            <a:br>
              <a:rPr lang="en-US" sz="5400" dirty="0"/>
            </a:br>
            <a:r>
              <a:rPr lang="en-US" sz="5400" dirty="0"/>
              <a:t>In each trial,</a:t>
            </a:r>
            <a:r>
              <a:rPr lang="zh-CN" altLang="en-US" sz="5400" dirty="0"/>
              <a:t> </a:t>
            </a:r>
            <a:r>
              <a:rPr lang="en-US" altLang="zh-CN" sz="5400" dirty="0"/>
              <a:t>a series of faces </a:t>
            </a:r>
            <a:r>
              <a:rPr lang="en-US" sz="5400" dirty="0"/>
              <a:t>expressing various degrees of emotions will appear on the screen. The face sequence may either be expressing positive or negative emotions. </a:t>
            </a: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r>
              <a:rPr lang="en-US" sz="5400" dirty="0"/>
              <a:t>The face sequence will be on the screen for a brief moment. In order to take all the ratings in, try to focus your attention on it as much as possible. </a:t>
            </a:r>
          </a:p>
        </p:txBody>
      </p:sp>
      <p:pic>
        <p:nvPicPr>
          <p:cNvPr id="13" name="Picture 12">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093960"/>
            <a:ext cx="2795761" cy="3588884"/>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5244353" y="2573344"/>
            <a:ext cx="18440400" cy="1783502"/>
          </a:xfrm>
        </p:spPr>
        <p:txBody>
          <a:bodyPr>
            <a:noAutofit/>
          </a:bodyPr>
          <a:lstStyle/>
          <a:p>
            <a:pPr algn="l"/>
            <a:br>
              <a:rPr lang="en-US" altLang="zh-CN" sz="5799" dirty="0">
                <a:cs typeface="Arial" panose="020B0604020202020204" pitchFamily="34" charset="0"/>
              </a:rPr>
            </a:br>
            <a:br>
              <a:rPr lang="en-US" altLang="zh-CN" sz="5799" dirty="0">
                <a:cs typeface="Arial" panose="020B0604020202020204" pitchFamily="34" charset="0"/>
              </a:rPr>
            </a:br>
            <a:r>
              <a:rPr lang="en-US" sz="5799" dirty="0">
                <a:cs typeface="Arial" panose="020B0604020202020204" pitchFamily="34" charset="0"/>
              </a:rPr>
              <a:t>​Following the face sequence, you will be asked to move the mouse left of the line to begin the rating phase</a:t>
            </a:r>
            <a:br>
              <a:rPr lang="en-US" sz="5799" dirty="0">
                <a:cs typeface="Arial" panose="020B0604020202020204" pitchFamily="34" charset="0"/>
              </a:rPr>
            </a:br>
            <a:br>
              <a:rPr lang="en-US" sz="5799" dirty="0">
                <a:cs typeface="Arial" panose="020B0604020202020204" pitchFamily="34" charset="0"/>
              </a:rPr>
            </a:br>
            <a:endParaRPr lang="en-US" sz="5799" dirty="0">
              <a:cs typeface="Arial" panose="020B0604020202020204" pitchFamily="34" charset="0"/>
            </a:endParaRPr>
          </a:p>
        </p:txBody>
      </p:sp>
      <p:cxnSp>
        <p:nvCxnSpPr>
          <p:cNvPr id="4" name="Straight Connector 3"/>
          <p:cNvCxnSpPr/>
          <p:nvPr/>
        </p:nvCxnSpPr>
        <p:spPr>
          <a:xfrm>
            <a:off x="2877671" y="0"/>
            <a:ext cx="0" cy="13716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1DCC761-EEA5-3B4F-AEC8-ED98BC41E974}"/>
              </a:ext>
            </a:extLst>
          </p:cNvPr>
          <p:cNvSpPr txBox="1">
            <a:spLocks/>
          </p:cNvSpPr>
          <p:nvPr/>
        </p:nvSpPr>
        <p:spPr>
          <a:xfrm>
            <a:off x="3487270" y="5562837"/>
            <a:ext cx="18440400" cy="1783502"/>
          </a:xfrm>
          <a:prstGeom prst="rect">
            <a:avLst/>
          </a:prstGeom>
        </p:spPr>
        <p:txBody>
          <a:bodyPr vert="horz" lIns="91440" tIns="45720" rIns="91440" bIns="45720" rtlCol="0" anchor="b">
            <a:noAutofit/>
          </a:bodyPr>
          <a:lstStyle>
            <a:lvl1pPr algn="ctr" defTabSz="1828800" rtl="0" eaLnBrk="1" latinLnBrk="0" hangingPunct="1">
              <a:lnSpc>
                <a:spcPct val="90000"/>
              </a:lnSpc>
              <a:spcBef>
                <a:spcPct val="0"/>
              </a:spcBef>
              <a:buNone/>
              <a:defRPr sz="12000" b="0" i="0" kern="1200">
                <a:solidFill>
                  <a:schemeClr val="tx1"/>
                </a:solidFill>
                <a:latin typeface="Arial" panose="020B0604020202020204" pitchFamily="34" charset="0"/>
                <a:ea typeface="+mj-ea"/>
                <a:cs typeface="+mj-cs"/>
              </a:defRPr>
            </a:lvl1pPr>
          </a:lstStyle>
          <a:p>
            <a:pPr algn="l"/>
            <a:r>
              <a:rPr lang="en-US" altLang="zh-CN" sz="5799" dirty="0">
                <a:latin typeface="+mj-lt"/>
                <a:cs typeface="Arial" panose="020B0604020202020204" pitchFamily="34" charset="0"/>
              </a:rPr>
              <a:t>Move mouse left of the line to begin</a:t>
            </a:r>
            <a:endParaRPr lang="en-US" sz="5799" dirty="0">
              <a:latin typeface="+mj-lt"/>
              <a:cs typeface="Arial" panose="020B0604020202020204" pitchFamily="34" charset="0"/>
            </a:endParaRPr>
          </a:p>
        </p:txBody>
      </p:sp>
    </p:spTree>
    <p:extLst>
      <p:ext uri="{BB962C8B-B14F-4D97-AF65-F5344CB8AC3E}">
        <p14:creationId xmlns:p14="http://schemas.microsoft.com/office/powerpoint/2010/main" val="237244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5693062"/>
            <a:ext cx="24042016" cy="1783502"/>
          </a:xfrm>
        </p:spPr>
        <p:txBody>
          <a:bodyPr>
            <a:noAutofit/>
          </a:bodyPr>
          <a:lstStyle/>
          <a:p>
            <a:pPr algn="l"/>
            <a:br>
              <a:rPr lang="en-US" altLang="zh-CN" sz="5799" dirty="0">
                <a:cs typeface="Arial" panose="020B0604020202020204" pitchFamily="34" charset="0"/>
              </a:rPr>
            </a:br>
            <a:br>
              <a:rPr lang="en-US" altLang="zh-CN" sz="5799" dirty="0">
                <a:cs typeface="Arial" panose="020B0604020202020204" pitchFamily="34" charset="0"/>
              </a:rPr>
            </a:br>
            <a:r>
              <a:rPr lang="en-US" sz="5799" dirty="0">
                <a:cs typeface="Arial" panose="020B0604020202020204" pitchFamily="34" charset="0"/>
              </a:rPr>
              <a:t>​A face will then appear on the screen. When you move your mouse, the face will change from being neutral to expressing emotion  </a:t>
            </a:r>
            <a:br>
              <a:rPr lang="en-US" sz="5799" dirty="0">
                <a:cs typeface="Arial" panose="020B0604020202020204" pitchFamily="34" charset="0"/>
              </a:rPr>
            </a:br>
            <a:br>
              <a:rPr lang="en-US" sz="5799" dirty="0">
                <a:cs typeface="Arial" panose="020B0604020202020204" pitchFamily="34" charset="0"/>
              </a:rPr>
            </a:br>
            <a:r>
              <a:rPr lang="en-US" sz="5799" dirty="0">
                <a:cs typeface="Arial" panose="020B0604020202020204" pitchFamily="34" charset="0"/>
              </a:rPr>
              <a:t>By </a:t>
            </a:r>
            <a:r>
              <a:rPr lang="en-US" altLang="zh-CN" sz="5799" dirty="0">
                <a:cs typeface="Arial" panose="020B0604020202020204" pitchFamily="34" charset="0"/>
              </a:rPr>
              <a:t>adjusting your mouse</a:t>
            </a:r>
            <a:r>
              <a:rPr lang="en-US" sz="5799" dirty="0">
                <a:cs typeface="Arial" panose="020B0604020202020204" pitchFamily="34" charset="0"/>
              </a:rPr>
              <a:t>, </a:t>
            </a:r>
            <a:r>
              <a:rPr lang="en-US" sz="5799" b="1" dirty="0">
                <a:cs typeface="Arial" panose="020B0604020202020204" pitchFamily="34" charset="0"/>
              </a:rPr>
              <a:t>you are asked to estimate the </a:t>
            </a:r>
            <a:r>
              <a:rPr lang="en-US" sz="5799" b="1" dirty="0">
                <a:solidFill>
                  <a:srgbClr val="FF0000"/>
                </a:solidFill>
                <a:cs typeface="Arial" panose="020B0604020202020204" pitchFamily="34" charset="0"/>
              </a:rPr>
              <a:t>average emotional response of the face sequence you just saw. </a:t>
            </a:r>
            <a:br>
              <a:rPr lang="en-US" sz="5799" b="1" dirty="0">
                <a:solidFill>
                  <a:srgbClr val="FF0000"/>
                </a:solidFill>
                <a:cs typeface="Arial" panose="020B0604020202020204" pitchFamily="34" charset="0"/>
              </a:rPr>
            </a:br>
            <a:br>
              <a:rPr lang="en-US" sz="5799" b="1" dirty="0">
                <a:cs typeface="Arial" panose="020B0604020202020204" pitchFamily="34" charset="0"/>
              </a:rPr>
            </a:br>
            <a:endParaRPr lang="en-US" sz="5799" dirty="0">
              <a:cs typeface="Arial" panose="020B0604020202020204" pitchFamily="34" charset="0"/>
            </a:endParaRPr>
          </a:p>
        </p:txBody>
      </p:sp>
      <p:pic>
        <p:nvPicPr>
          <p:cNvPr id="4" name="Picture 3">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927678"/>
            <a:ext cx="2795761" cy="3588884"/>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580523" y="3873175"/>
            <a:ext cx="24297778"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provide </a:t>
            </a:r>
          </a:p>
          <a:p>
            <a:endParaRPr lang="en-US" altLang="zh-CN" sz="2000" dirty="0">
              <a:latin typeface="Arial" panose="020B0604020202020204" pitchFamily="34" charset="0"/>
              <a:cs typeface="Arial" panose="020B0604020202020204" pitchFamily="34" charset="0"/>
            </a:endParaRPr>
          </a:p>
          <a:p>
            <a:r>
              <a:rPr lang="en-US" altLang="zh-CN" sz="5799" dirty="0">
                <a:latin typeface="Arial" panose="020B0604020202020204" pitchFamily="34" charset="0"/>
                <a:cs typeface="Arial" panose="020B0604020202020204" pitchFamily="34" charset="0"/>
              </a:rPr>
              <a:t>YOUR ESTIMATION OF THE </a:t>
            </a:r>
          </a:p>
          <a:p>
            <a:r>
              <a:rPr lang="en-US" altLang="zh-CN" sz="5799" dirty="0">
                <a:solidFill>
                  <a:srgbClr val="FF0000"/>
                </a:solidFill>
                <a:latin typeface="Arial" panose="020B0604020202020204" pitchFamily="34" charset="0"/>
                <a:cs typeface="Arial" panose="020B0604020202020204" pitchFamily="34" charset="0"/>
              </a:rPr>
              <a:t>AVERAGE EMOTIONAL RESPONSE</a:t>
            </a:r>
            <a:r>
              <a:rPr lang="en-US" altLang="zh-CN" sz="5799"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  </a:t>
            </a:r>
          </a:p>
          <a:p>
            <a:r>
              <a:rPr lang="en-US" altLang="zh-CN" sz="5799" dirty="0">
                <a:latin typeface="Arial" panose="020B0604020202020204" pitchFamily="34" charset="0"/>
                <a:cs typeface="Arial" panose="020B0604020202020204" pitchFamily="34" charset="0"/>
              </a:rPr>
              <a:t>of the face sequence you just saw. </a:t>
            </a:r>
            <a:endParaRPr lang="en-US" sz="5799"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27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1049650" y="2435698"/>
            <a:ext cx="23334350" cy="1484589"/>
          </a:xfrm>
        </p:spPr>
        <p:txBody>
          <a:bodyPr>
            <a:noAutofit/>
          </a:bodyPr>
          <a:lstStyle/>
          <a:p>
            <a:pPr algn="l"/>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spTree>
    <p:extLst>
      <p:ext uri="{BB962C8B-B14F-4D97-AF65-F5344CB8AC3E}">
        <p14:creationId xmlns:p14="http://schemas.microsoft.com/office/powerpoint/2010/main" val="99930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49150" y="2090049"/>
            <a:ext cx="22880871" cy="7478766"/>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At the next stage, you will conduct a short practice run to make sure that the task is clear. </a:t>
            </a:r>
          </a:p>
          <a:p>
            <a:endParaRPr lang="en-US" sz="8000"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Remember – the goal is to </a:t>
            </a:r>
            <a:r>
              <a:rPr lang="en-US" sz="8000" dirty="0">
                <a:latin typeface="Arial" panose="020B0604020202020204" pitchFamily="34" charset="0"/>
              </a:rPr>
              <a:t>ESTIMATE THE AVERAGE EMOTIONAL RESPONSE of the of the face sequence you just saw.</a:t>
            </a:r>
            <a:r>
              <a:rPr lang="en-US" altLang="zh-CN" sz="8000" b="1" dirty="0">
                <a:latin typeface="Arial" panose="020B0604020202020204" pitchFamily="34" charset="0"/>
                <a:cs typeface="Arial" panose="020B0604020202020204" pitchFamily="34" charset="0"/>
              </a:rPr>
              <a:t> </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94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7200" dirty="0">
                <a:latin typeface="Arial" panose="020B0604020202020204" pitchFamily="34" charset="0"/>
                <a:cs typeface="Arial" panose="020B0604020202020204" pitchFamily="34" charset="0"/>
              </a:rPr>
              <a:t>Thank you for completing the practice stage. </a:t>
            </a:r>
          </a:p>
          <a:p>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ESTIMATE THE </a:t>
            </a:r>
            <a:r>
              <a:rPr lang="en-US" sz="7200" dirty="0">
                <a:solidFill>
                  <a:srgbClr val="FF0000"/>
                </a:solidFill>
                <a:latin typeface="Arial" panose="020B0604020202020204" pitchFamily="34" charset="0"/>
              </a:rPr>
              <a:t>AVERAGE EMOTIONAL RESPONSE</a:t>
            </a:r>
            <a:r>
              <a:rPr lang="en-US" sz="7200" dirty="0">
                <a:latin typeface="Arial" panose="020B0604020202020204" pitchFamily="34" charset="0"/>
              </a:rPr>
              <a:t> of the face sequence you just saw.</a:t>
            </a:r>
            <a:r>
              <a:rPr lang="en-US" altLang="zh-CN" sz="7200" b="1" dirty="0">
                <a:latin typeface="Arial" panose="020B0604020202020204" pitchFamily="34" charset="0"/>
                <a:cs typeface="Arial" panose="020B0604020202020204" pitchFamily="34" charset="0"/>
              </a:rPr>
              <a:t> </a:t>
            </a:r>
            <a:endParaRPr lang="en-US" sz="7200" dirty="0">
              <a:latin typeface="Arial" panose="020B0604020202020204" pitchFamily="34" charset="0"/>
              <a:cs typeface="Arial" panose="020B0604020202020204" pitchFamily="34" charset="0"/>
            </a:endParaRPr>
          </a:p>
          <a:p>
            <a:endParaRPr lang="en-US" sz="7200" dirty="0">
              <a:latin typeface="Arial" panose="020B0604020202020204" pitchFamily="34" charset="0"/>
              <a:ea typeface="+mj-ea"/>
              <a:cs typeface="+mj-cs"/>
            </a:endParaRPr>
          </a:p>
          <a:p>
            <a:r>
              <a:rPr lang="en-US" sz="7200" dirty="0">
                <a:latin typeface="Arial" panose="020B0604020202020204" pitchFamily="34" charset="0"/>
                <a:ea typeface="+mj-ea"/>
                <a:cs typeface="+mj-cs"/>
              </a:rPr>
              <a:t>In the following section you will complete the actual study, which consists of 50 trials. The task should </a:t>
            </a:r>
            <a:r>
              <a:rPr lang="en-US" sz="7200">
                <a:latin typeface="Arial" panose="020B0604020202020204" pitchFamily="34" charset="0"/>
                <a:ea typeface="+mj-ea"/>
                <a:cs typeface="+mj-cs"/>
              </a:rPr>
              <a:t>take 15 </a:t>
            </a:r>
            <a:r>
              <a:rPr lang="en-US" sz="7200" dirty="0">
                <a:latin typeface="Arial" panose="020B0604020202020204" pitchFamily="34" charset="0"/>
                <a:ea typeface="+mj-ea"/>
                <a:cs typeface="+mj-cs"/>
              </a:rPr>
              <a:t>minutes, more or less. </a:t>
            </a:r>
          </a:p>
          <a:p>
            <a:endParaRPr lang="en-US" sz="7200" dirty="0">
              <a:latin typeface="Arial" panose="020B0604020202020204" pitchFamily="34" charset="0"/>
              <a:ea typeface="+mj-ea"/>
              <a:cs typeface="+mj-cs"/>
            </a:endParaRPr>
          </a:p>
          <a:p>
            <a:endParaRPr lang="en-US" sz="7200" dirty="0">
              <a:latin typeface="Arial" panose="020B0604020202020204" pitchFamily="34" charset="0"/>
              <a:ea typeface="+mj-ea"/>
              <a:cs typeface="+mj-cs"/>
            </a:endParaRPr>
          </a:p>
          <a:p>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651</TotalTime>
  <Words>420</Words>
  <Application>Microsoft Office PowerPoint</Application>
  <PresentationFormat>Custom</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 Light</vt:lpstr>
      <vt:lpstr>Wingdings</vt:lpstr>
      <vt:lpstr>Office Theme</vt:lpstr>
      <vt:lpstr>PowerPoint Presentation</vt:lpstr>
      <vt:lpstr>The goal of this study is to examine whether people can estimate the  average emotional expression of face sequences.   In each trial, a series of faces expressing various degrees of emotions will appear on the screen. The face sequence may either be expressing positive or negative emotions.              The face sequence will be on the screen for a brief moment. In order to take all the ratings in, try to focus your attention on it as much as possible. </vt:lpstr>
      <vt:lpstr>  ​Following the face sequence, you will be asked to move the mouse left of the line to begin the rating phase  </vt:lpstr>
      <vt:lpstr>  ​A face will then appear on the screen. When you move your mouse, the face will change from being neutral to expressing emotion    By adjusting your mouse, you are asked to estimate the average emotional response of the face sequence you just saw.   </vt:lpstr>
      <vt:lpstr>PowerPoint Presentation</vt:lpstr>
      <vt:lpstr> Once you make the choice, the page will switch to the next trial.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yiyue cao</dc:creator>
  <cp:lastModifiedBy>Jonas Schone</cp:lastModifiedBy>
  <cp:revision>60</cp:revision>
  <cp:lastPrinted>2019-01-08T06:07:19Z</cp:lastPrinted>
  <dcterms:created xsi:type="dcterms:W3CDTF">2019-01-04T19:36:10Z</dcterms:created>
  <dcterms:modified xsi:type="dcterms:W3CDTF">2020-05-29T18:35:01Z</dcterms:modified>
</cp:coreProperties>
</file>