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67" r:id="rId2"/>
    <p:sldId id="268" r:id="rId3"/>
    <p:sldId id="272" r:id="rId4"/>
    <p:sldId id="257" r:id="rId5"/>
    <p:sldId id="269" r:id="rId6"/>
    <p:sldId id="270" r:id="rId7"/>
    <p:sldId id="263" r:id="rId8"/>
    <p:sldId id="260" r:id="rId9"/>
    <p:sldId id="271" r:id="rId10"/>
  </p:sldIdLst>
  <p:sldSz cx="24384000"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it Goldenberg" initials="AG" lastIdx="10" clrIdx="0">
    <p:extLst>
      <p:ext uri="{19B8F6BF-5375-455C-9EA6-DF929625EA0E}">
        <p15:presenceInfo xmlns:p15="http://schemas.microsoft.com/office/powerpoint/2012/main" userId="59a5c251c9407b2b" providerId="Windows Live"/>
      </p:ext>
    </p:extLst>
  </p:cmAuthor>
  <p:cmAuthor id="2" name="yiyue cao" initials="yc" lastIdx="1" clrIdx="1">
    <p:extLst>
      <p:ext uri="{19B8F6BF-5375-455C-9EA6-DF929625EA0E}">
        <p15:presenceInfo xmlns:p15="http://schemas.microsoft.com/office/powerpoint/2012/main" userId="bf36342c480fb9f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AAAAA"/>
    <a:srgbClr val="B9B9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571"/>
    <p:restoredTop sz="94666"/>
  </p:normalViewPr>
  <p:slideViewPr>
    <p:cSldViewPr snapToGrid="0" snapToObjects="1">
      <p:cViewPr varScale="1">
        <p:scale>
          <a:sx n="36" d="100"/>
          <a:sy n="36" d="100"/>
        </p:scale>
        <p:origin x="96" y="3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8000" y="2244726"/>
            <a:ext cx="18288000" cy="4775200"/>
          </a:xfrm>
        </p:spPr>
        <p:txBody>
          <a:bodyPr anchor="b"/>
          <a:lstStyle>
            <a:lvl1pPr algn="ctr">
              <a:defRPr sz="12000"/>
            </a:lvl1pPr>
          </a:lstStyle>
          <a:p>
            <a:r>
              <a:rPr lang="en-US"/>
              <a:t>Click to edit Master title style</a:t>
            </a:r>
            <a:endParaRPr lang="en-US" dirty="0"/>
          </a:p>
        </p:txBody>
      </p:sp>
      <p:sp>
        <p:nvSpPr>
          <p:cNvPr id="3" name="Subtitle 2"/>
          <p:cNvSpPr>
            <a:spLocks noGrp="1"/>
          </p:cNvSpPr>
          <p:nvPr>
            <p:ph type="subTitle" idx="1"/>
          </p:nvPr>
        </p:nvSpPr>
        <p:spPr>
          <a:xfrm>
            <a:off x="3048000" y="7204076"/>
            <a:ext cx="18288000" cy="3311524"/>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BE98DE-5B02-5640-B1FB-9B77D9687ABA}" type="datetimeFigureOut">
              <a:rPr lang="en-US" smtClean="0"/>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946601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BE98DE-5B02-5640-B1FB-9B77D9687ABA}" type="datetimeFigureOut">
              <a:rPr lang="en-US" smtClean="0"/>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43475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449800" y="730250"/>
            <a:ext cx="5257800" cy="1162367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76400" y="730250"/>
            <a:ext cx="15468600" cy="1162367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BE98DE-5B02-5640-B1FB-9B77D9687ABA}" type="datetimeFigureOut">
              <a:rPr lang="en-US" smtClean="0"/>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4228617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BE98DE-5B02-5640-B1FB-9B77D9687ABA}" type="datetimeFigureOut">
              <a:rPr lang="en-US" smtClean="0"/>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169734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63700" y="3419477"/>
            <a:ext cx="21031200" cy="5705474"/>
          </a:xfrm>
        </p:spPr>
        <p:txBody>
          <a:bodyPr anchor="b"/>
          <a:lstStyle>
            <a:lvl1pPr>
              <a:defRPr sz="12000"/>
            </a:lvl1pPr>
          </a:lstStyle>
          <a:p>
            <a:r>
              <a:rPr lang="en-US"/>
              <a:t>Click to edit Master title style</a:t>
            </a:r>
            <a:endParaRPr lang="en-US" dirty="0"/>
          </a:p>
        </p:txBody>
      </p:sp>
      <p:sp>
        <p:nvSpPr>
          <p:cNvPr id="3" name="Text Placeholder 2"/>
          <p:cNvSpPr>
            <a:spLocks noGrp="1"/>
          </p:cNvSpPr>
          <p:nvPr>
            <p:ph type="body" idx="1"/>
          </p:nvPr>
        </p:nvSpPr>
        <p:spPr>
          <a:xfrm>
            <a:off x="1663700" y="9178927"/>
            <a:ext cx="21031200"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2BE98DE-5B02-5640-B1FB-9B77D9687ABA}" type="datetimeFigureOut">
              <a:rPr lang="en-US" smtClean="0"/>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030313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76400" y="3651250"/>
            <a:ext cx="10363200" cy="87026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344400" y="3651250"/>
            <a:ext cx="10363200" cy="87026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BE98DE-5B02-5640-B1FB-9B77D9687ABA}" type="datetimeFigureOut">
              <a:rPr lang="en-US" smtClean="0"/>
              <a:t>9/4/2019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641675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79576" y="730251"/>
            <a:ext cx="21031200" cy="265112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79577" y="3362326"/>
            <a:ext cx="10315574"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Edit Master text styles</a:t>
            </a:r>
          </a:p>
        </p:txBody>
      </p:sp>
      <p:sp>
        <p:nvSpPr>
          <p:cNvPr id="4" name="Content Placeholder 3"/>
          <p:cNvSpPr>
            <a:spLocks noGrp="1"/>
          </p:cNvSpPr>
          <p:nvPr>
            <p:ph sz="half" idx="2"/>
          </p:nvPr>
        </p:nvSpPr>
        <p:spPr>
          <a:xfrm>
            <a:off x="1679577" y="5010150"/>
            <a:ext cx="10315574" cy="73691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344400" y="3362326"/>
            <a:ext cx="10366376"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Edit Master text styles</a:t>
            </a:r>
          </a:p>
        </p:txBody>
      </p:sp>
      <p:sp>
        <p:nvSpPr>
          <p:cNvPr id="6" name="Content Placeholder 5"/>
          <p:cNvSpPr>
            <a:spLocks noGrp="1"/>
          </p:cNvSpPr>
          <p:nvPr>
            <p:ph sz="quarter" idx="4"/>
          </p:nvPr>
        </p:nvSpPr>
        <p:spPr>
          <a:xfrm>
            <a:off x="12344400" y="5010150"/>
            <a:ext cx="10366376" cy="73691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BE98DE-5B02-5640-B1FB-9B77D9687ABA}" type="datetimeFigureOut">
              <a:rPr lang="en-US" smtClean="0"/>
              <a:t>9/4/2019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4009075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BE98DE-5B02-5640-B1FB-9B77D9687ABA}" type="datetimeFigureOut">
              <a:rPr lang="en-US" smtClean="0"/>
              <a:t>9/4/2019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061366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BE98DE-5B02-5640-B1FB-9B77D9687ABA}" type="datetimeFigureOut">
              <a:rPr lang="en-US" smtClean="0"/>
              <a:t>9/4/2019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270679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7" y="914400"/>
            <a:ext cx="7864474" cy="3200400"/>
          </a:xfrm>
        </p:spPr>
        <p:txBody>
          <a:bodyPr anchor="b"/>
          <a:lstStyle>
            <a:lvl1pPr>
              <a:defRPr sz="6400"/>
            </a:lvl1pPr>
          </a:lstStyle>
          <a:p>
            <a:r>
              <a:rPr lang="en-US"/>
              <a:t>Click to edit Master title style</a:t>
            </a:r>
            <a:endParaRPr lang="en-US" dirty="0"/>
          </a:p>
        </p:txBody>
      </p:sp>
      <p:sp>
        <p:nvSpPr>
          <p:cNvPr id="3" name="Content Placeholder 2"/>
          <p:cNvSpPr>
            <a:spLocks noGrp="1"/>
          </p:cNvSpPr>
          <p:nvPr>
            <p:ph idx="1"/>
          </p:nvPr>
        </p:nvSpPr>
        <p:spPr>
          <a:xfrm>
            <a:off x="10366376" y="1974851"/>
            <a:ext cx="12344400" cy="9747250"/>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679577"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Edit Master text styles</a:t>
            </a:r>
          </a:p>
        </p:txBody>
      </p:sp>
      <p:sp>
        <p:nvSpPr>
          <p:cNvPr id="5" name="Date Placeholder 4"/>
          <p:cNvSpPr>
            <a:spLocks noGrp="1"/>
          </p:cNvSpPr>
          <p:nvPr>
            <p:ph type="dt" sz="half" idx="10"/>
          </p:nvPr>
        </p:nvSpPr>
        <p:spPr/>
        <p:txBody>
          <a:bodyPr/>
          <a:lstStyle/>
          <a:p>
            <a:fld id="{22BE98DE-5B02-5640-B1FB-9B77D9687ABA}" type="datetimeFigureOut">
              <a:rPr lang="en-US" smtClean="0"/>
              <a:t>9/4/2019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1181135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7" y="914400"/>
            <a:ext cx="7864474" cy="3200400"/>
          </a:xfrm>
        </p:spPr>
        <p:txBody>
          <a:bodyPr anchor="b"/>
          <a:lstStyle>
            <a:lvl1pPr>
              <a:defRPr sz="6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366376" y="1974851"/>
            <a:ext cx="12344400" cy="9747250"/>
          </a:xfrm>
        </p:spPr>
        <p:txBody>
          <a:bodyPr anchor="t"/>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US"/>
              <a:t>Click icon to add picture</a:t>
            </a:r>
            <a:endParaRPr lang="en-US" dirty="0"/>
          </a:p>
        </p:txBody>
      </p:sp>
      <p:sp>
        <p:nvSpPr>
          <p:cNvPr id="4" name="Text Placeholder 3"/>
          <p:cNvSpPr>
            <a:spLocks noGrp="1"/>
          </p:cNvSpPr>
          <p:nvPr>
            <p:ph type="body" sz="half" idx="2"/>
          </p:nvPr>
        </p:nvSpPr>
        <p:spPr>
          <a:xfrm>
            <a:off x="1679577"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Edit Master text styles</a:t>
            </a:r>
          </a:p>
        </p:txBody>
      </p:sp>
      <p:sp>
        <p:nvSpPr>
          <p:cNvPr id="5" name="Date Placeholder 4"/>
          <p:cNvSpPr>
            <a:spLocks noGrp="1"/>
          </p:cNvSpPr>
          <p:nvPr>
            <p:ph type="dt" sz="half" idx="10"/>
          </p:nvPr>
        </p:nvSpPr>
        <p:spPr/>
        <p:txBody>
          <a:bodyPr/>
          <a:lstStyle/>
          <a:p>
            <a:fld id="{22BE98DE-5B02-5640-B1FB-9B77D9687ABA}" type="datetimeFigureOut">
              <a:rPr lang="en-US" smtClean="0"/>
              <a:t>9/4/2019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734466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400" y="730251"/>
            <a:ext cx="21031200" cy="26511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6400" y="3651250"/>
            <a:ext cx="21031200"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6400" y="12712701"/>
            <a:ext cx="5486400" cy="730250"/>
          </a:xfrm>
          <a:prstGeom prst="rect">
            <a:avLst/>
          </a:prstGeom>
        </p:spPr>
        <p:txBody>
          <a:bodyPr vert="horz" lIns="91440" tIns="45720" rIns="91440" bIns="45720" rtlCol="0" anchor="ctr"/>
          <a:lstStyle>
            <a:lvl1pPr algn="l">
              <a:defRPr sz="2400" b="0" i="0">
                <a:solidFill>
                  <a:schemeClr val="tx1">
                    <a:tint val="75000"/>
                  </a:schemeClr>
                </a:solidFill>
                <a:latin typeface="Arial" panose="020B0604020202020204" pitchFamily="34" charset="0"/>
              </a:defRPr>
            </a:lvl1pPr>
          </a:lstStyle>
          <a:p>
            <a:fld id="{22BE98DE-5B02-5640-B1FB-9B77D9687ABA}" type="datetimeFigureOut">
              <a:rPr lang="en-US" smtClean="0"/>
              <a:pPr/>
              <a:t>9/4/2019</a:t>
            </a:fld>
            <a:endParaRPr lang="en-US" dirty="0"/>
          </a:p>
        </p:txBody>
      </p:sp>
      <p:sp>
        <p:nvSpPr>
          <p:cNvPr id="5" name="Footer Placeholder 4"/>
          <p:cNvSpPr>
            <a:spLocks noGrp="1"/>
          </p:cNvSpPr>
          <p:nvPr>
            <p:ph type="ftr" sz="quarter" idx="3"/>
          </p:nvPr>
        </p:nvSpPr>
        <p:spPr>
          <a:xfrm>
            <a:off x="8077200" y="12712701"/>
            <a:ext cx="8229600" cy="730250"/>
          </a:xfrm>
          <a:prstGeom prst="rect">
            <a:avLst/>
          </a:prstGeom>
        </p:spPr>
        <p:txBody>
          <a:bodyPr vert="horz" lIns="91440" tIns="45720" rIns="91440" bIns="45720" rtlCol="0" anchor="ctr"/>
          <a:lstStyle>
            <a:lvl1pPr algn="ctr">
              <a:defRPr sz="2400" b="0" i="0">
                <a:solidFill>
                  <a:schemeClr val="tx1">
                    <a:tint val="75000"/>
                  </a:schemeClr>
                </a:solidFill>
                <a:latin typeface="Arial" panose="020B0604020202020204" pitchFamily="34" charset="0"/>
              </a:defRPr>
            </a:lvl1pPr>
          </a:lstStyle>
          <a:p>
            <a:endParaRPr lang="en-US" dirty="0"/>
          </a:p>
        </p:txBody>
      </p:sp>
      <p:sp>
        <p:nvSpPr>
          <p:cNvPr id="6" name="Slide Number Placeholder 5"/>
          <p:cNvSpPr>
            <a:spLocks noGrp="1"/>
          </p:cNvSpPr>
          <p:nvPr>
            <p:ph type="sldNum" sz="quarter" idx="4"/>
          </p:nvPr>
        </p:nvSpPr>
        <p:spPr>
          <a:xfrm>
            <a:off x="17221200" y="12712701"/>
            <a:ext cx="5486400" cy="730250"/>
          </a:xfrm>
          <a:prstGeom prst="rect">
            <a:avLst/>
          </a:prstGeom>
        </p:spPr>
        <p:txBody>
          <a:bodyPr vert="horz" lIns="91440" tIns="45720" rIns="91440" bIns="45720" rtlCol="0" anchor="ctr"/>
          <a:lstStyle>
            <a:lvl1pPr algn="r">
              <a:defRPr sz="2400" b="0" i="0">
                <a:solidFill>
                  <a:schemeClr val="tx1">
                    <a:tint val="75000"/>
                  </a:schemeClr>
                </a:solidFill>
                <a:latin typeface="Arial" panose="020B0604020202020204" pitchFamily="34" charset="0"/>
              </a:defRPr>
            </a:lvl1pPr>
          </a:lstStyle>
          <a:p>
            <a:fld id="{230F6961-B1E4-9744-9750-1974B49ABF49}" type="slidenum">
              <a:rPr lang="en-US" smtClean="0"/>
              <a:pPr/>
              <a:t>‹#›</a:t>
            </a:fld>
            <a:endParaRPr lang="en-US" dirty="0"/>
          </a:p>
        </p:txBody>
      </p:sp>
    </p:spTree>
    <p:extLst>
      <p:ext uri="{BB962C8B-B14F-4D97-AF65-F5344CB8AC3E}">
        <p14:creationId xmlns:p14="http://schemas.microsoft.com/office/powerpoint/2010/main" val="69694827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828800" rtl="0" eaLnBrk="1" latinLnBrk="0" hangingPunct="1">
        <a:lnSpc>
          <a:spcPct val="90000"/>
        </a:lnSpc>
        <a:spcBef>
          <a:spcPct val="0"/>
        </a:spcBef>
        <a:buNone/>
        <a:defRPr sz="8800" b="0" i="0" kern="1200">
          <a:solidFill>
            <a:schemeClr val="tx1"/>
          </a:solidFill>
          <a:latin typeface="Arial" panose="020B0604020202020204" pitchFamily="34" charset="0"/>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b="0" i="0" kern="1200">
          <a:solidFill>
            <a:schemeClr val="tx1"/>
          </a:solidFill>
          <a:latin typeface="Arial" panose="020B0604020202020204" pitchFamily="34" charset="0"/>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b="0" i="0" kern="1200">
          <a:solidFill>
            <a:schemeClr val="tx1"/>
          </a:solidFill>
          <a:latin typeface="Arial" panose="020B0604020202020204" pitchFamily="34" charset="0"/>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b="0" i="0" kern="1200">
          <a:solidFill>
            <a:schemeClr val="tx1"/>
          </a:solidFill>
          <a:latin typeface="Arial" panose="020B0604020202020204" pitchFamily="34" charset="0"/>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b="0" i="0" kern="1200">
          <a:solidFill>
            <a:schemeClr val="tx1"/>
          </a:solidFill>
          <a:latin typeface="Arial" panose="020B0604020202020204" pitchFamily="34" charset="0"/>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b="0" i="0" kern="1200">
          <a:solidFill>
            <a:schemeClr val="tx1"/>
          </a:solidFill>
          <a:latin typeface="Arial" panose="020B0604020202020204" pitchFamily="34" charset="0"/>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CC037E10-DC8D-D843-90C5-908847AAAD97}"/>
              </a:ext>
            </a:extLst>
          </p:cNvPr>
          <p:cNvSpPr txBox="1">
            <a:spLocks/>
          </p:cNvSpPr>
          <p:nvPr/>
        </p:nvSpPr>
        <p:spPr>
          <a:xfrm>
            <a:off x="598353" y="817779"/>
            <a:ext cx="23156169" cy="12080441"/>
          </a:xfrm>
          <a:prstGeom prst="rect">
            <a:avLst/>
          </a:prstGeom>
        </p:spPr>
        <p:txBody>
          <a:bodyPr vert="horz" lIns="182856" tIns="91428" rIns="182856" bIns="91428" rtlCol="0">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r>
              <a:rPr lang="en-US" sz="6500" dirty="0">
                <a:latin typeface="Arial" panose="020B0604020202020204" pitchFamily="34" charset="0"/>
                <a:ea typeface="+mj-ea"/>
                <a:cs typeface="+mj-cs"/>
              </a:rPr>
              <a:t>Dear participant,  </a:t>
            </a:r>
          </a:p>
          <a:p>
            <a:endParaRPr lang="en-US" sz="6500" dirty="0">
              <a:latin typeface="Arial" panose="020B0604020202020204" pitchFamily="34" charset="0"/>
              <a:ea typeface="+mj-ea"/>
              <a:cs typeface="+mj-cs"/>
            </a:endParaRPr>
          </a:p>
          <a:p>
            <a:r>
              <a:rPr lang="en-US" sz="6500" dirty="0">
                <a:latin typeface="Arial" panose="020B0604020202020204" pitchFamily="34" charset="0"/>
                <a:ea typeface="+mj-ea"/>
                <a:cs typeface="+mj-cs"/>
              </a:rPr>
              <a:t>You are about to participate in a study that was designed to examine your ability to evaluate the emotional response of faces expressing emotion. </a:t>
            </a:r>
          </a:p>
          <a:p>
            <a:endParaRPr lang="en-US" sz="6500" dirty="0">
              <a:latin typeface="Arial" panose="020B0604020202020204" pitchFamily="34" charset="0"/>
              <a:ea typeface="+mj-ea"/>
              <a:cs typeface="+mj-cs"/>
            </a:endParaRPr>
          </a:p>
          <a:p>
            <a:r>
              <a:rPr lang="en-US" sz="6500" dirty="0">
                <a:latin typeface="Arial" panose="020B0604020202020204" pitchFamily="34" charset="0"/>
                <a:ea typeface="+mj-ea"/>
                <a:cs typeface="+mj-cs"/>
              </a:rPr>
              <a:t>You will first go through a short instructions session, then complete a short practice round, and then participate in the actual experiment. </a:t>
            </a:r>
          </a:p>
          <a:p>
            <a:endParaRPr lang="en-US" sz="6500" dirty="0">
              <a:latin typeface="Arial" panose="020B0604020202020204" pitchFamily="34" charset="0"/>
              <a:ea typeface="+mj-ea"/>
              <a:cs typeface="+mj-cs"/>
            </a:endParaRPr>
          </a:p>
          <a:p>
            <a:r>
              <a:rPr lang="en-US" sz="6500" dirty="0">
                <a:latin typeface="Arial" panose="020B0604020202020204" pitchFamily="34" charset="0"/>
                <a:ea typeface="+mj-ea"/>
                <a:cs typeface="+mj-cs"/>
              </a:rPr>
              <a:t>Please follow the instructions carefully.  </a:t>
            </a:r>
          </a:p>
          <a:p>
            <a:endParaRPr lang="en-US" altLang="zh-CN" sz="6500" dirty="0">
              <a:latin typeface="Arial" panose="020B0604020202020204" pitchFamily="34" charset="0"/>
            </a:endParaRPr>
          </a:p>
        </p:txBody>
      </p:sp>
    </p:spTree>
    <p:extLst>
      <p:ext uri="{BB962C8B-B14F-4D97-AF65-F5344CB8AC3E}">
        <p14:creationId xmlns:p14="http://schemas.microsoft.com/office/powerpoint/2010/main" val="2486180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C761-EEA5-3B4F-AEC8-ED98BC41E974}"/>
              </a:ext>
            </a:extLst>
          </p:cNvPr>
          <p:cNvSpPr>
            <a:spLocks noGrp="1"/>
          </p:cNvSpPr>
          <p:nvPr>
            <p:ph type="ctrTitle"/>
          </p:nvPr>
        </p:nvSpPr>
        <p:spPr>
          <a:xfrm>
            <a:off x="734786" y="12410241"/>
            <a:ext cx="23649214" cy="766916"/>
          </a:xfrm>
        </p:spPr>
        <p:txBody>
          <a:bodyPr>
            <a:noAutofit/>
          </a:bodyPr>
          <a:lstStyle/>
          <a:p>
            <a:pPr algn="l">
              <a:lnSpc>
                <a:spcPts val="4900"/>
              </a:lnSpc>
            </a:pPr>
            <a:r>
              <a:rPr lang="en-US" sz="5400" dirty="0"/>
              <a:t>The goal of this study is to examine whether people can estimate the </a:t>
            </a:r>
            <a:r>
              <a:rPr lang="en-US" sz="5400" dirty="0">
                <a:solidFill>
                  <a:srgbClr val="FF0000"/>
                </a:solidFill>
              </a:rPr>
              <a:t>emotional expression</a:t>
            </a:r>
            <a:r>
              <a:rPr lang="en-US" sz="5400" dirty="0"/>
              <a:t> of faces.</a:t>
            </a:r>
            <a:br>
              <a:rPr lang="en-US" sz="5400" dirty="0"/>
            </a:br>
            <a:r>
              <a:rPr lang="en-US" sz="5400" dirty="0"/>
              <a:t> </a:t>
            </a:r>
            <a:br>
              <a:rPr lang="en-US" sz="5400" dirty="0"/>
            </a:br>
            <a:r>
              <a:rPr lang="en-US" sz="5400" dirty="0"/>
              <a:t>In each trial,</a:t>
            </a:r>
            <a:r>
              <a:rPr lang="zh-CN" altLang="en-US" sz="5400" dirty="0"/>
              <a:t> </a:t>
            </a:r>
            <a:r>
              <a:rPr lang="en-US" altLang="zh-CN" sz="5400" dirty="0"/>
              <a:t>a face </a:t>
            </a:r>
            <a:r>
              <a:rPr lang="en-US" sz="5400" dirty="0"/>
              <a:t>expressing various degrees of emotions will appear on the screen. The face may either be expressing positive or negative emotions. </a:t>
            </a:r>
            <a:br>
              <a:rPr lang="en-US" sz="5400" dirty="0"/>
            </a:br>
            <a:r>
              <a:rPr lang="en-US" sz="5400" dirty="0"/>
              <a:t/>
            </a:r>
            <a:br>
              <a:rPr lang="en-US" sz="5400" dirty="0"/>
            </a:br>
            <a:r>
              <a:rPr lang="en-US" sz="5400" dirty="0"/>
              <a:t/>
            </a:r>
            <a:br>
              <a:rPr lang="en-US" sz="5400" dirty="0"/>
            </a:br>
            <a:r>
              <a:rPr lang="en-US" sz="5400" dirty="0"/>
              <a:t/>
            </a:r>
            <a:br>
              <a:rPr lang="en-US" sz="5400" dirty="0"/>
            </a:br>
            <a:r>
              <a:rPr lang="en-US" sz="5400" dirty="0"/>
              <a:t/>
            </a:r>
            <a:br>
              <a:rPr lang="en-US" sz="5400" dirty="0"/>
            </a:br>
            <a:r>
              <a:rPr lang="en-US" sz="5400" dirty="0"/>
              <a:t/>
            </a:r>
            <a:br>
              <a:rPr lang="en-US" sz="5400" dirty="0"/>
            </a:br>
            <a:r>
              <a:rPr lang="en-US" sz="5400" dirty="0"/>
              <a:t/>
            </a:r>
            <a:br>
              <a:rPr lang="en-US" sz="5400" dirty="0"/>
            </a:br>
            <a:r>
              <a:rPr lang="en-US" sz="5400" dirty="0"/>
              <a:t/>
            </a:r>
            <a:br>
              <a:rPr lang="en-US" sz="5400" dirty="0"/>
            </a:br>
            <a:r>
              <a:rPr lang="en-US" sz="5400" dirty="0"/>
              <a:t/>
            </a:r>
            <a:br>
              <a:rPr lang="en-US" sz="5400" dirty="0"/>
            </a:br>
            <a:r>
              <a:rPr lang="en-US" sz="5400" dirty="0"/>
              <a:t/>
            </a:r>
            <a:br>
              <a:rPr lang="en-US" sz="5400" dirty="0"/>
            </a:br>
            <a:r>
              <a:rPr lang="en-US" sz="5400" dirty="0"/>
              <a:t/>
            </a:r>
            <a:br>
              <a:rPr lang="en-US" sz="5400" dirty="0"/>
            </a:br>
            <a:r>
              <a:rPr lang="en-US" sz="5400" dirty="0"/>
              <a:t/>
            </a:r>
            <a:br>
              <a:rPr lang="en-US" sz="5400" dirty="0"/>
            </a:br>
            <a:r>
              <a:rPr lang="en-US" sz="5400" dirty="0"/>
              <a:t/>
            </a:r>
            <a:br>
              <a:rPr lang="en-US" sz="5400" dirty="0"/>
            </a:br>
            <a:r>
              <a:rPr lang="en-US" sz="5400" dirty="0"/>
              <a:t>The face will </a:t>
            </a:r>
            <a:r>
              <a:rPr lang="en-US" sz="5400" dirty="0" smtClean="0"/>
              <a:t>be on </a:t>
            </a:r>
            <a:r>
              <a:rPr lang="en-US" sz="5400" dirty="0"/>
              <a:t>the screen for a brief moment. In order to take all the ratings in, try to focus your attention on it as much as possible. </a:t>
            </a:r>
          </a:p>
        </p:txBody>
      </p:sp>
      <p:pic>
        <p:nvPicPr>
          <p:cNvPr id="13" name="Picture 12">
            <a:extLst>
              <a:ext uri="{FF2B5EF4-FFF2-40B4-BE49-F238E27FC236}">
                <a16:creationId xmlns:a16="http://schemas.microsoft.com/office/drawing/2014/main" id="{4010F5EB-4DF2-42D0-9301-0EEBAFDE6E18}"/>
              </a:ext>
            </a:extLst>
          </p:cNvPr>
          <p:cNvPicPr>
            <a:picLocks noChangeAspect="1"/>
          </p:cNvPicPr>
          <p:nvPr/>
        </p:nvPicPr>
        <p:blipFill>
          <a:blip r:embed="rId2"/>
          <a:stretch>
            <a:fillRect/>
          </a:stretch>
        </p:blipFill>
        <p:spPr>
          <a:xfrm>
            <a:off x="10794119" y="6093960"/>
            <a:ext cx="2795761" cy="3588884"/>
          </a:xfrm>
          <a:prstGeom prst="rect">
            <a:avLst/>
          </a:prstGeom>
        </p:spPr>
      </p:pic>
    </p:spTree>
    <p:extLst>
      <p:ext uri="{BB962C8B-B14F-4D97-AF65-F5344CB8AC3E}">
        <p14:creationId xmlns:p14="http://schemas.microsoft.com/office/powerpoint/2010/main" val="2215609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C761-EEA5-3B4F-AEC8-ED98BC41E974}"/>
              </a:ext>
            </a:extLst>
          </p:cNvPr>
          <p:cNvSpPr>
            <a:spLocks noGrp="1"/>
          </p:cNvSpPr>
          <p:nvPr>
            <p:ph type="ctrTitle"/>
          </p:nvPr>
        </p:nvSpPr>
        <p:spPr>
          <a:xfrm>
            <a:off x="5244353" y="2573344"/>
            <a:ext cx="18440400" cy="1783502"/>
          </a:xfrm>
        </p:spPr>
        <p:txBody>
          <a:bodyPr>
            <a:noAutofit/>
          </a:bodyPr>
          <a:lstStyle/>
          <a:p>
            <a:pPr algn="l"/>
            <a:r>
              <a:rPr lang="en-US" altLang="zh-CN" sz="5799" dirty="0">
                <a:cs typeface="Arial" panose="020B0604020202020204" pitchFamily="34" charset="0"/>
              </a:rPr>
              <a:t/>
            </a:r>
            <a:br>
              <a:rPr lang="en-US" altLang="zh-CN" sz="5799" dirty="0">
                <a:cs typeface="Arial" panose="020B0604020202020204" pitchFamily="34" charset="0"/>
              </a:rPr>
            </a:br>
            <a:r>
              <a:rPr lang="en-US" altLang="zh-CN" sz="5799" dirty="0">
                <a:cs typeface="Arial" panose="020B0604020202020204" pitchFamily="34" charset="0"/>
              </a:rPr>
              <a:t/>
            </a:r>
            <a:br>
              <a:rPr lang="en-US" altLang="zh-CN" sz="5799" dirty="0">
                <a:cs typeface="Arial" panose="020B0604020202020204" pitchFamily="34" charset="0"/>
              </a:rPr>
            </a:br>
            <a:r>
              <a:rPr lang="en-US" sz="5799" dirty="0">
                <a:cs typeface="Arial" panose="020B0604020202020204" pitchFamily="34" charset="0"/>
              </a:rPr>
              <a:t>​Following the face, </a:t>
            </a:r>
            <a:r>
              <a:rPr lang="en-US" sz="5799" dirty="0" smtClean="0">
                <a:cs typeface="Arial" panose="020B0604020202020204" pitchFamily="34" charset="0"/>
              </a:rPr>
              <a:t>you will be asked to move the mouse left of the lin</a:t>
            </a:r>
            <a:r>
              <a:rPr lang="en-US" sz="5799" dirty="0" smtClean="0">
                <a:cs typeface="Arial" panose="020B0604020202020204" pitchFamily="34" charset="0"/>
              </a:rPr>
              <a:t>e to begin the rating phase</a:t>
            </a:r>
            <a:r>
              <a:rPr lang="en-US" sz="5799" dirty="0">
                <a:cs typeface="Arial" panose="020B0604020202020204" pitchFamily="34" charset="0"/>
              </a:rPr>
              <a:t/>
            </a:r>
            <a:br>
              <a:rPr lang="en-US" sz="5799" dirty="0">
                <a:cs typeface="Arial" panose="020B0604020202020204" pitchFamily="34" charset="0"/>
              </a:rPr>
            </a:br>
            <a:r>
              <a:rPr lang="en-US" sz="5799" dirty="0">
                <a:cs typeface="Arial" panose="020B0604020202020204" pitchFamily="34" charset="0"/>
              </a:rPr>
              <a:t/>
            </a:r>
            <a:br>
              <a:rPr lang="en-US" sz="5799" dirty="0">
                <a:cs typeface="Arial" panose="020B0604020202020204" pitchFamily="34" charset="0"/>
              </a:rPr>
            </a:br>
            <a:endParaRPr lang="en-US" sz="5799" dirty="0">
              <a:cs typeface="Arial" panose="020B0604020202020204" pitchFamily="34" charset="0"/>
            </a:endParaRPr>
          </a:p>
        </p:txBody>
      </p:sp>
      <p:cxnSp>
        <p:nvCxnSpPr>
          <p:cNvPr id="4" name="Straight Connector 3"/>
          <p:cNvCxnSpPr/>
          <p:nvPr/>
        </p:nvCxnSpPr>
        <p:spPr>
          <a:xfrm>
            <a:off x="2877671" y="0"/>
            <a:ext cx="0" cy="13716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21DCC761-EEA5-3B4F-AEC8-ED98BC41E974}"/>
              </a:ext>
            </a:extLst>
          </p:cNvPr>
          <p:cNvSpPr txBox="1">
            <a:spLocks/>
          </p:cNvSpPr>
          <p:nvPr/>
        </p:nvSpPr>
        <p:spPr>
          <a:xfrm>
            <a:off x="3487270" y="5562837"/>
            <a:ext cx="18440400" cy="1783502"/>
          </a:xfrm>
          <a:prstGeom prst="rect">
            <a:avLst/>
          </a:prstGeom>
        </p:spPr>
        <p:txBody>
          <a:bodyPr vert="horz" lIns="91440" tIns="45720" rIns="91440" bIns="45720" rtlCol="0" anchor="b">
            <a:noAutofit/>
          </a:bodyPr>
          <a:lstStyle>
            <a:lvl1pPr algn="ctr" defTabSz="1828800" rtl="0" eaLnBrk="1" latinLnBrk="0" hangingPunct="1">
              <a:lnSpc>
                <a:spcPct val="90000"/>
              </a:lnSpc>
              <a:spcBef>
                <a:spcPct val="0"/>
              </a:spcBef>
              <a:buNone/>
              <a:defRPr sz="12000" b="0" i="0" kern="1200">
                <a:solidFill>
                  <a:schemeClr val="tx1"/>
                </a:solidFill>
                <a:latin typeface="Arial" panose="020B0604020202020204" pitchFamily="34" charset="0"/>
                <a:ea typeface="+mj-ea"/>
                <a:cs typeface="+mj-cs"/>
              </a:defRPr>
            </a:lvl1pPr>
          </a:lstStyle>
          <a:p>
            <a:pPr algn="l"/>
            <a:r>
              <a:rPr lang="en-US" altLang="zh-CN" sz="5799" dirty="0">
                <a:latin typeface="+mj-lt"/>
                <a:cs typeface="Arial" panose="020B0604020202020204" pitchFamily="34" charset="0"/>
              </a:rPr>
              <a:t>Move mouse left of the line to begin</a:t>
            </a:r>
            <a:endParaRPr lang="en-US" sz="5799" dirty="0">
              <a:latin typeface="+mj-lt"/>
              <a:cs typeface="Arial" panose="020B0604020202020204" pitchFamily="34" charset="0"/>
            </a:endParaRPr>
          </a:p>
        </p:txBody>
      </p:sp>
    </p:spTree>
    <p:extLst>
      <p:ext uri="{BB962C8B-B14F-4D97-AF65-F5344CB8AC3E}">
        <p14:creationId xmlns:p14="http://schemas.microsoft.com/office/powerpoint/2010/main" val="2372441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C761-EEA5-3B4F-AEC8-ED98BC41E974}"/>
              </a:ext>
            </a:extLst>
          </p:cNvPr>
          <p:cNvSpPr>
            <a:spLocks noGrp="1"/>
          </p:cNvSpPr>
          <p:nvPr>
            <p:ph type="ctrTitle"/>
          </p:nvPr>
        </p:nvSpPr>
        <p:spPr>
          <a:xfrm>
            <a:off x="341984" y="5693062"/>
            <a:ext cx="24042016" cy="1783502"/>
          </a:xfrm>
        </p:spPr>
        <p:txBody>
          <a:bodyPr>
            <a:noAutofit/>
          </a:bodyPr>
          <a:lstStyle/>
          <a:p>
            <a:pPr algn="l"/>
            <a:r>
              <a:rPr lang="en-US" altLang="zh-CN" sz="5799" dirty="0">
                <a:cs typeface="Arial" panose="020B0604020202020204" pitchFamily="34" charset="0"/>
              </a:rPr>
              <a:t/>
            </a:r>
            <a:br>
              <a:rPr lang="en-US" altLang="zh-CN" sz="5799" dirty="0">
                <a:cs typeface="Arial" panose="020B0604020202020204" pitchFamily="34" charset="0"/>
              </a:rPr>
            </a:br>
            <a:r>
              <a:rPr lang="en-US" altLang="zh-CN" sz="5799" dirty="0">
                <a:cs typeface="Arial" panose="020B0604020202020204" pitchFamily="34" charset="0"/>
              </a:rPr>
              <a:t/>
            </a:r>
            <a:br>
              <a:rPr lang="en-US" altLang="zh-CN" sz="5799" dirty="0">
                <a:cs typeface="Arial" panose="020B0604020202020204" pitchFamily="34" charset="0"/>
              </a:rPr>
            </a:br>
            <a:r>
              <a:rPr lang="en-US" sz="5799" dirty="0" smtClean="0">
                <a:cs typeface="Arial" panose="020B0604020202020204" pitchFamily="34" charset="0"/>
              </a:rPr>
              <a:t>​A face will then appear on the screen. </a:t>
            </a:r>
            <a:r>
              <a:rPr lang="en-US" sz="5799" dirty="0" smtClean="0">
                <a:cs typeface="Arial" panose="020B0604020202020204" pitchFamily="34" charset="0"/>
              </a:rPr>
              <a:t>When you move your mouse, the face will change from being neutral to expressing emotion</a:t>
            </a:r>
            <a:r>
              <a:rPr lang="en-US" sz="5799" dirty="0">
                <a:cs typeface="Arial" panose="020B0604020202020204" pitchFamily="34" charset="0"/>
              </a:rPr>
              <a:t>  </a:t>
            </a:r>
            <a:br>
              <a:rPr lang="en-US" sz="5799" dirty="0">
                <a:cs typeface="Arial" panose="020B0604020202020204" pitchFamily="34" charset="0"/>
              </a:rPr>
            </a:br>
            <a:r>
              <a:rPr lang="en-US" sz="5799" dirty="0">
                <a:cs typeface="Arial" panose="020B0604020202020204" pitchFamily="34" charset="0"/>
              </a:rPr>
              <a:t/>
            </a:r>
            <a:br>
              <a:rPr lang="en-US" sz="5799" dirty="0">
                <a:cs typeface="Arial" panose="020B0604020202020204" pitchFamily="34" charset="0"/>
              </a:rPr>
            </a:br>
            <a:r>
              <a:rPr lang="en-US" sz="5799" dirty="0">
                <a:cs typeface="Arial" panose="020B0604020202020204" pitchFamily="34" charset="0"/>
              </a:rPr>
              <a:t>By </a:t>
            </a:r>
            <a:r>
              <a:rPr lang="en-US" altLang="zh-CN" sz="5799" dirty="0" smtClean="0">
                <a:cs typeface="Arial" panose="020B0604020202020204" pitchFamily="34" charset="0"/>
              </a:rPr>
              <a:t>adjusting </a:t>
            </a:r>
            <a:r>
              <a:rPr lang="en-US" altLang="zh-CN" sz="5799" dirty="0" smtClean="0">
                <a:cs typeface="Arial" panose="020B0604020202020204" pitchFamily="34" charset="0"/>
              </a:rPr>
              <a:t>your mouse</a:t>
            </a:r>
            <a:r>
              <a:rPr lang="en-US" sz="5799" dirty="0" smtClean="0">
                <a:cs typeface="Arial" panose="020B0604020202020204" pitchFamily="34" charset="0"/>
              </a:rPr>
              <a:t>, </a:t>
            </a:r>
            <a:r>
              <a:rPr lang="en-US" sz="5799" b="1" dirty="0">
                <a:cs typeface="Arial" panose="020B0604020202020204" pitchFamily="34" charset="0"/>
              </a:rPr>
              <a:t>you are asked to estimate the emotional response of the face you just saw. </a:t>
            </a:r>
            <a:br>
              <a:rPr lang="en-US" sz="5799" b="1" dirty="0">
                <a:cs typeface="Arial" panose="020B0604020202020204" pitchFamily="34" charset="0"/>
              </a:rPr>
            </a:br>
            <a:r>
              <a:rPr lang="en-US" sz="5799" b="1" dirty="0">
                <a:cs typeface="Arial" panose="020B0604020202020204" pitchFamily="34" charset="0"/>
              </a:rPr>
              <a:t/>
            </a:r>
            <a:br>
              <a:rPr lang="en-US" sz="5799" b="1" dirty="0">
                <a:cs typeface="Arial" panose="020B0604020202020204" pitchFamily="34" charset="0"/>
              </a:rPr>
            </a:br>
            <a:endParaRPr lang="en-US" sz="5799" dirty="0">
              <a:cs typeface="Arial" panose="020B0604020202020204" pitchFamily="34" charset="0"/>
            </a:endParaRPr>
          </a:p>
        </p:txBody>
      </p:sp>
      <p:pic>
        <p:nvPicPr>
          <p:cNvPr id="4" name="Picture 3">
            <a:extLst>
              <a:ext uri="{FF2B5EF4-FFF2-40B4-BE49-F238E27FC236}">
                <a16:creationId xmlns:a16="http://schemas.microsoft.com/office/drawing/2014/main" id="{4010F5EB-4DF2-42D0-9301-0EEBAFDE6E18}"/>
              </a:ext>
            </a:extLst>
          </p:cNvPr>
          <p:cNvPicPr>
            <a:picLocks noChangeAspect="1"/>
          </p:cNvPicPr>
          <p:nvPr/>
        </p:nvPicPr>
        <p:blipFill>
          <a:blip r:embed="rId2"/>
          <a:stretch>
            <a:fillRect/>
          </a:stretch>
        </p:blipFill>
        <p:spPr>
          <a:xfrm>
            <a:off x="10794119" y="6927678"/>
            <a:ext cx="2795761" cy="3588884"/>
          </a:xfrm>
          <a:prstGeom prst="rect">
            <a:avLst/>
          </a:prstGeom>
        </p:spPr>
      </p:pic>
    </p:spTree>
    <p:extLst>
      <p:ext uri="{BB962C8B-B14F-4D97-AF65-F5344CB8AC3E}">
        <p14:creationId xmlns:p14="http://schemas.microsoft.com/office/powerpoint/2010/main" val="1787496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C1207DB-B1B9-2640-A8F7-AF32188774C8}"/>
              </a:ext>
            </a:extLst>
          </p:cNvPr>
          <p:cNvSpPr txBox="1">
            <a:spLocks/>
          </p:cNvSpPr>
          <p:nvPr/>
        </p:nvSpPr>
        <p:spPr>
          <a:xfrm>
            <a:off x="580523" y="3873175"/>
            <a:ext cx="24297778" cy="1783502"/>
          </a:xfrm>
          <a:prstGeom prst="rect">
            <a:avLst/>
          </a:prstGeom>
        </p:spPr>
        <p:txBody>
          <a:bodyPr vert="horz" lIns="182856" tIns="91428" rIns="182856" bIns="91428"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5799" dirty="0">
                <a:latin typeface="Arial" panose="020B0604020202020204" pitchFamily="34" charset="0"/>
                <a:cs typeface="Arial" panose="020B0604020202020204" pitchFamily="34" charset="0"/>
              </a:rPr>
              <a:t/>
            </a:r>
            <a:br>
              <a:rPr lang="en-US" altLang="zh-CN" sz="5799" dirty="0">
                <a:latin typeface="Arial" panose="020B0604020202020204" pitchFamily="34" charset="0"/>
                <a:cs typeface="Arial" panose="020B0604020202020204" pitchFamily="34" charset="0"/>
              </a:rPr>
            </a:br>
            <a:r>
              <a:rPr lang="en-US" altLang="zh-CN" sz="5799" dirty="0">
                <a:latin typeface="Arial" panose="020B0604020202020204" pitchFamily="34" charset="0"/>
                <a:cs typeface="Arial" panose="020B0604020202020204" pitchFamily="34" charset="0"/>
              </a:rPr>
              <a:t>Remember, the goal here is provide </a:t>
            </a:r>
          </a:p>
          <a:p>
            <a:endParaRPr lang="en-US" altLang="zh-CN" sz="2000" dirty="0">
              <a:latin typeface="Arial" panose="020B0604020202020204" pitchFamily="34" charset="0"/>
              <a:cs typeface="Arial" panose="020B0604020202020204" pitchFamily="34" charset="0"/>
            </a:endParaRPr>
          </a:p>
          <a:p>
            <a:r>
              <a:rPr lang="en-US" altLang="zh-CN" sz="5799" dirty="0">
                <a:latin typeface="Arial" panose="020B0604020202020204" pitchFamily="34" charset="0"/>
                <a:cs typeface="Arial" panose="020B0604020202020204" pitchFamily="34" charset="0"/>
              </a:rPr>
              <a:t>YOUR ESTIMATION OF THE EMOTIONAL RESPONSE</a:t>
            </a:r>
            <a:r>
              <a:rPr lang="en-US" altLang="zh-CN" sz="2000" dirty="0">
                <a:latin typeface="Arial" panose="020B0604020202020204" pitchFamily="34" charset="0"/>
                <a:cs typeface="Arial" panose="020B0604020202020204" pitchFamily="34" charset="0"/>
              </a:rPr>
              <a:t>  </a:t>
            </a:r>
          </a:p>
          <a:p>
            <a:r>
              <a:rPr lang="en-US" altLang="zh-CN" sz="5799" dirty="0">
                <a:latin typeface="Arial" panose="020B0604020202020204" pitchFamily="34" charset="0"/>
                <a:cs typeface="Arial" panose="020B0604020202020204" pitchFamily="34" charset="0"/>
              </a:rPr>
              <a:t>of the face you just saw. </a:t>
            </a:r>
            <a:endParaRPr lang="en-US" sz="5799"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9271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C761-EEA5-3B4F-AEC8-ED98BC41E974}"/>
              </a:ext>
            </a:extLst>
          </p:cNvPr>
          <p:cNvSpPr>
            <a:spLocks noGrp="1"/>
          </p:cNvSpPr>
          <p:nvPr>
            <p:ph type="ctrTitle"/>
          </p:nvPr>
        </p:nvSpPr>
        <p:spPr>
          <a:xfrm>
            <a:off x="1049650" y="2435698"/>
            <a:ext cx="23334350" cy="1484589"/>
          </a:xfrm>
        </p:spPr>
        <p:txBody>
          <a:bodyPr>
            <a:noAutofit/>
          </a:bodyPr>
          <a:lstStyle/>
          <a:p>
            <a:pPr algn="l"/>
            <a:r>
              <a:rPr lang="en-US" altLang="zh-CN" sz="4000" dirty="0">
                <a:latin typeface="Arial" panose="020B0604020202020204" pitchFamily="34" charset="0"/>
                <a:cs typeface="Arial" panose="020B0604020202020204" pitchFamily="34" charset="0"/>
              </a:rPr>
              <a:t/>
            </a:r>
            <a:br>
              <a:rPr lang="en-US" altLang="zh-CN" sz="4000" dirty="0">
                <a:latin typeface="Arial" panose="020B0604020202020204" pitchFamily="34" charset="0"/>
                <a:cs typeface="Arial" panose="020B0604020202020204" pitchFamily="34" charset="0"/>
              </a:rPr>
            </a:br>
            <a:r>
              <a:rPr lang="en-US" altLang="zh-CN" sz="6400" dirty="0">
                <a:latin typeface="Arial" panose="020B0604020202020204" pitchFamily="34" charset="0"/>
                <a:cs typeface="Arial" panose="020B0604020202020204" pitchFamily="34" charset="0"/>
              </a:rPr>
              <a:t>Once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you</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make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the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choice,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the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page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will</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switch</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to the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next</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trial.</a:t>
            </a:r>
            <a:endParaRPr lang="en-US" sz="4000" dirty="0">
              <a:latin typeface="Arial" panose="020B0604020202020204" pitchFamily="34" charset="0"/>
              <a:cs typeface="Arial" panose="020B0604020202020204" pitchFamily="34" charset="0"/>
            </a:endParaRPr>
          </a:p>
        </p:txBody>
      </p:sp>
      <p:sp>
        <p:nvSpPr>
          <p:cNvPr id="10" name="Subtitle 2">
            <a:extLst>
              <a:ext uri="{FF2B5EF4-FFF2-40B4-BE49-F238E27FC236}">
                <a16:creationId xmlns:a16="http://schemas.microsoft.com/office/drawing/2014/main" id="{7B657E54-FB0B-9846-9D3A-5F4CAB62197F}"/>
              </a:ext>
            </a:extLst>
          </p:cNvPr>
          <p:cNvSpPr txBox="1">
            <a:spLocks/>
          </p:cNvSpPr>
          <p:nvPr/>
        </p:nvSpPr>
        <p:spPr>
          <a:xfrm>
            <a:off x="6379134" y="10910125"/>
            <a:ext cx="10163955" cy="2539913"/>
          </a:xfrm>
          <a:prstGeom prst="rect">
            <a:avLst/>
          </a:prstGeom>
        </p:spPr>
        <p:txBody>
          <a:bodyPr vert="horz" lIns="182856" tIns="91428" rIns="182856" bIns="91428" rtlCol="0">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endParaRPr lang="en-US" sz="4000" dirty="0">
              <a:latin typeface="Arial" panose="020B0604020202020204" pitchFamily="34" charset="0"/>
            </a:endParaRPr>
          </a:p>
        </p:txBody>
      </p:sp>
      <p:pic>
        <p:nvPicPr>
          <p:cNvPr id="7" name="Picture 6">
            <a:extLst>
              <a:ext uri="{FF2B5EF4-FFF2-40B4-BE49-F238E27FC236}">
                <a16:creationId xmlns:a16="http://schemas.microsoft.com/office/drawing/2014/main" id="{BF1500CA-DCCC-46AE-9BB0-11CC314783AC}"/>
              </a:ext>
            </a:extLst>
          </p:cNvPr>
          <p:cNvPicPr>
            <a:picLocks noChangeAspect="1"/>
          </p:cNvPicPr>
          <p:nvPr/>
        </p:nvPicPr>
        <p:blipFill>
          <a:blip r:embed="rId2"/>
          <a:stretch>
            <a:fillRect/>
          </a:stretch>
        </p:blipFill>
        <p:spPr>
          <a:xfrm>
            <a:off x="10269294" y="4559075"/>
            <a:ext cx="2795761" cy="3588884"/>
          </a:xfrm>
          <a:prstGeom prst="rect">
            <a:avLst/>
          </a:prstGeom>
        </p:spPr>
      </p:pic>
    </p:spTree>
    <p:extLst>
      <p:ext uri="{BB962C8B-B14F-4D97-AF65-F5344CB8AC3E}">
        <p14:creationId xmlns:p14="http://schemas.microsoft.com/office/powerpoint/2010/main" val="999307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E3B8A65-8FC9-41F2-998D-6A0E4DAA3B8F}"/>
              </a:ext>
            </a:extLst>
          </p:cNvPr>
          <p:cNvSpPr/>
          <p:nvPr/>
        </p:nvSpPr>
        <p:spPr>
          <a:xfrm>
            <a:off x="749150" y="2090049"/>
            <a:ext cx="22880871" cy="7478766"/>
          </a:xfrm>
          <a:prstGeom prst="rect">
            <a:avLst/>
          </a:prstGeom>
        </p:spPr>
        <p:txBody>
          <a:bodyPr wrap="square">
            <a:spAutoFit/>
          </a:bodyPr>
          <a:lstStyle/>
          <a:p>
            <a:r>
              <a:rPr lang="en-US" sz="8000" dirty="0">
                <a:latin typeface="Arial" panose="020B0604020202020204" pitchFamily="34" charset="0"/>
                <a:cs typeface="Arial" panose="020B0604020202020204" pitchFamily="34" charset="0"/>
              </a:rPr>
              <a:t>At the next stage, you will conduct a short practice run to make sure that the task is clear. </a:t>
            </a:r>
          </a:p>
          <a:p>
            <a:endParaRPr lang="en-US" sz="8000" dirty="0">
              <a:latin typeface="Arial" panose="020B0604020202020204" pitchFamily="34" charset="0"/>
              <a:cs typeface="Arial" panose="020B0604020202020204" pitchFamily="34" charset="0"/>
            </a:endParaRPr>
          </a:p>
          <a:p>
            <a:r>
              <a:rPr lang="en-US" sz="8000" dirty="0">
                <a:latin typeface="Arial" panose="020B0604020202020204" pitchFamily="34" charset="0"/>
                <a:cs typeface="Arial" panose="020B0604020202020204" pitchFamily="34" charset="0"/>
              </a:rPr>
              <a:t>Remember – the goal is to </a:t>
            </a:r>
            <a:r>
              <a:rPr lang="en-US" sz="8000" dirty="0">
                <a:latin typeface="Arial" panose="020B0604020202020204" pitchFamily="34" charset="0"/>
              </a:rPr>
              <a:t>ESTIMATE THE EMOTIONAL RESPONSE of the of the face you just saw.</a:t>
            </a:r>
            <a:r>
              <a:rPr lang="en-US" altLang="zh-CN" sz="8000" b="1" dirty="0">
                <a:latin typeface="Arial" panose="020B0604020202020204" pitchFamily="34" charset="0"/>
                <a:cs typeface="Arial" panose="020B0604020202020204" pitchFamily="34" charset="0"/>
              </a:rPr>
              <a:t> </a:t>
            </a:r>
            <a:endParaRPr lang="en-US" sz="8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9940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CC037E10-DC8D-D843-90C5-908847AAAD97}"/>
              </a:ext>
            </a:extLst>
          </p:cNvPr>
          <p:cNvSpPr txBox="1">
            <a:spLocks/>
          </p:cNvSpPr>
          <p:nvPr/>
        </p:nvSpPr>
        <p:spPr>
          <a:xfrm>
            <a:off x="1110916" y="697830"/>
            <a:ext cx="22835936" cy="10911515"/>
          </a:xfrm>
          <a:prstGeom prst="rect">
            <a:avLst/>
          </a:prstGeom>
        </p:spPr>
        <p:txBody>
          <a:bodyPr vert="horz" lIns="182856" tIns="91428" rIns="182856" bIns="91428" rtlCol="0">
            <a:no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r>
              <a:rPr lang="en-US" sz="7200" dirty="0">
                <a:latin typeface="Arial" panose="020B0604020202020204" pitchFamily="34" charset="0"/>
                <a:cs typeface="Arial" panose="020B0604020202020204" pitchFamily="34" charset="0"/>
              </a:rPr>
              <a:t>Thank you for completing the practice stage. </a:t>
            </a:r>
          </a:p>
          <a:p>
            <a:r>
              <a:rPr lang="en-US" sz="7200" dirty="0">
                <a:latin typeface="Arial" panose="020B0604020202020204" pitchFamily="34" charset="0"/>
                <a:cs typeface="Arial" panose="020B0604020202020204" pitchFamily="34" charset="0"/>
              </a:rPr>
              <a:t>Remember – the goal was to </a:t>
            </a:r>
            <a:r>
              <a:rPr lang="en-US" sz="7200" dirty="0">
                <a:latin typeface="Arial" panose="020B0604020202020204" pitchFamily="34" charset="0"/>
              </a:rPr>
              <a:t>ESTIMATE THE EMOTIONAL RESPONSE of the face you just saw.</a:t>
            </a:r>
            <a:r>
              <a:rPr lang="en-US" altLang="zh-CN" sz="7200" b="1" dirty="0">
                <a:latin typeface="Arial" panose="020B0604020202020204" pitchFamily="34" charset="0"/>
                <a:cs typeface="Arial" panose="020B0604020202020204" pitchFamily="34" charset="0"/>
              </a:rPr>
              <a:t> </a:t>
            </a:r>
            <a:endParaRPr lang="en-US" sz="7200" dirty="0">
              <a:latin typeface="Arial" panose="020B0604020202020204" pitchFamily="34" charset="0"/>
              <a:cs typeface="Arial" panose="020B0604020202020204" pitchFamily="34" charset="0"/>
            </a:endParaRPr>
          </a:p>
          <a:p>
            <a:endParaRPr lang="en-US" sz="7200" dirty="0">
              <a:latin typeface="Arial" panose="020B0604020202020204" pitchFamily="34" charset="0"/>
              <a:ea typeface="+mj-ea"/>
              <a:cs typeface="+mj-cs"/>
            </a:endParaRPr>
          </a:p>
          <a:p>
            <a:r>
              <a:rPr lang="en-US" sz="7200" dirty="0">
                <a:latin typeface="Arial" panose="020B0604020202020204" pitchFamily="34" charset="0"/>
                <a:ea typeface="+mj-ea"/>
                <a:cs typeface="+mj-cs"/>
              </a:rPr>
              <a:t>In the following section you will complete the actual study, which consists of 50 trials. The task should take 5 minutes, more or less. </a:t>
            </a:r>
          </a:p>
          <a:p>
            <a:endParaRPr lang="en-US" sz="7200" dirty="0">
              <a:latin typeface="Arial" panose="020B0604020202020204" pitchFamily="34" charset="0"/>
              <a:ea typeface="+mj-ea"/>
              <a:cs typeface="+mj-cs"/>
            </a:endParaRPr>
          </a:p>
          <a:p>
            <a:endParaRPr lang="en-US" sz="7200" dirty="0">
              <a:latin typeface="Arial" panose="020B0604020202020204" pitchFamily="34" charset="0"/>
              <a:ea typeface="+mj-ea"/>
              <a:cs typeface="+mj-cs"/>
            </a:endParaRPr>
          </a:p>
          <a:p>
            <a:r>
              <a:rPr lang="en-US" altLang="zh-CN" sz="7200" dirty="0">
                <a:latin typeface="Arial" panose="020B0604020202020204" pitchFamily="34" charset="0"/>
                <a:ea typeface="+mj-ea"/>
                <a:cs typeface="+mj-cs"/>
              </a:rPr>
              <a:t>Click</a:t>
            </a:r>
            <a:r>
              <a:rPr lang="zh-CN" altLang="en-US" sz="7200" dirty="0">
                <a:latin typeface="Arial" panose="020B0604020202020204" pitchFamily="34" charset="0"/>
                <a:ea typeface="+mj-ea"/>
                <a:cs typeface="+mj-cs"/>
              </a:rPr>
              <a:t> </a:t>
            </a:r>
            <a:r>
              <a:rPr lang="en-US" altLang="zh-CN" sz="7200" dirty="0">
                <a:latin typeface="Arial" panose="020B0604020202020204" pitchFamily="34" charset="0"/>
                <a:ea typeface="+mj-ea"/>
                <a:cs typeface="+mj-cs"/>
              </a:rPr>
              <a:t>‘Continue’</a:t>
            </a:r>
            <a:r>
              <a:rPr lang="zh-CN" altLang="en-US" sz="7200" dirty="0">
                <a:latin typeface="Arial" panose="020B0604020202020204" pitchFamily="34" charset="0"/>
                <a:ea typeface="+mj-ea"/>
                <a:cs typeface="+mj-cs"/>
              </a:rPr>
              <a:t> </a:t>
            </a:r>
            <a:r>
              <a:rPr lang="en-US" altLang="zh-CN" sz="7200" dirty="0">
                <a:latin typeface="Arial" panose="020B0604020202020204" pitchFamily="34" charset="0"/>
                <a:ea typeface="+mj-ea"/>
                <a:cs typeface="+mj-cs"/>
              </a:rPr>
              <a:t>to</a:t>
            </a:r>
            <a:r>
              <a:rPr lang="zh-CN" altLang="en-US" sz="7200" dirty="0">
                <a:latin typeface="Arial" panose="020B0604020202020204" pitchFamily="34" charset="0"/>
                <a:ea typeface="+mj-ea"/>
                <a:cs typeface="+mj-cs"/>
              </a:rPr>
              <a:t> </a:t>
            </a:r>
            <a:r>
              <a:rPr lang="en-US" altLang="zh-CN" sz="7200" dirty="0">
                <a:latin typeface="Arial" panose="020B0604020202020204" pitchFamily="34" charset="0"/>
                <a:ea typeface="+mj-ea"/>
                <a:cs typeface="+mj-cs"/>
              </a:rPr>
              <a:t>begin the actual task. </a:t>
            </a:r>
            <a:endParaRPr lang="en-US" sz="7200" dirty="0">
              <a:latin typeface="Arial" panose="020B0604020202020204" pitchFamily="34" charset="0"/>
              <a:ea typeface="+mj-ea"/>
              <a:cs typeface="+mj-cs"/>
            </a:endParaRPr>
          </a:p>
        </p:txBody>
      </p:sp>
    </p:spTree>
    <p:extLst>
      <p:ext uri="{BB962C8B-B14F-4D97-AF65-F5344CB8AC3E}">
        <p14:creationId xmlns:p14="http://schemas.microsoft.com/office/powerpoint/2010/main" val="601027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CC037E10-DC8D-D843-90C5-908847AAAD97}"/>
              </a:ext>
            </a:extLst>
          </p:cNvPr>
          <p:cNvSpPr txBox="1">
            <a:spLocks/>
          </p:cNvSpPr>
          <p:nvPr/>
        </p:nvSpPr>
        <p:spPr>
          <a:xfrm>
            <a:off x="58776" y="2309417"/>
            <a:ext cx="24325224" cy="10911515"/>
          </a:xfrm>
          <a:prstGeom prst="rect">
            <a:avLst/>
          </a:prstGeom>
        </p:spPr>
        <p:txBody>
          <a:bodyPr vert="horz" lIns="182856" tIns="91428" rIns="182856" bIns="91428" rtlCol="0">
            <a:no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pPr algn="ctr"/>
            <a:r>
              <a:rPr lang="en-US" sz="7200" dirty="0">
                <a:latin typeface="Arial" panose="020B0604020202020204" pitchFamily="34" charset="0"/>
                <a:cs typeface="Arial" panose="020B0604020202020204" pitchFamily="34" charset="0"/>
              </a:rPr>
              <a:t>You've completed the task.</a:t>
            </a:r>
          </a:p>
          <a:p>
            <a:pPr algn="ctr"/>
            <a:endParaRPr lang="en-US" sz="7200" dirty="0">
              <a:latin typeface="Arial" panose="020B0604020202020204" pitchFamily="34" charset="0"/>
              <a:cs typeface="Arial" panose="020B0604020202020204" pitchFamily="34" charset="0"/>
            </a:endParaRPr>
          </a:p>
          <a:p>
            <a:pPr algn="ctr"/>
            <a:endParaRPr lang="en-US" sz="7200" dirty="0">
              <a:latin typeface="Arial" panose="020B0604020202020204" pitchFamily="34" charset="0"/>
              <a:cs typeface="Arial" panose="020B0604020202020204" pitchFamily="34" charset="0"/>
            </a:endParaRPr>
          </a:p>
          <a:p>
            <a:pPr algn="ctr"/>
            <a:r>
              <a:rPr lang="en-US" sz="7200" dirty="0">
                <a:latin typeface="Arial" panose="020B0604020202020204" pitchFamily="34" charset="0"/>
                <a:cs typeface="Arial" panose="020B0604020202020204" pitchFamily="34" charset="0"/>
              </a:rPr>
              <a:t>Thank you for your participation</a:t>
            </a:r>
            <a:r>
              <a:rPr lang="en-US" altLang="zh-CN" sz="7200" dirty="0">
                <a:latin typeface="Arial" panose="020B0604020202020204" pitchFamily="34" charset="0"/>
                <a:cs typeface="Arial" panose="020B0604020202020204" pitchFamily="34" charset="0"/>
              </a:rPr>
              <a:t>.</a:t>
            </a:r>
            <a:endParaRPr lang="en-US" sz="7200" dirty="0">
              <a:latin typeface="Arial" panose="020B0604020202020204" pitchFamily="34" charset="0"/>
              <a:cs typeface="Arial" panose="020B0604020202020204" pitchFamily="34" charset="0"/>
            </a:endParaRPr>
          </a:p>
          <a:p>
            <a:pPr algn="ctr"/>
            <a:endParaRPr lang="en-US" sz="7200" dirty="0">
              <a:latin typeface="Arial" panose="020B0604020202020204" pitchFamily="34" charset="0"/>
              <a:cs typeface="Arial" panose="020B0604020202020204" pitchFamily="34" charset="0"/>
            </a:endParaRPr>
          </a:p>
          <a:p>
            <a:pPr algn="ctr"/>
            <a:endParaRPr lang="en-US" sz="7200" dirty="0">
              <a:latin typeface="Arial" panose="020B0604020202020204" pitchFamily="34" charset="0"/>
              <a:cs typeface="Arial" panose="020B0604020202020204" pitchFamily="34" charset="0"/>
            </a:endParaRPr>
          </a:p>
          <a:p>
            <a:pPr algn="ctr"/>
            <a:endParaRPr lang="en-US" sz="7200" dirty="0">
              <a:latin typeface="Arial" panose="020B0604020202020204" pitchFamily="34" charset="0"/>
              <a:cs typeface="Arial" panose="020B0604020202020204" pitchFamily="34" charset="0"/>
            </a:endParaRPr>
          </a:p>
          <a:p>
            <a:pPr algn="ctr"/>
            <a:r>
              <a:rPr lang="en-US" sz="7200" dirty="0">
                <a:latin typeface="Arial" panose="020B0604020202020204" pitchFamily="34" charset="0"/>
                <a:cs typeface="Arial" panose="020B0604020202020204" pitchFamily="34" charset="0"/>
              </a:rPr>
              <a:t>The next section is a short </a:t>
            </a:r>
            <a:r>
              <a:rPr lang="en-US" sz="8000" dirty="0">
                <a:latin typeface="Arial" panose="020B0604020202020204" pitchFamily="34" charset="0"/>
                <a:ea typeface="+mj-ea"/>
                <a:cs typeface="+mj-cs"/>
              </a:rPr>
              <a:t>survey (up to 5 min). </a:t>
            </a:r>
          </a:p>
        </p:txBody>
      </p:sp>
    </p:spTree>
    <p:extLst>
      <p:ext uri="{BB962C8B-B14F-4D97-AF65-F5344CB8AC3E}">
        <p14:creationId xmlns:p14="http://schemas.microsoft.com/office/powerpoint/2010/main" val="330081307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638</TotalTime>
  <Words>100</Words>
  <Application>Microsoft Office PowerPoint</Application>
  <PresentationFormat>Custom</PresentationFormat>
  <Paragraphs>34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 Light</vt:lpstr>
      <vt:lpstr>等线</vt:lpstr>
      <vt:lpstr>等线 Light</vt:lpstr>
      <vt:lpstr>Wingdings</vt:lpstr>
      <vt:lpstr>Office Theme</vt:lpstr>
      <vt:lpstr>PowerPoint Presentation</vt:lpstr>
      <vt:lpstr>The goal of this study is to examine whether people can estimate the emotional expression of faces.   In each trial, a face expressing various degrees of emotions will appear on the screen. The face may either be expressing positive or negative emotions.              The face will be on the screen for a brief moment. In order to take all the ratings in, try to focus your attention on it as much as possible. </vt:lpstr>
      <vt:lpstr>  ​Following the face, you will be asked to move the mouse left of the line to begin the rating phase  </vt:lpstr>
      <vt:lpstr>  ​A face will then appear on the screen. When you move your mouse, the face will change from being neutral to expressing emotion    By adjusting your mouse, you are asked to estimate the emotional response of the face you just saw.   </vt:lpstr>
      <vt:lpstr>PowerPoint Presentation</vt:lpstr>
      <vt:lpstr> Once you make the choice, the page will switch to the next trial.</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yiyue cao</dc:creator>
  <cp:lastModifiedBy>Amit Goldenberg</cp:lastModifiedBy>
  <cp:revision>54</cp:revision>
  <cp:lastPrinted>2019-01-08T06:07:19Z</cp:lastPrinted>
  <dcterms:created xsi:type="dcterms:W3CDTF">2019-01-04T19:36:10Z</dcterms:created>
  <dcterms:modified xsi:type="dcterms:W3CDTF">2019-09-04T23:22:52Z</dcterms:modified>
</cp:coreProperties>
</file>