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67" r:id="rId2"/>
    <p:sldId id="268" r:id="rId3"/>
    <p:sldId id="272" r:id="rId4"/>
    <p:sldId id="257" r:id="rId5"/>
    <p:sldId id="269" r:id="rId6"/>
    <p:sldId id="270" r:id="rId7"/>
    <p:sldId id="263" r:id="rId8"/>
    <p:sldId id="260" r:id="rId9"/>
    <p:sldId id="271" r:id="rId10"/>
  </p:sldIdLst>
  <p:sldSz cx="24384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t Goldenberg" initials="AG" lastIdx="10" clrIdx="0">
    <p:extLst>
      <p:ext uri="{19B8F6BF-5375-455C-9EA6-DF929625EA0E}">
        <p15:presenceInfo xmlns:p15="http://schemas.microsoft.com/office/powerpoint/2012/main" userId="59a5c251c9407b2b" providerId="Windows Live"/>
      </p:ext>
    </p:extLst>
  </p:cmAuthor>
  <p:cmAuthor id="2" name="yiyue cao" initials="yc" lastIdx="1" clrIdx="1">
    <p:extLst>
      <p:ext uri="{19B8F6BF-5375-455C-9EA6-DF929625EA0E}">
        <p15:presenceInfo xmlns:p15="http://schemas.microsoft.com/office/powerpoint/2012/main" userId="bf36342c480fb9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AAAAA"/>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571"/>
    <p:restoredTop sz="94666"/>
  </p:normalViewPr>
  <p:slideViewPr>
    <p:cSldViewPr snapToGrid="0" snapToObjects="1">
      <p:cViewPr varScale="1">
        <p:scale>
          <a:sx n="38" d="100"/>
          <a:sy n="38"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6"/>
            <a:ext cx="18288000" cy="4775200"/>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946601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347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9800" y="730250"/>
            <a:ext cx="5257800"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6400" y="730250"/>
            <a:ext cx="15468600" cy="1162367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228617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69734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700" y="3419477"/>
            <a:ext cx="21031200"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BE98DE-5B02-5640-B1FB-9B77D9687ABA}"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030313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76400" y="3651250"/>
            <a:ext cx="103632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4400" y="3651250"/>
            <a:ext cx="103632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BE98DE-5B02-5640-B1FB-9B77D9687ABA}"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641675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576" y="730251"/>
            <a:ext cx="21031200"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577"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4" name="Content Placeholder 3"/>
          <p:cNvSpPr>
            <a:spLocks noGrp="1"/>
          </p:cNvSpPr>
          <p:nvPr>
            <p:ph sz="half" idx="2"/>
          </p:nvPr>
        </p:nvSpPr>
        <p:spPr>
          <a:xfrm>
            <a:off x="1679577" y="5010150"/>
            <a:ext cx="10315574"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6" name="Content Placeholder 5"/>
          <p:cNvSpPr>
            <a:spLocks noGrp="1"/>
          </p:cNvSpPr>
          <p:nvPr>
            <p:ph sz="quarter" idx="4"/>
          </p:nvPr>
        </p:nvSpPr>
        <p:spPr>
          <a:xfrm>
            <a:off x="12344400" y="5010150"/>
            <a:ext cx="10366376"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BE98DE-5B02-5640-B1FB-9B77D9687ABA}" type="datetimeFigureOut">
              <a:rPr lang="en-US" smtClean="0"/>
              <a:t>4/30/2020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009075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BE98DE-5B02-5640-B1FB-9B77D9687ABA}" type="datetimeFigureOut">
              <a:rPr lang="en-US" smtClean="0"/>
              <a:t>4/30/2020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06136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E98DE-5B02-5640-B1FB-9B77D9687ABA}" type="datetimeFigureOut">
              <a:rPr lang="en-US" smtClean="0"/>
              <a:t>4/30/2020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270679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10366376" y="1974851"/>
            <a:ext cx="123444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18113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366376" y="1974851"/>
            <a:ext cx="12344400"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734466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b="0" i="0">
                <a:solidFill>
                  <a:schemeClr val="tx1">
                    <a:tint val="75000"/>
                  </a:schemeClr>
                </a:solidFill>
                <a:latin typeface="Arial" panose="020B0604020202020204" pitchFamily="34" charset="0"/>
              </a:defRPr>
            </a:lvl1pPr>
          </a:lstStyle>
          <a:p>
            <a:fld id="{22BE98DE-5B02-5640-B1FB-9B77D9687ABA}" type="datetimeFigureOut">
              <a:rPr lang="en-US" smtClean="0"/>
              <a:pPr/>
              <a:t>4/30/2020</a:t>
            </a:fld>
            <a:endParaRPr lang="en-US" dirty="0"/>
          </a:p>
        </p:txBody>
      </p:sp>
      <p:sp>
        <p:nvSpPr>
          <p:cNvPr id="5" name="Footer Placeholder 4"/>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b="0" i="0">
                <a:solidFill>
                  <a:schemeClr val="tx1">
                    <a:tint val="75000"/>
                  </a:schemeClr>
                </a:solidFill>
                <a:latin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b="0" i="0">
                <a:solidFill>
                  <a:schemeClr val="tx1">
                    <a:tint val="75000"/>
                  </a:schemeClr>
                </a:solidFill>
                <a:latin typeface="Arial" panose="020B0604020202020204" pitchFamily="34" charset="0"/>
              </a:defRPr>
            </a:lvl1pPr>
          </a:lstStyle>
          <a:p>
            <a:fld id="{230F6961-B1E4-9744-9750-1974B49ABF49}" type="slidenum">
              <a:rPr lang="en-US" smtClean="0"/>
              <a:pPr/>
              <a:t>‹#›</a:t>
            </a:fld>
            <a:endParaRPr lang="en-US" dirty="0"/>
          </a:p>
        </p:txBody>
      </p:sp>
    </p:spTree>
    <p:extLst>
      <p:ext uri="{BB962C8B-B14F-4D97-AF65-F5344CB8AC3E}">
        <p14:creationId xmlns:p14="http://schemas.microsoft.com/office/powerpoint/2010/main" val="6969482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828800" rtl="0" eaLnBrk="1" latinLnBrk="0" hangingPunct="1">
        <a:lnSpc>
          <a:spcPct val="90000"/>
        </a:lnSpc>
        <a:spcBef>
          <a:spcPct val="0"/>
        </a:spcBef>
        <a:buNone/>
        <a:defRPr sz="8800" b="0" i="0" kern="1200">
          <a:solidFill>
            <a:schemeClr val="tx1"/>
          </a:solidFill>
          <a:latin typeface="Arial" panose="020B0604020202020204" pitchFamily="34" charset="0"/>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b="0" i="0" kern="1200">
          <a:solidFill>
            <a:schemeClr val="tx1"/>
          </a:solidFill>
          <a:latin typeface="Arial" panose="020B0604020202020204" pitchFamily="34" charset="0"/>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b="0" i="0" kern="1200">
          <a:solidFill>
            <a:schemeClr val="tx1"/>
          </a:solidFill>
          <a:latin typeface="Arial" panose="020B0604020202020204" pitchFamily="34" charset="0"/>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b="0" i="0" kern="1200">
          <a:solidFill>
            <a:schemeClr val="tx1"/>
          </a:solidFill>
          <a:latin typeface="Arial" panose="020B0604020202020204" pitchFamily="34" charset="0"/>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Arial" panose="020B0604020202020204" pitchFamily="34" charset="0"/>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Arial" panose="020B0604020202020204" pitchFamily="34"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598353" y="817779"/>
            <a:ext cx="23156169" cy="12080441"/>
          </a:xfrm>
          <a:prstGeom prst="rect">
            <a:avLst/>
          </a:prstGeom>
        </p:spPr>
        <p:txBody>
          <a:bodyPr vert="horz" lIns="182856" tIns="91428" rIns="182856" bIns="91428"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sz="6000" dirty="0">
                <a:latin typeface="Arial" panose="020B0604020202020204" pitchFamily="34" charset="0"/>
                <a:ea typeface="+mj-ea"/>
                <a:cs typeface="+mj-cs"/>
              </a:rPr>
              <a:t>Dear participant,  </a:t>
            </a:r>
          </a:p>
          <a:p>
            <a:endParaRPr lang="en-US" sz="6000" dirty="0">
              <a:latin typeface="Arial" panose="020B0604020202020204" pitchFamily="34" charset="0"/>
              <a:ea typeface="+mj-ea"/>
              <a:cs typeface="+mj-cs"/>
            </a:endParaRPr>
          </a:p>
          <a:p>
            <a:r>
              <a:rPr lang="en-US" sz="6000" dirty="0">
                <a:latin typeface="Arial" panose="020B0604020202020204" pitchFamily="34" charset="0"/>
                <a:ea typeface="+mj-ea"/>
                <a:cs typeface="+mj-cs"/>
              </a:rPr>
              <a:t>You are about to participate in a study that was designed to </a:t>
            </a:r>
            <a:r>
              <a:rPr lang="en-GB" sz="6000" dirty="0">
                <a:latin typeface="Arial" panose="020B0604020202020204" pitchFamily="34" charset="0"/>
                <a:ea typeface="+mj-ea"/>
                <a:cs typeface="+mj-cs"/>
              </a:rPr>
              <a:t>test the process in which people evaluate emotional expressions that are presented in a sequence</a:t>
            </a:r>
            <a:r>
              <a:rPr lang="en-US" sz="6000" dirty="0">
                <a:latin typeface="Arial" panose="020B0604020202020204" pitchFamily="34" charset="0"/>
                <a:ea typeface="+mj-ea"/>
                <a:cs typeface="+mj-cs"/>
              </a:rPr>
              <a:t>. </a:t>
            </a:r>
          </a:p>
          <a:p>
            <a:endParaRPr lang="en-US" sz="6000" dirty="0">
              <a:latin typeface="Arial" panose="020B0604020202020204" pitchFamily="34" charset="0"/>
              <a:ea typeface="+mj-ea"/>
              <a:cs typeface="+mj-cs"/>
            </a:endParaRPr>
          </a:p>
          <a:p>
            <a:r>
              <a:rPr lang="en-GB" sz="6000" dirty="0">
                <a:latin typeface="Arial" panose="020B0604020202020204" pitchFamily="34" charset="0"/>
                <a:ea typeface="+mj-ea"/>
                <a:cs typeface="+mj-cs"/>
              </a:rPr>
              <a:t>You will go through two sessions in which you will be asked to do slightly different things. Before each session you will go through a short instruction session, a practice round to make sure you understand what you need to do and complete the actual task.</a:t>
            </a:r>
          </a:p>
          <a:p>
            <a:endParaRPr lang="en-US" sz="6000" dirty="0">
              <a:latin typeface="Arial" panose="020B0604020202020204" pitchFamily="34" charset="0"/>
              <a:ea typeface="+mj-ea"/>
              <a:cs typeface="+mj-cs"/>
            </a:endParaRPr>
          </a:p>
          <a:p>
            <a:r>
              <a:rPr lang="en-US" sz="6000" dirty="0">
                <a:latin typeface="Arial" panose="020B0604020202020204" pitchFamily="34" charset="0"/>
                <a:ea typeface="+mj-ea"/>
                <a:cs typeface="+mj-cs"/>
              </a:rPr>
              <a:t>Please follow the instructions carefully.  </a:t>
            </a:r>
          </a:p>
          <a:p>
            <a:endParaRPr lang="en-US" altLang="zh-CN" sz="6500" dirty="0">
              <a:latin typeface="Arial" panose="020B0604020202020204" pitchFamily="34" charset="0"/>
            </a:endParaRPr>
          </a:p>
        </p:txBody>
      </p:sp>
    </p:spTree>
    <p:extLst>
      <p:ext uri="{BB962C8B-B14F-4D97-AF65-F5344CB8AC3E}">
        <p14:creationId xmlns:p14="http://schemas.microsoft.com/office/powerpoint/2010/main" val="2486180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734786" y="12410241"/>
            <a:ext cx="23649214" cy="766916"/>
          </a:xfrm>
        </p:spPr>
        <p:txBody>
          <a:bodyPr>
            <a:noAutofit/>
          </a:bodyPr>
          <a:lstStyle/>
          <a:p>
            <a:pPr algn="l">
              <a:lnSpc>
                <a:spcPts val="4900"/>
              </a:lnSpc>
            </a:pPr>
            <a:r>
              <a:rPr lang="en-US" sz="5400" dirty="0"/>
              <a:t>The goal of this session is to examine whether people can </a:t>
            </a:r>
            <a:r>
              <a:rPr lang="en-US" sz="5400" dirty="0">
                <a:solidFill>
                  <a:srgbClr val="FF0000"/>
                </a:solidFill>
              </a:rPr>
              <a:t>estimate</a:t>
            </a:r>
            <a:r>
              <a:rPr lang="en-US" sz="5400" dirty="0"/>
              <a:t> the </a:t>
            </a:r>
            <a:br>
              <a:rPr lang="en-US" sz="5400" dirty="0"/>
            </a:br>
            <a:r>
              <a:rPr lang="en-US" sz="5400" dirty="0">
                <a:solidFill>
                  <a:srgbClr val="FF0000"/>
                </a:solidFill>
              </a:rPr>
              <a:t>average</a:t>
            </a:r>
            <a:r>
              <a:rPr lang="en-US" sz="5400" dirty="0"/>
              <a:t> </a:t>
            </a:r>
            <a:r>
              <a:rPr lang="en-US" sz="5400" dirty="0">
                <a:solidFill>
                  <a:srgbClr val="FF0000"/>
                </a:solidFill>
              </a:rPr>
              <a:t>emotional expression</a:t>
            </a:r>
            <a:r>
              <a:rPr lang="en-US" sz="5400" dirty="0"/>
              <a:t> of face sequences.</a:t>
            </a:r>
            <a:br>
              <a:rPr lang="en-US" sz="5400" dirty="0"/>
            </a:br>
            <a:r>
              <a:rPr lang="en-US" sz="5400" dirty="0"/>
              <a:t> </a:t>
            </a:r>
            <a:br>
              <a:rPr lang="en-US" sz="5400" dirty="0"/>
            </a:br>
            <a:r>
              <a:rPr lang="en-US" sz="5400" dirty="0"/>
              <a:t>In each trial,</a:t>
            </a:r>
            <a:r>
              <a:rPr lang="zh-CN" altLang="en-US" sz="5400" dirty="0"/>
              <a:t> </a:t>
            </a:r>
            <a:r>
              <a:rPr lang="en-US" altLang="zh-CN" sz="5400" dirty="0"/>
              <a:t>a series of faces </a:t>
            </a:r>
            <a:r>
              <a:rPr lang="en-US" sz="5400" dirty="0"/>
              <a:t>expressing various degrees of emotions will appear on the screen. The face sequence may either be expressing positive or negative emotions. </a:t>
            </a: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r>
              <a:rPr lang="en-US" sz="5400" dirty="0"/>
              <a:t>The face sequence will be on the screen for a brief moment. In order to take all the ratings in, try to focus your attention on it as much as possible. </a:t>
            </a:r>
          </a:p>
        </p:txBody>
      </p:sp>
      <p:pic>
        <p:nvPicPr>
          <p:cNvPr id="13" name="Picture 12">
            <a:extLst>
              <a:ext uri="{FF2B5EF4-FFF2-40B4-BE49-F238E27FC236}">
                <a16:creationId xmlns:a16="http://schemas.microsoft.com/office/drawing/2014/main" id="{4010F5EB-4DF2-42D0-9301-0EEBAFDE6E18}"/>
              </a:ext>
            </a:extLst>
          </p:cNvPr>
          <p:cNvPicPr>
            <a:picLocks noChangeAspect="1"/>
          </p:cNvPicPr>
          <p:nvPr/>
        </p:nvPicPr>
        <p:blipFill>
          <a:blip r:embed="rId2"/>
          <a:stretch>
            <a:fillRect/>
          </a:stretch>
        </p:blipFill>
        <p:spPr>
          <a:xfrm>
            <a:off x="10794119" y="6093960"/>
            <a:ext cx="2795761" cy="3588884"/>
          </a:xfrm>
          <a:prstGeom prst="rect">
            <a:avLst/>
          </a:prstGeom>
        </p:spPr>
      </p:pic>
    </p:spTree>
    <p:extLst>
      <p:ext uri="{BB962C8B-B14F-4D97-AF65-F5344CB8AC3E}">
        <p14:creationId xmlns:p14="http://schemas.microsoft.com/office/powerpoint/2010/main" val="2215609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5244353" y="2573344"/>
            <a:ext cx="18440400" cy="1783502"/>
          </a:xfrm>
        </p:spPr>
        <p:txBody>
          <a:bodyPr>
            <a:noAutofit/>
          </a:bodyPr>
          <a:lstStyle/>
          <a:p>
            <a:pPr algn="l"/>
            <a:br>
              <a:rPr lang="en-US" altLang="zh-CN" sz="5799" dirty="0">
                <a:cs typeface="Arial" panose="020B0604020202020204" pitchFamily="34" charset="0"/>
              </a:rPr>
            </a:br>
            <a:br>
              <a:rPr lang="en-US" altLang="zh-CN" sz="5799" dirty="0">
                <a:cs typeface="Arial" panose="020B0604020202020204" pitchFamily="34" charset="0"/>
              </a:rPr>
            </a:br>
            <a:r>
              <a:rPr lang="en-US" sz="5799" dirty="0">
                <a:cs typeface="Arial" panose="020B0604020202020204" pitchFamily="34" charset="0"/>
              </a:rPr>
              <a:t>​Following the face sequence, you will be asked to move the mouse left of the line to begin the rating phase</a:t>
            </a:r>
            <a:br>
              <a:rPr lang="en-US" sz="5799" dirty="0">
                <a:cs typeface="Arial" panose="020B0604020202020204" pitchFamily="34" charset="0"/>
              </a:rPr>
            </a:br>
            <a:br>
              <a:rPr lang="en-US" sz="5799" dirty="0">
                <a:cs typeface="Arial" panose="020B0604020202020204" pitchFamily="34" charset="0"/>
              </a:rPr>
            </a:br>
            <a:endParaRPr lang="en-US" sz="5799" dirty="0">
              <a:cs typeface="Arial" panose="020B0604020202020204" pitchFamily="34" charset="0"/>
            </a:endParaRPr>
          </a:p>
        </p:txBody>
      </p:sp>
      <p:cxnSp>
        <p:nvCxnSpPr>
          <p:cNvPr id="4" name="Straight Connector 3"/>
          <p:cNvCxnSpPr/>
          <p:nvPr/>
        </p:nvCxnSpPr>
        <p:spPr>
          <a:xfrm>
            <a:off x="2877671" y="0"/>
            <a:ext cx="0" cy="13716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1DCC761-EEA5-3B4F-AEC8-ED98BC41E974}"/>
              </a:ext>
            </a:extLst>
          </p:cNvPr>
          <p:cNvSpPr txBox="1">
            <a:spLocks/>
          </p:cNvSpPr>
          <p:nvPr/>
        </p:nvSpPr>
        <p:spPr>
          <a:xfrm>
            <a:off x="3487270" y="5562837"/>
            <a:ext cx="18440400" cy="1783502"/>
          </a:xfrm>
          <a:prstGeom prst="rect">
            <a:avLst/>
          </a:prstGeom>
        </p:spPr>
        <p:txBody>
          <a:bodyPr vert="horz" lIns="91440" tIns="45720" rIns="91440" bIns="45720" rtlCol="0" anchor="b">
            <a:noAutofit/>
          </a:bodyPr>
          <a:lstStyle>
            <a:lvl1pPr algn="ctr" defTabSz="1828800" rtl="0" eaLnBrk="1" latinLnBrk="0" hangingPunct="1">
              <a:lnSpc>
                <a:spcPct val="90000"/>
              </a:lnSpc>
              <a:spcBef>
                <a:spcPct val="0"/>
              </a:spcBef>
              <a:buNone/>
              <a:defRPr sz="12000" b="0" i="0" kern="1200">
                <a:solidFill>
                  <a:schemeClr val="tx1"/>
                </a:solidFill>
                <a:latin typeface="Arial" panose="020B0604020202020204" pitchFamily="34" charset="0"/>
                <a:ea typeface="+mj-ea"/>
                <a:cs typeface="+mj-cs"/>
              </a:defRPr>
            </a:lvl1pPr>
          </a:lstStyle>
          <a:p>
            <a:pPr algn="l"/>
            <a:r>
              <a:rPr lang="en-US" altLang="zh-CN" sz="5799" dirty="0">
                <a:latin typeface="+mj-lt"/>
                <a:cs typeface="Arial" panose="020B0604020202020204" pitchFamily="34" charset="0"/>
              </a:rPr>
              <a:t>Move mouse left of the line to begin</a:t>
            </a:r>
            <a:endParaRPr lang="en-US" sz="5799" dirty="0">
              <a:latin typeface="+mj-lt"/>
              <a:cs typeface="Arial" panose="020B0604020202020204" pitchFamily="34" charset="0"/>
            </a:endParaRPr>
          </a:p>
        </p:txBody>
      </p:sp>
    </p:spTree>
    <p:extLst>
      <p:ext uri="{BB962C8B-B14F-4D97-AF65-F5344CB8AC3E}">
        <p14:creationId xmlns:p14="http://schemas.microsoft.com/office/powerpoint/2010/main" val="2372441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341984" y="5693062"/>
            <a:ext cx="24042016" cy="1783502"/>
          </a:xfrm>
        </p:spPr>
        <p:txBody>
          <a:bodyPr>
            <a:noAutofit/>
          </a:bodyPr>
          <a:lstStyle/>
          <a:p>
            <a:pPr algn="l"/>
            <a:br>
              <a:rPr lang="en-US" altLang="zh-CN" sz="5799" dirty="0">
                <a:cs typeface="Arial" panose="020B0604020202020204" pitchFamily="34" charset="0"/>
              </a:rPr>
            </a:br>
            <a:br>
              <a:rPr lang="en-US" altLang="zh-CN" sz="5799" dirty="0">
                <a:cs typeface="Arial" panose="020B0604020202020204" pitchFamily="34" charset="0"/>
              </a:rPr>
            </a:br>
            <a:r>
              <a:rPr lang="en-US" sz="5799" dirty="0">
                <a:cs typeface="Arial" panose="020B0604020202020204" pitchFamily="34" charset="0"/>
              </a:rPr>
              <a:t>​A face will then appear on the screen. When you move your mouse, the face will change from being neutral to expressing emotion  </a:t>
            </a:r>
            <a:br>
              <a:rPr lang="en-US" sz="5799" dirty="0">
                <a:cs typeface="Arial" panose="020B0604020202020204" pitchFamily="34" charset="0"/>
              </a:rPr>
            </a:br>
            <a:br>
              <a:rPr lang="en-US" sz="5799" dirty="0">
                <a:cs typeface="Arial" panose="020B0604020202020204" pitchFamily="34" charset="0"/>
              </a:rPr>
            </a:br>
            <a:r>
              <a:rPr lang="en-US" sz="5799" dirty="0">
                <a:cs typeface="Arial" panose="020B0604020202020204" pitchFamily="34" charset="0"/>
              </a:rPr>
              <a:t>By </a:t>
            </a:r>
            <a:r>
              <a:rPr lang="en-US" altLang="zh-CN" sz="5799" dirty="0">
                <a:cs typeface="Arial" panose="020B0604020202020204" pitchFamily="34" charset="0"/>
              </a:rPr>
              <a:t>adjusting your mouse</a:t>
            </a:r>
            <a:r>
              <a:rPr lang="en-US" sz="5799" dirty="0">
                <a:cs typeface="Arial" panose="020B0604020202020204" pitchFamily="34" charset="0"/>
              </a:rPr>
              <a:t>, </a:t>
            </a:r>
            <a:r>
              <a:rPr lang="en-US" sz="5799" b="1" dirty="0">
                <a:cs typeface="Arial" panose="020B0604020202020204" pitchFamily="34" charset="0"/>
              </a:rPr>
              <a:t>you are asked to estimate the </a:t>
            </a:r>
            <a:r>
              <a:rPr lang="en-US" sz="5799" b="1" dirty="0">
                <a:solidFill>
                  <a:srgbClr val="FF0000"/>
                </a:solidFill>
                <a:cs typeface="Arial" panose="020B0604020202020204" pitchFamily="34" charset="0"/>
              </a:rPr>
              <a:t>average emotional response of the face sequence you just saw. </a:t>
            </a:r>
            <a:br>
              <a:rPr lang="en-US" sz="5799" b="1" dirty="0">
                <a:solidFill>
                  <a:srgbClr val="FF0000"/>
                </a:solidFill>
                <a:cs typeface="Arial" panose="020B0604020202020204" pitchFamily="34" charset="0"/>
              </a:rPr>
            </a:br>
            <a:br>
              <a:rPr lang="en-US" sz="5799" b="1" dirty="0">
                <a:cs typeface="Arial" panose="020B0604020202020204" pitchFamily="34" charset="0"/>
              </a:rPr>
            </a:br>
            <a:endParaRPr lang="en-US" sz="5799" dirty="0">
              <a:cs typeface="Arial" panose="020B0604020202020204" pitchFamily="34" charset="0"/>
            </a:endParaRPr>
          </a:p>
        </p:txBody>
      </p:sp>
      <p:pic>
        <p:nvPicPr>
          <p:cNvPr id="4" name="Picture 3">
            <a:extLst>
              <a:ext uri="{FF2B5EF4-FFF2-40B4-BE49-F238E27FC236}">
                <a16:creationId xmlns:a16="http://schemas.microsoft.com/office/drawing/2014/main" id="{4010F5EB-4DF2-42D0-9301-0EEBAFDE6E18}"/>
              </a:ext>
            </a:extLst>
          </p:cNvPr>
          <p:cNvPicPr>
            <a:picLocks noChangeAspect="1"/>
          </p:cNvPicPr>
          <p:nvPr/>
        </p:nvPicPr>
        <p:blipFill>
          <a:blip r:embed="rId2"/>
          <a:stretch>
            <a:fillRect/>
          </a:stretch>
        </p:blipFill>
        <p:spPr>
          <a:xfrm>
            <a:off x="10794119" y="6927678"/>
            <a:ext cx="2795761" cy="3588884"/>
          </a:xfrm>
          <a:prstGeom prst="rect">
            <a:avLst/>
          </a:prstGeom>
        </p:spPr>
      </p:pic>
    </p:spTree>
    <p:extLst>
      <p:ext uri="{BB962C8B-B14F-4D97-AF65-F5344CB8AC3E}">
        <p14:creationId xmlns:p14="http://schemas.microsoft.com/office/powerpoint/2010/main" val="1787496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C1207DB-B1B9-2640-A8F7-AF32188774C8}"/>
              </a:ext>
            </a:extLst>
          </p:cNvPr>
          <p:cNvSpPr txBox="1">
            <a:spLocks/>
          </p:cNvSpPr>
          <p:nvPr/>
        </p:nvSpPr>
        <p:spPr>
          <a:xfrm>
            <a:off x="580523" y="3873175"/>
            <a:ext cx="24297778" cy="1783502"/>
          </a:xfrm>
          <a:prstGeom prst="rect">
            <a:avLst/>
          </a:prstGeom>
        </p:spPr>
        <p:txBody>
          <a:bodyPr vert="horz" lIns="182856" tIns="91428" rIns="182856" bIns="91428"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altLang="zh-CN" sz="5799" dirty="0">
                <a:latin typeface="Arial" panose="020B0604020202020204" pitchFamily="34" charset="0"/>
                <a:cs typeface="Arial" panose="020B0604020202020204" pitchFamily="34" charset="0"/>
              </a:rPr>
            </a:br>
            <a:r>
              <a:rPr lang="en-US" altLang="zh-CN" sz="5799" dirty="0">
                <a:latin typeface="Arial" panose="020B0604020202020204" pitchFamily="34" charset="0"/>
                <a:cs typeface="Arial" panose="020B0604020202020204" pitchFamily="34" charset="0"/>
              </a:rPr>
              <a:t>Remember, the goal here is provide </a:t>
            </a:r>
          </a:p>
          <a:p>
            <a:endParaRPr lang="en-US" altLang="zh-CN" sz="2000" dirty="0">
              <a:latin typeface="Arial" panose="020B0604020202020204" pitchFamily="34" charset="0"/>
              <a:cs typeface="Arial" panose="020B0604020202020204" pitchFamily="34" charset="0"/>
            </a:endParaRPr>
          </a:p>
          <a:p>
            <a:r>
              <a:rPr lang="en-US" altLang="zh-CN" sz="5799" dirty="0">
                <a:latin typeface="Arial" panose="020B0604020202020204" pitchFamily="34" charset="0"/>
                <a:cs typeface="Arial" panose="020B0604020202020204" pitchFamily="34" charset="0"/>
              </a:rPr>
              <a:t>YOUR ESTIMATION OF THE </a:t>
            </a:r>
          </a:p>
          <a:p>
            <a:r>
              <a:rPr lang="en-US" altLang="zh-CN" sz="5799" dirty="0">
                <a:solidFill>
                  <a:srgbClr val="FF0000"/>
                </a:solidFill>
                <a:latin typeface="Arial" panose="020B0604020202020204" pitchFamily="34" charset="0"/>
                <a:cs typeface="Arial" panose="020B0604020202020204" pitchFamily="34" charset="0"/>
              </a:rPr>
              <a:t>AVERAGE EMOTIONAL RESPONSE</a:t>
            </a:r>
            <a:r>
              <a:rPr lang="en-US" altLang="zh-CN" sz="5799"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  </a:t>
            </a:r>
          </a:p>
          <a:p>
            <a:r>
              <a:rPr lang="en-US" altLang="zh-CN" sz="5799" dirty="0">
                <a:latin typeface="Arial" panose="020B0604020202020204" pitchFamily="34" charset="0"/>
                <a:cs typeface="Arial" panose="020B0604020202020204" pitchFamily="34" charset="0"/>
              </a:rPr>
              <a:t>of the face sequence you just saw. </a:t>
            </a:r>
            <a:endParaRPr lang="en-US" sz="5799"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9271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1049650" y="2435698"/>
            <a:ext cx="23334350" cy="1484589"/>
          </a:xfrm>
        </p:spPr>
        <p:txBody>
          <a:bodyPr>
            <a:noAutofit/>
          </a:bodyPr>
          <a:lstStyle/>
          <a:p>
            <a:pPr algn="l"/>
            <a:br>
              <a:rPr lang="en-US" altLang="zh-CN" sz="4000" dirty="0">
                <a:latin typeface="Arial" panose="020B0604020202020204" pitchFamily="34" charset="0"/>
                <a:cs typeface="Arial" panose="020B0604020202020204" pitchFamily="34" charset="0"/>
              </a:rPr>
            </a:br>
            <a:r>
              <a:rPr lang="en-US" altLang="zh-CN" sz="6400" dirty="0">
                <a:latin typeface="Arial" panose="020B0604020202020204" pitchFamily="34" charset="0"/>
                <a:cs typeface="Arial" panose="020B0604020202020204" pitchFamily="34" charset="0"/>
              </a:rPr>
              <a:t>Once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you</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make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choice,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page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will</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switch</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to 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next</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trial.</a:t>
            </a:r>
            <a:endParaRPr lang="en-US" sz="4000" dirty="0">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7B657E54-FB0B-9846-9D3A-5F4CAB62197F}"/>
              </a:ext>
            </a:extLst>
          </p:cNvPr>
          <p:cNvSpPr txBox="1">
            <a:spLocks/>
          </p:cNvSpPr>
          <p:nvPr/>
        </p:nvSpPr>
        <p:spPr>
          <a:xfrm>
            <a:off x="6379134" y="10910125"/>
            <a:ext cx="10163955" cy="2539913"/>
          </a:xfrm>
          <a:prstGeom prst="rect">
            <a:avLst/>
          </a:prstGeom>
        </p:spPr>
        <p:txBody>
          <a:bodyPr vert="horz" lIns="182856" tIns="91428" rIns="182856" bIns="91428"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endParaRPr lang="en-US" sz="4000" dirty="0">
              <a:latin typeface="Arial" panose="020B0604020202020204" pitchFamily="34" charset="0"/>
            </a:endParaRPr>
          </a:p>
        </p:txBody>
      </p:sp>
    </p:spTree>
    <p:extLst>
      <p:ext uri="{BB962C8B-B14F-4D97-AF65-F5344CB8AC3E}">
        <p14:creationId xmlns:p14="http://schemas.microsoft.com/office/powerpoint/2010/main" val="999307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3B8A65-8FC9-41F2-998D-6A0E4DAA3B8F}"/>
              </a:ext>
            </a:extLst>
          </p:cNvPr>
          <p:cNvSpPr/>
          <p:nvPr/>
        </p:nvSpPr>
        <p:spPr>
          <a:xfrm>
            <a:off x="749150" y="2090049"/>
            <a:ext cx="22880871" cy="7478766"/>
          </a:xfrm>
          <a:prstGeom prst="rect">
            <a:avLst/>
          </a:prstGeom>
        </p:spPr>
        <p:txBody>
          <a:bodyPr wrap="square">
            <a:spAutoFit/>
          </a:bodyPr>
          <a:lstStyle/>
          <a:p>
            <a:r>
              <a:rPr lang="en-US" sz="8000" dirty="0">
                <a:latin typeface="Arial" panose="020B0604020202020204" pitchFamily="34" charset="0"/>
                <a:cs typeface="Arial" panose="020B0604020202020204" pitchFamily="34" charset="0"/>
              </a:rPr>
              <a:t>At the next stage, you will conduct a short practice run to make sure that the task is clear. </a:t>
            </a:r>
          </a:p>
          <a:p>
            <a:endParaRPr lang="en-US" sz="8000" dirty="0">
              <a:latin typeface="Arial" panose="020B0604020202020204" pitchFamily="34" charset="0"/>
              <a:cs typeface="Arial" panose="020B0604020202020204" pitchFamily="34" charset="0"/>
            </a:endParaRPr>
          </a:p>
          <a:p>
            <a:r>
              <a:rPr lang="en-US" sz="8000" dirty="0">
                <a:latin typeface="Arial" panose="020B0604020202020204" pitchFamily="34" charset="0"/>
                <a:cs typeface="Arial" panose="020B0604020202020204" pitchFamily="34" charset="0"/>
              </a:rPr>
              <a:t>Remember – the goal is to </a:t>
            </a:r>
            <a:r>
              <a:rPr lang="en-US" sz="8000" dirty="0">
                <a:latin typeface="Arial" panose="020B0604020202020204" pitchFamily="34" charset="0"/>
              </a:rPr>
              <a:t>ESTIMATE THE AVERAGE EMOTIONAL RESPONSE of the of the face sequence you just saw.</a:t>
            </a:r>
            <a:r>
              <a:rPr lang="en-US" altLang="zh-CN" sz="8000" b="1" dirty="0">
                <a:latin typeface="Arial" panose="020B0604020202020204" pitchFamily="34" charset="0"/>
                <a:cs typeface="Arial" panose="020B0604020202020204" pitchFamily="34" charset="0"/>
              </a:rPr>
              <a:t> </a:t>
            </a:r>
            <a:endParaRPr lang="en-US" sz="8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9940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1110916" y="697830"/>
            <a:ext cx="22835936" cy="10911515"/>
          </a:xfrm>
          <a:prstGeom prst="rect">
            <a:avLst/>
          </a:prstGeom>
        </p:spPr>
        <p:txBody>
          <a:bodyPr vert="horz" lIns="182856" tIns="91428" rIns="182856" bIns="91428"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sz="7200" dirty="0">
                <a:latin typeface="Arial" panose="020B0604020202020204" pitchFamily="34" charset="0"/>
                <a:cs typeface="Arial" panose="020B0604020202020204" pitchFamily="34" charset="0"/>
              </a:rPr>
              <a:t>Thank you for completing the practice stage. </a:t>
            </a:r>
          </a:p>
          <a:p>
            <a:r>
              <a:rPr lang="en-US" sz="7200" dirty="0">
                <a:latin typeface="Arial" panose="020B0604020202020204" pitchFamily="34" charset="0"/>
                <a:cs typeface="Arial" panose="020B0604020202020204" pitchFamily="34" charset="0"/>
              </a:rPr>
              <a:t>Remember – the goal was to </a:t>
            </a:r>
            <a:r>
              <a:rPr lang="en-US" sz="7200" dirty="0">
                <a:latin typeface="Arial" panose="020B0604020202020204" pitchFamily="34" charset="0"/>
              </a:rPr>
              <a:t>ESTIMATE THE </a:t>
            </a:r>
            <a:r>
              <a:rPr lang="en-US" sz="7200" dirty="0">
                <a:solidFill>
                  <a:srgbClr val="FF0000"/>
                </a:solidFill>
                <a:latin typeface="Arial" panose="020B0604020202020204" pitchFamily="34" charset="0"/>
              </a:rPr>
              <a:t>AVERAGE EMOTIONAL RESPONSE</a:t>
            </a:r>
            <a:r>
              <a:rPr lang="en-US" sz="7200" dirty="0">
                <a:latin typeface="Arial" panose="020B0604020202020204" pitchFamily="34" charset="0"/>
              </a:rPr>
              <a:t> of the face sequence you just saw.</a:t>
            </a:r>
            <a:r>
              <a:rPr lang="en-US" altLang="zh-CN" sz="7200" b="1" dirty="0">
                <a:latin typeface="Arial" panose="020B0604020202020204" pitchFamily="34" charset="0"/>
                <a:cs typeface="Arial" panose="020B0604020202020204" pitchFamily="34" charset="0"/>
              </a:rPr>
              <a:t> </a:t>
            </a:r>
            <a:endParaRPr lang="en-US" sz="7200" dirty="0">
              <a:latin typeface="Arial" panose="020B0604020202020204" pitchFamily="34" charset="0"/>
              <a:cs typeface="Arial" panose="020B0604020202020204" pitchFamily="34" charset="0"/>
            </a:endParaRPr>
          </a:p>
          <a:p>
            <a:endParaRPr lang="en-US" sz="7200" dirty="0">
              <a:latin typeface="Arial" panose="020B0604020202020204" pitchFamily="34" charset="0"/>
              <a:ea typeface="+mj-ea"/>
              <a:cs typeface="+mj-cs"/>
            </a:endParaRPr>
          </a:p>
          <a:p>
            <a:r>
              <a:rPr lang="en-US" sz="7200" dirty="0">
                <a:latin typeface="Arial" panose="020B0604020202020204" pitchFamily="34" charset="0"/>
                <a:ea typeface="+mj-ea"/>
                <a:cs typeface="+mj-cs"/>
              </a:rPr>
              <a:t>In the following section you will complete the actual session, which consists of 15 trials. This part of the study should take 7 minutes, more or less. </a:t>
            </a:r>
          </a:p>
          <a:p>
            <a:endParaRPr lang="en-US" sz="7200" dirty="0">
              <a:latin typeface="Arial" panose="020B0604020202020204" pitchFamily="34" charset="0"/>
              <a:ea typeface="+mj-ea"/>
              <a:cs typeface="+mj-cs"/>
            </a:endParaRPr>
          </a:p>
          <a:p>
            <a:endParaRPr lang="en-US" sz="7200" dirty="0">
              <a:latin typeface="Arial" panose="020B0604020202020204" pitchFamily="34" charset="0"/>
              <a:ea typeface="+mj-ea"/>
              <a:cs typeface="+mj-cs"/>
            </a:endParaRPr>
          </a:p>
          <a:p>
            <a:r>
              <a:rPr lang="en-US" altLang="zh-CN" sz="7200" dirty="0">
                <a:latin typeface="Arial" panose="020B0604020202020204" pitchFamily="34" charset="0"/>
                <a:ea typeface="+mj-ea"/>
                <a:cs typeface="+mj-cs"/>
              </a:rPr>
              <a:t>Click</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‘Continue’</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to</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begin the actual task. </a:t>
            </a:r>
            <a:endParaRPr lang="en-US" sz="7200" dirty="0">
              <a:latin typeface="Arial" panose="020B0604020202020204" pitchFamily="34" charset="0"/>
              <a:ea typeface="+mj-ea"/>
              <a:cs typeface="+mj-cs"/>
            </a:endParaRPr>
          </a:p>
        </p:txBody>
      </p:sp>
    </p:spTree>
    <p:extLst>
      <p:ext uri="{BB962C8B-B14F-4D97-AF65-F5344CB8AC3E}">
        <p14:creationId xmlns:p14="http://schemas.microsoft.com/office/powerpoint/2010/main" val="601027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58776" y="2309417"/>
            <a:ext cx="24325224" cy="10911515"/>
          </a:xfrm>
          <a:prstGeom prst="rect">
            <a:avLst/>
          </a:prstGeom>
        </p:spPr>
        <p:txBody>
          <a:bodyPr vert="horz" lIns="182856" tIns="91428" rIns="182856" bIns="91428"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pPr algn="ctr"/>
            <a:r>
              <a:rPr lang="en-US" sz="7200" dirty="0">
                <a:latin typeface="Arial" panose="020B0604020202020204" pitchFamily="34" charset="0"/>
                <a:cs typeface="Arial" panose="020B0604020202020204" pitchFamily="34" charset="0"/>
              </a:rPr>
              <a:t>You've completed the task.</a:t>
            </a: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r>
              <a:rPr lang="en-US" sz="7200" dirty="0">
                <a:latin typeface="Arial" panose="020B0604020202020204" pitchFamily="34" charset="0"/>
                <a:cs typeface="Arial" panose="020B0604020202020204" pitchFamily="34" charset="0"/>
              </a:rPr>
              <a:t>Thank you for your participation</a:t>
            </a:r>
            <a:r>
              <a:rPr lang="en-US" altLang="zh-CN" sz="7200" dirty="0">
                <a:latin typeface="Arial" panose="020B0604020202020204" pitchFamily="34" charset="0"/>
                <a:cs typeface="Arial" panose="020B0604020202020204" pitchFamily="34" charset="0"/>
              </a:rPr>
              <a:t>.</a:t>
            </a: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r>
              <a:rPr lang="en-US" sz="7200" dirty="0">
                <a:latin typeface="Arial" panose="020B0604020202020204" pitchFamily="34" charset="0"/>
                <a:cs typeface="Arial" panose="020B0604020202020204" pitchFamily="34" charset="0"/>
              </a:rPr>
              <a:t>The next section is a short </a:t>
            </a:r>
            <a:r>
              <a:rPr lang="en-US" sz="8000" dirty="0">
                <a:latin typeface="Arial" panose="020B0604020202020204" pitchFamily="34" charset="0"/>
                <a:ea typeface="+mj-ea"/>
                <a:cs typeface="+mj-cs"/>
              </a:rPr>
              <a:t>survey (up to 5 min). </a:t>
            </a:r>
          </a:p>
        </p:txBody>
      </p:sp>
    </p:spTree>
    <p:extLst>
      <p:ext uri="{BB962C8B-B14F-4D97-AF65-F5344CB8AC3E}">
        <p14:creationId xmlns:p14="http://schemas.microsoft.com/office/powerpoint/2010/main" val="33008130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718</TotalTime>
  <Words>450</Words>
  <Application>Microsoft Office PowerPoint</Application>
  <PresentationFormat>Custom</PresentationFormat>
  <Paragraphs>35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 Light</vt:lpstr>
      <vt:lpstr>Wingdings</vt:lpstr>
      <vt:lpstr>Office Theme</vt:lpstr>
      <vt:lpstr>PowerPoint Presentation</vt:lpstr>
      <vt:lpstr>The goal of this session is to examine whether people can estimate the  average emotional expression of face sequences.   In each trial, a series of faces expressing various degrees of emotions will appear on the screen. The face sequence may either be expressing positive or negative emotions.              The face sequence will be on the screen for a brief moment. In order to take all the ratings in, try to focus your attention on it as much as possible. </vt:lpstr>
      <vt:lpstr>  ​Following the face sequence, you will be asked to move the mouse left of the line to begin the rating phase  </vt:lpstr>
      <vt:lpstr>  ​A face will then appear on the screen. When you move your mouse, the face will change from being neutral to expressing emotion    By adjusting your mouse, you are asked to estimate the average emotional response of the face sequence you just saw.   </vt:lpstr>
      <vt:lpstr>PowerPoint Presentation</vt:lpstr>
      <vt:lpstr> Once you make the choice, the page will switch to the next trial.</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yiyue cao</dc:creator>
  <cp:lastModifiedBy>Jonas Schone</cp:lastModifiedBy>
  <cp:revision>65</cp:revision>
  <cp:lastPrinted>2019-01-08T06:07:19Z</cp:lastPrinted>
  <dcterms:created xsi:type="dcterms:W3CDTF">2019-01-04T19:36:10Z</dcterms:created>
  <dcterms:modified xsi:type="dcterms:W3CDTF">2020-04-30T13:33:34Z</dcterms:modified>
</cp:coreProperties>
</file>