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72" r:id="rId4"/>
    <p:sldId id="257" r:id="rId5"/>
    <p:sldId id="269" r:id="rId6"/>
    <p:sldId id="270" r:id="rId7"/>
    <p:sldId id="263" r:id="rId8"/>
    <p:sldId id="260" r:id="rId9"/>
    <p:sldId id="273" r:id="rId10"/>
    <p:sldId id="256" r:id="rId11"/>
    <p:sldId id="274" r:id="rId12"/>
    <p:sldId id="275" r:id="rId13"/>
    <p:sldId id="276" r:id="rId14"/>
    <p:sldId id="277" r:id="rId15"/>
    <p:sldId id="271" r:id="rId16"/>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 id="3" name="Jonas Schone" initials="JS" lastIdx="1" clrIdx="2">
    <p:extLst>
      <p:ext uri="{19B8F6BF-5375-455C-9EA6-DF929625EA0E}">
        <p15:presenceInfo xmlns:p15="http://schemas.microsoft.com/office/powerpoint/2012/main" userId="S::kell5560@ox.ac.uk::087c8fa4-d9b2-4b32-8545-9620c89551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31" d="100"/>
          <a:sy n="3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5/13/2020</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000" dirty="0">
                <a:latin typeface="Arial" panose="020B0604020202020204" pitchFamily="34" charset="0"/>
                <a:ea typeface="+mj-ea"/>
                <a:cs typeface="+mj-cs"/>
              </a:rPr>
              <a:t>Dear participant,  </a:t>
            </a:r>
          </a:p>
          <a:p>
            <a:endParaRPr lang="en-US" sz="6000" dirty="0">
              <a:latin typeface="Arial" panose="020B0604020202020204" pitchFamily="34" charset="0"/>
              <a:ea typeface="+mj-ea"/>
              <a:cs typeface="+mj-cs"/>
            </a:endParaRPr>
          </a:p>
          <a:p>
            <a:r>
              <a:rPr lang="en-US" sz="6000" dirty="0">
                <a:latin typeface="Arial" panose="020B0604020202020204" pitchFamily="34" charset="0"/>
                <a:ea typeface="+mj-ea"/>
                <a:cs typeface="+mj-cs"/>
              </a:rPr>
              <a:t>You are about to participate in a study that was designed to </a:t>
            </a:r>
            <a:r>
              <a:rPr lang="en-GB" sz="6000" dirty="0">
                <a:latin typeface="Arial" panose="020B0604020202020204" pitchFamily="34" charset="0"/>
                <a:ea typeface="+mj-ea"/>
                <a:cs typeface="+mj-cs"/>
              </a:rPr>
              <a:t>test the process in which people evaluate emotional expressions that are presented in a sequence</a:t>
            </a:r>
            <a:r>
              <a:rPr lang="en-US" sz="6000" dirty="0">
                <a:latin typeface="Arial" panose="020B0604020202020204" pitchFamily="34" charset="0"/>
                <a:ea typeface="+mj-ea"/>
                <a:cs typeface="+mj-cs"/>
              </a:rPr>
              <a:t>. </a:t>
            </a:r>
          </a:p>
          <a:p>
            <a:endParaRPr lang="en-US" sz="6000" dirty="0">
              <a:latin typeface="Arial" panose="020B0604020202020204" pitchFamily="34" charset="0"/>
              <a:ea typeface="+mj-ea"/>
              <a:cs typeface="+mj-cs"/>
            </a:endParaRPr>
          </a:p>
          <a:p>
            <a:r>
              <a:rPr lang="en-GB" sz="6000" dirty="0">
                <a:latin typeface="Arial" panose="020B0604020202020204" pitchFamily="34" charset="0"/>
                <a:ea typeface="+mj-ea"/>
                <a:cs typeface="+mj-cs"/>
              </a:rPr>
              <a:t>You will go through two sessions in which you will be asked to do slightly different things. Before each session you will go through a short instruction session, a practice round to make sure you understand what you need to do and complete the actual task.</a:t>
            </a:r>
          </a:p>
          <a:p>
            <a:endParaRPr lang="en-US" sz="6000" dirty="0">
              <a:latin typeface="Arial" panose="020B0604020202020204" pitchFamily="34" charset="0"/>
              <a:ea typeface="+mj-ea"/>
              <a:cs typeface="+mj-cs"/>
            </a:endParaRPr>
          </a:p>
          <a:p>
            <a:r>
              <a:rPr lang="en-US" sz="60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351CDC-9204-4C7A-84D5-1470867D0014}"/>
              </a:ext>
            </a:extLst>
          </p:cNvPr>
          <p:cNvSpPr txBox="1"/>
          <p:nvPr/>
        </p:nvSpPr>
        <p:spPr>
          <a:xfrm>
            <a:off x="-879295" y="443847"/>
            <a:ext cx="26918742" cy="3046988"/>
          </a:xfrm>
          <a:prstGeom prst="rect">
            <a:avLst/>
          </a:prstGeom>
          <a:noFill/>
        </p:spPr>
        <p:txBody>
          <a:bodyPr wrap="square" rtlCol="0">
            <a:spAutoFit/>
          </a:bodyPr>
          <a:lstStyle/>
          <a:p>
            <a:pPr algn="ctr"/>
            <a:r>
              <a:rPr lang="en-GB" sz="4800" dirty="0">
                <a:latin typeface="Arial" panose="020B0604020202020204" pitchFamily="34" charset="0"/>
                <a:cs typeface="Arial" panose="020B0604020202020204" pitchFamily="34" charset="0"/>
              </a:rPr>
              <a:t>After the sequence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a target face</a:t>
            </a:r>
            <a:r>
              <a:rPr lang="en-DE" sz="4800" dirty="0">
                <a:latin typeface="Arial" panose="020B0604020202020204" pitchFamily="34" charset="0"/>
                <a:cs typeface="Arial" panose="020B0604020202020204" pitchFamily="34" charset="0"/>
              </a:rPr>
              <a:t> will be presented to y</a:t>
            </a:r>
            <a:r>
              <a:rPr lang="en-GB" sz="4800" dirty="0">
                <a:latin typeface="Arial" panose="020B0604020202020204" pitchFamily="34" charset="0"/>
                <a:cs typeface="Arial" panose="020B0604020202020204" pitchFamily="34" charset="0"/>
              </a:rPr>
              <a:t>o</a:t>
            </a:r>
            <a:r>
              <a:rPr lang="en-DE" sz="4800" dirty="0">
                <a:latin typeface="Arial" panose="020B0604020202020204" pitchFamily="34" charset="0"/>
                <a:cs typeface="Arial" panose="020B0604020202020204" pitchFamily="34" charset="0"/>
              </a:rPr>
              <a:t>u.</a:t>
            </a:r>
          </a:p>
          <a:p>
            <a:pPr algn="ctr"/>
            <a:endParaRPr lang="en-DE" sz="4800" dirty="0">
              <a:latin typeface="Arial" panose="020B0604020202020204" pitchFamily="34" charset="0"/>
              <a:cs typeface="Arial" panose="020B0604020202020204" pitchFamily="34" charset="0"/>
            </a:endParaRPr>
          </a:p>
          <a:p>
            <a:pPr algn="ctr"/>
            <a:r>
              <a:rPr lang="en-DE" sz="4800" dirty="0">
                <a:latin typeface="Arial" panose="020B0604020202020204" pitchFamily="34" charset="0"/>
                <a:cs typeface="Arial" panose="020B0604020202020204" pitchFamily="34" charset="0"/>
              </a:rPr>
              <a:t>W</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a</a:t>
            </a:r>
            <a:r>
              <a:rPr lang="en-DE" sz="4800" dirty="0">
                <a:latin typeface="Arial" panose="020B0604020202020204" pitchFamily="34" charset="0"/>
                <a:cs typeface="Arial" panose="020B0604020202020204" pitchFamily="34" charset="0"/>
              </a:rPr>
              <a:t>s</a:t>
            </a:r>
            <a:r>
              <a:rPr lang="en-GB" sz="4800" dirty="0">
                <a:latin typeface="Arial" panose="020B0604020202020204" pitchFamily="34" charset="0"/>
                <a:cs typeface="Arial" panose="020B0604020202020204" pitchFamily="34" charset="0"/>
              </a:rPr>
              <a:t>k</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y</a:t>
            </a:r>
            <a:r>
              <a:rPr lang="en-DE" sz="4800" dirty="0">
                <a:latin typeface="Arial" panose="020B0604020202020204" pitchFamily="34" charset="0"/>
                <a:cs typeface="Arial" panose="020B0604020202020204" pitchFamily="34" charset="0"/>
              </a:rPr>
              <a:t>o</a:t>
            </a:r>
            <a:r>
              <a:rPr lang="en-GB" sz="4800" dirty="0">
                <a:latin typeface="Arial" panose="020B0604020202020204" pitchFamily="34" charset="0"/>
                <a:cs typeface="Arial" panose="020B0604020202020204" pitchFamily="34" charset="0"/>
              </a:rPr>
              <a:t>u</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o </a:t>
            </a:r>
            <a:r>
              <a:rPr lang="en-GB" sz="4800" b="1" dirty="0">
                <a:latin typeface="Arial" panose="020B0604020202020204" pitchFamily="34" charset="0"/>
                <a:cs typeface="Arial" panose="020B0604020202020204" pitchFamily="34" charset="0"/>
              </a:rPr>
              <a:t>r</a:t>
            </a:r>
            <a:r>
              <a:rPr lang="en-DE" sz="4800" b="1" dirty="0" err="1">
                <a:latin typeface="Arial" panose="020B0604020202020204" pitchFamily="34" charset="0"/>
                <a:cs typeface="Arial" panose="020B0604020202020204" pitchFamily="34" charset="0"/>
              </a:rPr>
              <a:t>ecall</a:t>
            </a:r>
            <a:r>
              <a:rPr lang="en-DE" sz="4800" dirty="0">
                <a:latin typeface="Arial" panose="020B0604020202020204" pitchFamily="34" charset="0"/>
                <a:cs typeface="Arial" panose="020B0604020202020204" pitchFamily="34" charset="0"/>
              </a:rPr>
              <a:t>, </a:t>
            </a:r>
            <a:r>
              <a:rPr lang="en-GB" sz="4800" dirty="0" err="1">
                <a:latin typeface="Arial" panose="020B0604020202020204" pitchFamily="34" charset="0"/>
                <a:cs typeface="Arial" panose="020B0604020202020204" pitchFamily="34" charset="0"/>
              </a:rPr>
              <a:t>i</a:t>
            </a:r>
            <a:r>
              <a:rPr lang="en-DE" sz="4800" dirty="0">
                <a:latin typeface="Arial" panose="020B0604020202020204" pitchFamily="34" charset="0"/>
                <a:cs typeface="Arial" panose="020B0604020202020204" pitchFamily="34" charset="0"/>
              </a:rPr>
              <a:t>f </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h</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h</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p</a:t>
            </a:r>
            <a:r>
              <a:rPr lang="en-DE" sz="4800" dirty="0">
                <a:latin typeface="Arial" panose="020B0604020202020204" pitchFamily="34" charset="0"/>
                <a:cs typeface="Arial" panose="020B0604020202020204" pitchFamily="34" charset="0"/>
              </a:rPr>
              <a:t>r</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s</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n</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e</a:t>
            </a:r>
            <a:r>
              <a:rPr lang="en-GB" sz="4800" dirty="0">
                <a:latin typeface="Arial" panose="020B0604020202020204" pitchFamily="34" charset="0"/>
                <a:cs typeface="Arial" panose="020B0604020202020204" pitchFamily="34" charset="0"/>
              </a:rPr>
              <a:t>d</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f</a:t>
            </a:r>
            <a:r>
              <a:rPr lang="en-DE" sz="4800" dirty="0">
                <a:latin typeface="Arial" panose="020B0604020202020204" pitchFamily="34" charset="0"/>
                <a:cs typeface="Arial" panose="020B0604020202020204" pitchFamily="34" charset="0"/>
              </a:rPr>
              <a:t>a</a:t>
            </a:r>
            <a:r>
              <a:rPr lang="en-GB" sz="4800" dirty="0">
                <a:latin typeface="Arial" panose="020B0604020202020204" pitchFamily="34" charset="0"/>
                <a:cs typeface="Arial" panose="020B0604020202020204" pitchFamily="34" charset="0"/>
              </a:rPr>
              <a:t>c</a:t>
            </a:r>
            <a:r>
              <a:rPr lang="en-DE" sz="4800" dirty="0">
                <a:latin typeface="Arial" panose="020B0604020202020204" pitchFamily="34" charset="0"/>
                <a:cs typeface="Arial" panose="020B0604020202020204" pitchFamily="34" charset="0"/>
              </a:rPr>
              <a:t>e </a:t>
            </a:r>
            <a:r>
              <a:rPr lang="en-GB" sz="4800" dirty="0">
                <a:latin typeface="Arial" panose="020B0604020202020204" pitchFamily="34" charset="0"/>
                <a:cs typeface="Arial" panose="020B0604020202020204" pitchFamily="34" charset="0"/>
              </a:rPr>
              <a:t>w</a:t>
            </a:r>
            <a:r>
              <a:rPr lang="en-DE" sz="4800" dirty="0">
                <a:latin typeface="Arial" panose="020B0604020202020204" pitchFamily="34" charset="0"/>
                <a:cs typeface="Arial" panose="020B0604020202020204" pitchFamily="34" charset="0"/>
              </a:rPr>
              <a:t>a</a:t>
            </a:r>
            <a:r>
              <a:rPr lang="en-GB" sz="4800" dirty="0">
                <a:latin typeface="Arial" panose="020B0604020202020204" pitchFamily="34" charset="0"/>
                <a:cs typeface="Arial" panose="020B0604020202020204" pitchFamily="34" charset="0"/>
              </a:rPr>
              <a:t>s</a:t>
            </a:r>
            <a:r>
              <a:rPr lang="en-DE" sz="4800" dirty="0">
                <a:latin typeface="Arial" panose="020B0604020202020204" pitchFamily="34" charset="0"/>
                <a:cs typeface="Arial" panose="020B0604020202020204" pitchFamily="34" charset="0"/>
              </a:rPr>
              <a:t> </a:t>
            </a:r>
            <a:r>
              <a:rPr lang="en-GB" sz="4800" dirty="0" err="1">
                <a:latin typeface="Arial" panose="020B0604020202020204" pitchFamily="34" charset="0"/>
                <a:cs typeface="Arial" panose="020B0604020202020204" pitchFamily="34" charset="0"/>
              </a:rPr>
              <a:t>i</a:t>
            </a:r>
            <a:r>
              <a:rPr lang="en-DE" sz="4800" dirty="0">
                <a:latin typeface="Arial" panose="020B0604020202020204" pitchFamily="34" charset="0"/>
                <a:cs typeface="Arial" panose="020B0604020202020204" pitchFamily="34" charset="0"/>
              </a:rPr>
              <a:t>n </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h</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s</a:t>
            </a:r>
            <a:r>
              <a:rPr lang="en-DE" sz="4800" dirty="0">
                <a:latin typeface="Arial" panose="020B0604020202020204" pitchFamily="34" charset="0"/>
                <a:cs typeface="Arial" panose="020B0604020202020204" pitchFamily="34" charset="0"/>
              </a:rPr>
              <a:t>e</a:t>
            </a:r>
            <a:r>
              <a:rPr lang="en-GB" sz="4800" dirty="0">
                <a:latin typeface="Arial" panose="020B0604020202020204" pitchFamily="34" charset="0"/>
                <a:cs typeface="Arial" panose="020B0604020202020204" pitchFamily="34" charset="0"/>
              </a:rPr>
              <a:t>q</a:t>
            </a:r>
            <a:r>
              <a:rPr lang="en-DE" sz="4800" dirty="0">
                <a:latin typeface="Arial" panose="020B0604020202020204" pitchFamily="34" charset="0"/>
                <a:cs typeface="Arial" panose="020B0604020202020204" pitchFamily="34" charset="0"/>
              </a:rPr>
              <a:t>u</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n</a:t>
            </a:r>
            <a:r>
              <a:rPr lang="en-GB" sz="4800" dirty="0">
                <a:latin typeface="Arial" panose="020B0604020202020204" pitchFamily="34" charset="0"/>
                <a:cs typeface="Arial" panose="020B0604020202020204" pitchFamily="34" charset="0"/>
              </a:rPr>
              <a:t>c</a:t>
            </a:r>
            <a:r>
              <a:rPr lang="en-DE" sz="4800" dirty="0">
                <a:latin typeface="Arial" panose="020B0604020202020204" pitchFamily="34" charset="0"/>
                <a:cs typeface="Arial" panose="020B0604020202020204" pitchFamily="34" charset="0"/>
              </a:rPr>
              <a:t>e</a:t>
            </a:r>
          </a:p>
          <a:p>
            <a:pPr algn="ctr"/>
            <a:r>
              <a:rPr lang="en-DE" sz="4800" dirty="0">
                <a:latin typeface="Arial" panose="020B0604020202020204" pitchFamily="34" charset="0"/>
                <a:cs typeface="Arial" panose="020B0604020202020204" pitchFamily="34" charset="0"/>
              </a:rPr>
              <a:t>that you just have see</a:t>
            </a:r>
            <a:r>
              <a:rPr lang="en-GB" sz="4800" dirty="0">
                <a:latin typeface="Arial" panose="020B0604020202020204" pitchFamily="34" charset="0"/>
                <a:cs typeface="Arial" panose="020B0604020202020204" pitchFamily="34" charset="0"/>
              </a:rPr>
              <a:t>n</a:t>
            </a:r>
            <a:r>
              <a:rPr lang="en-DE" sz="4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0BA45CC-B085-452B-9EFA-A03E4C12F969}"/>
              </a:ext>
            </a:extLst>
          </p:cNvPr>
          <p:cNvSpPr txBox="1"/>
          <p:nvPr/>
        </p:nvSpPr>
        <p:spPr>
          <a:xfrm>
            <a:off x="-1547961" y="9137996"/>
            <a:ext cx="26918742" cy="2677656"/>
          </a:xfrm>
          <a:prstGeom prst="rect">
            <a:avLst/>
          </a:prstGeom>
          <a:noFill/>
        </p:spPr>
        <p:txBody>
          <a:bodyPr wrap="square" rtlCol="0">
            <a:spAutoFit/>
          </a:bodyPr>
          <a:lstStyle/>
          <a:p>
            <a:pPr algn="ctr"/>
            <a:endParaRPr lang="en-GB" sz="4800" dirty="0">
              <a:latin typeface="Arial" panose="020B0604020202020204" pitchFamily="34" charset="0"/>
              <a:cs typeface="Arial" panose="020B0604020202020204" pitchFamily="34" charset="0"/>
            </a:endParaRPr>
          </a:p>
          <a:p>
            <a:pPr algn="ctr"/>
            <a:r>
              <a:rPr lang="en-GB" sz="4800" dirty="0">
                <a:latin typeface="Arial" panose="020B0604020202020204" pitchFamily="34" charset="0"/>
                <a:cs typeface="Arial" panose="020B0604020202020204" pitchFamily="34" charset="0"/>
              </a:rPr>
              <a:t>If you think that the target face </a:t>
            </a:r>
            <a:r>
              <a:rPr lang="en-GB" sz="4800" u="sng" dirty="0">
                <a:solidFill>
                  <a:srgbClr val="FF0000"/>
                </a:solidFill>
                <a:latin typeface="Arial" panose="020B0604020202020204" pitchFamily="34" charset="0"/>
                <a:cs typeface="Arial" panose="020B0604020202020204" pitchFamily="34" charset="0"/>
              </a:rPr>
              <a:t>DID NOT </a:t>
            </a:r>
            <a:r>
              <a:rPr lang="en-GB" sz="4800" dirty="0">
                <a:latin typeface="Arial" panose="020B0604020202020204" pitchFamily="34" charset="0"/>
                <a:cs typeface="Arial" panose="020B0604020202020204" pitchFamily="34" charset="0"/>
              </a:rPr>
              <a:t>appear </a:t>
            </a:r>
          </a:p>
          <a:p>
            <a:pPr algn="ctr"/>
            <a:r>
              <a:rPr lang="en-GB" sz="4800" dirty="0">
                <a:latin typeface="Arial" panose="020B0604020202020204" pitchFamily="34" charset="0"/>
                <a:cs typeface="Arial" panose="020B0604020202020204" pitchFamily="34" charset="0"/>
              </a:rPr>
              <a:t>in the sequence you just saw </a:t>
            </a:r>
            <a:r>
              <a:rPr lang="en-GB" sz="4800" dirty="0">
                <a:solidFill>
                  <a:srgbClr val="FF0000"/>
                </a:solidFill>
                <a:latin typeface="Arial" panose="020B0604020202020204" pitchFamily="34" charset="0"/>
                <a:cs typeface="Arial" panose="020B0604020202020204" pitchFamily="34" charset="0"/>
              </a:rPr>
              <a:t>press </a:t>
            </a:r>
            <a:endParaRPr lang="en-DE" sz="4800" dirty="0">
              <a:solidFill>
                <a:srgbClr val="FF0000"/>
              </a:solidFill>
              <a:latin typeface="Arial" panose="020B0604020202020204" pitchFamily="34" charset="0"/>
              <a:cs typeface="Arial" panose="020B0604020202020204" pitchFamily="34" charset="0"/>
            </a:endParaRPr>
          </a:p>
          <a:p>
            <a:pPr algn="ctr"/>
            <a:endParaRPr lang="en-GB" sz="2400" dirty="0">
              <a:latin typeface="Arial" panose="020B0604020202020204" pitchFamily="34" charset="0"/>
              <a:cs typeface="Arial" panose="020B0604020202020204" pitchFamily="34" charset="0"/>
            </a:endParaRPr>
          </a:p>
        </p:txBody>
      </p:sp>
      <p:pic>
        <p:nvPicPr>
          <p:cNvPr id="4" name="Picture 3" descr="A screenshot of a social media post&#10;&#10;Description automatically generated">
            <a:extLst>
              <a:ext uri="{FF2B5EF4-FFF2-40B4-BE49-F238E27FC236}">
                <a16:creationId xmlns:a16="http://schemas.microsoft.com/office/drawing/2014/main" id="{583FAA9C-D253-4C95-84D5-7842B50998AD}"/>
              </a:ext>
            </a:extLst>
          </p:cNvPr>
          <p:cNvPicPr>
            <a:picLocks noChangeAspect="1"/>
          </p:cNvPicPr>
          <p:nvPr/>
        </p:nvPicPr>
        <p:blipFill rotWithShape="1">
          <a:blip r:embed="rId2">
            <a:extLst>
              <a:ext uri="{28A0092B-C50C-407E-A947-70E740481C1C}">
                <a14:useLocalDpi xmlns:a14="http://schemas.microsoft.com/office/drawing/2010/main" val="0"/>
              </a:ext>
            </a:extLst>
          </a:blip>
          <a:srcRect t="13582" b="36651"/>
          <a:stretch/>
        </p:blipFill>
        <p:spPr>
          <a:xfrm>
            <a:off x="4059238" y="3739556"/>
            <a:ext cx="16265524" cy="4363044"/>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58205E59-E033-4076-9EAA-98F3E98D0B87}"/>
              </a:ext>
            </a:extLst>
          </p:cNvPr>
          <p:cNvPicPr>
            <a:picLocks noChangeAspect="1"/>
          </p:cNvPicPr>
          <p:nvPr/>
        </p:nvPicPr>
        <p:blipFill rotWithShape="1">
          <a:blip r:embed="rId2">
            <a:extLst>
              <a:ext uri="{28A0092B-C50C-407E-A947-70E740481C1C}">
                <a14:useLocalDpi xmlns:a14="http://schemas.microsoft.com/office/drawing/2010/main" val="0"/>
              </a:ext>
            </a:extLst>
          </a:blip>
          <a:srcRect l="37900" t="63395" r="51874" b="25625"/>
          <a:stretch/>
        </p:blipFill>
        <p:spPr>
          <a:xfrm>
            <a:off x="21283747" y="8438594"/>
            <a:ext cx="1663338" cy="962592"/>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74B29991-115A-42C8-9D78-A789155DD1B1}"/>
              </a:ext>
            </a:extLst>
          </p:cNvPr>
          <p:cNvPicPr>
            <a:picLocks noChangeAspect="1"/>
          </p:cNvPicPr>
          <p:nvPr/>
        </p:nvPicPr>
        <p:blipFill rotWithShape="1">
          <a:blip r:embed="rId2">
            <a:extLst>
              <a:ext uri="{28A0092B-C50C-407E-A947-70E740481C1C}">
                <a14:useLocalDpi xmlns:a14="http://schemas.microsoft.com/office/drawing/2010/main" val="0"/>
              </a:ext>
            </a:extLst>
          </a:blip>
          <a:srcRect l="48126" t="64220" r="36722" b="25174"/>
          <a:stretch/>
        </p:blipFill>
        <p:spPr>
          <a:xfrm>
            <a:off x="16657852" y="10723791"/>
            <a:ext cx="2464528" cy="929726"/>
          </a:xfrm>
          <a:prstGeom prst="rect">
            <a:avLst/>
          </a:prstGeom>
        </p:spPr>
      </p:pic>
      <p:sp>
        <p:nvSpPr>
          <p:cNvPr id="5" name="TextBox 4">
            <a:extLst>
              <a:ext uri="{FF2B5EF4-FFF2-40B4-BE49-F238E27FC236}">
                <a16:creationId xmlns:a16="http://schemas.microsoft.com/office/drawing/2014/main" id="{7ED606C2-FF74-422D-9EA7-A4F41739A4D1}"/>
              </a:ext>
            </a:extLst>
          </p:cNvPr>
          <p:cNvSpPr txBox="1"/>
          <p:nvPr/>
        </p:nvSpPr>
        <p:spPr>
          <a:xfrm>
            <a:off x="3413783" y="8438594"/>
            <a:ext cx="18179977" cy="1569660"/>
          </a:xfrm>
          <a:prstGeom prst="rect">
            <a:avLst/>
          </a:prstGeom>
          <a:noFill/>
        </p:spPr>
        <p:txBody>
          <a:bodyPr wrap="none" rtlCol="0">
            <a:spAutoFit/>
          </a:bodyPr>
          <a:lstStyle/>
          <a:p>
            <a:r>
              <a:rPr lang="en-GB" sz="4800" dirty="0">
                <a:latin typeface="Arial" panose="020B0604020202020204" pitchFamily="34" charset="0"/>
                <a:cs typeface="Arial" panose="020B0604020202020204" pitchFamily="34" charset="0"/>
              </a:rPr>
              <a:t>If you think that the target face </a:t>
            </a:r>
            <a:r>
              <a:rPr lang="en-GB" sz="4800" u="sng" dirty="0">
                <a:solidFill>
                  <a:srgbClr val="FF0000"/>
                </a:solidFill>
                <a:latin typeface="Arial" panose="020B0604020202020204" pitchFamily="34" charset="0"/>
                <a:cs typeface="Arial" panose="020B0604020202020204" pitchFamily="34" charset="0"/>
              </a:rPr>
              <a:t>DID</a:t>
            </a:r>
            <a:r>
              <a:rPr lang="en-GB" sz="4800" dirty="0">
                <a:latin typeface="Arial" panose="020B0604020202020204" pitchFamily="34" charset="0"/>
                <a:cs typeface="Arial" panose="020B0604020202020204" pitchFamily="34" charset="0"/>
              </a:rPr>
              <a:t> appear in the sequence </a:t>
            </a:r>
            <a:r>
              <a:rPr lang="en-GB" sz="4800" dirty="0">
                <a:solidFill>
                  <a:srgbClr val="FF0000"/>
                </a:solidFill>
                <a:latin typeface="Arial" panose="020B0604020202020204" pitchFamily="34" charset="0"/>
                <a:cs typeface="Arial" panose="020B0604020202020204" pitchFamily="34" charset="0"/>
              </a:rPr>
              <a:t>press </a:t>
            </a:r>
          </a:p>
          <a:p>
            <a:endParaRPr lang="en-GB" sz="4800" dirty="0"/>
          </a:p>
        </p:txBody>
      </p:sp>
    </p:spTree>
    <p:extLst>
      <p:ext uri="{BB962C8B-B14F-4D97-AF65-F5344CB8AC3E}">
        <p14:creationId xmlns:p14="http://schemas.microsoft.com/office/powerpoint/2010/main" val="62042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5" y="3873177"/>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800" dirty="0">
                <a:latin typeface="Arial" panose="020B0604020202020204" pitchFamily="34" charset="0"/>
                <a:cs typeface="Arial" panose="020B0604020202020204" pitchFamily="34" charset="0"/>
              </a:rPr>
            </a:br>
            <a:r>
              <a:rPr lang="en-US" altLang="zh-CN" sz="5800" dirty="0">
                <a:latin typeface="Arial" panose="020B0604020202020204" pitchFamily="34" charset="0"/>
                <a:cs typeface="Arial" panose="020B0604020202020204" pitchFamily="34" charset="0"/>
              </a:rPr>
              <a:t>Remember, the goal here is to provide </a:t>
            </a:r>
          </a:p>
          <a:p>
            <a:endParaRPr lang="en-US" altLang="zh-CN" sz="2000" dirty="0">
              <a:latin typeface="Arial" panose="020B0604020202020204" pitchFamily="34" charset="0"/>
              <a:cs typeface="Arial" panose="020B0604020202020204" pitchFamily="34" charset="0"/>
            </a:endParaRPr>
          </a:p>
          <a:p>
            <a:r>
              <a:rPr lang="en-US" altLang="zh-CN" sz="5800" dirty="0">
                <a:latin typeface="Arial" panose="020B0604020202020204" pitchFamily="34" charset="0"/>
                <a:cs typeface="Arial" panose="020B0604020202020204" pitchFamily="34" charset="0"/>
              </a:rPr>
              <a:t>YOUR JUDGEMENT WHETHER </a:t>
            </a:r>
          </a:p>
          <a:p>
            <a:r>
              <a:rPr lang="en-US" altLang="zh-CN" sz="5800" dirty="0">
                <a:solidFill>
                  <a:srgbClr val="FF0000"/>
                </a:solidFill>
                <a:latin typeface="Arial" panose="020B0604020202020204" pitchFamily="34" charset="0"/>
                <a:cs typeface="Arial" panose="020B0604020202020204" pitchFamily="34" charset="0"/>
              </a:rPr>
              <a:t>THE PRESENTED PICTURE </a:t>
            </a:r>
            <a:r>
              <a:rPr lang="en-US" altLang="zh-CN" sz="5800" u="sng" dirty="0">
                <a:solidFill>
                  <a:srgbClr val="FF0000"/>
                </a:solidFill>
                <a:latin typeface="Arial" panose="020B0604020202020204" pitchFamily="34" charset="0"/>
                <a:cs typeface="Arial" panose="020B0604020202020204" pitchFamily="34" charset="0"/>
              </a:rPr>
              <a:t>WAS</a:t>
            </a:r>
            <a:r>
              <a:rPr lang="en-US" altLang="zh-CN" sz="5800" dirty="0">
                <a:solidFill>
                  <a:srgbClr val="FF0000"/>
                </a:solidFill>
                <a:latin typeface="Arial" panose="020B0604020202020204" pitchFamily="34" charset="0"/>
                <a:cs typeface="Arial" panose="020B0604020202020204" pitchFamily="34" charset="0"/>
              </a:rPr>
              <a:t> OR </a:t>
            </a:r>
            <a:r>
              <a:rPr lang="en-US" altLang="zh-CN" sz="5800" u="sng" dirty="0">
                <a:solidFill>
                  <a:srgbClr val="FF0000"/>
                </a:solidFill>
                <a:latin typeface="Arial" panose="020B0604020202020204" pitchFamily="34" charset="0"/>
                <a:cs typeface="Arial" panose="020B0604020202020204" pitchFamily="34" charset="0"/>
              </a:rPr>
              <a:t>WAS NOT</a:t>
            </a:r>
            <a:endParaRPr lang="en-US" altLang="zh-CN" sz="2000" u="sng" dirty="0">
              <a:latin typeface="Arial" panose="020B0604020202020204" pitchFamily="34" charset="0"/>
              <a:cs typeface="Arial" panose="020B0604020202020204" pitchFamily="34" charset="0"/>
            </a:endParaRPr>
          </a:p>
          <a:p>
            <a:r>
              <a:rPr lang="en-US" altLang="zh-CN" sz="5800" dirty="0">
                <a:latin typeface="Arial" panose="020B0604020202020204" pitchFamily="34" charset="0"/>
                <a:cs typeface="Arial" panose="020B0604020202020204" pitchFamily="34" charset="0"/>
              </a:rPr>
              <a:t>one of the faces in the sequence you just saw. </a:t>
            </a:r>
            <a:endParaRPr lang="en-US" sz="5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347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1" y="2435699"/>
            <a:ext cx="23334350" cy="1484590"/>
          </a:xfrm>
        </p:spPr>
        <p:txBody>
          <a:bodyPr>
            <a:noAutofit/>
          </a:bodyPr>
          <a:lstStyle/>
          <a:p>
            <a:pPr algn="l"/>
            <a:br>
              <a:rPr lang="en-US" altLang="zh-CN" sz="4000" dirty="0">
                <a:cs typeface="Arial" panose="020B0604020202020204" pitchFamily="34" charset="0"/>
              </a:rPr>
            </a:br>
            <a:r>
              <a:rPr lang="en-US" altLang="zh-CN" sz="6400" dirty="0">
                <a:cs typeface="Arial" panose="020B0604020202020204" pitchFamily="34" charset="0"/>
              </a:rPr>
              <a:t>Once</a:t>
            </a:r>
            <a:r>
              <a:rPr lang="zh-CN" altLang="en-US" sz="6400" dirty="0">
                <a:cs typeface="Arial" panose="020B0604020202020204" pitchFamily="34" charset="0"/>
              </a:rPr>
              <a:t> </a:t>
            </a:r>
            <a:r>
              <a:rPr lang="en-US" altLang="zh-CN" sz="6400" dirty="0">
                <a:cs typeface="Arial" panose="020B0604020202020204" pitchFamily="34" charset="0"/>
              </a:rPr>
              <a:t>you</a:t>
            </a:r>
            <a:r>
              <a:rPr lang="zh-CN" altLang="en-US" sz="6400" dirty="0">
                <a:cs typeface="Arial" panose="020B0604020202020204" pitchFamily="34" charset="0"/>
              </a:rPr>
              <a:t> </a:t>
            </a:r>
            <a:r>
              <a:rPr lang="en-US" altLang="zh-CN" sz="6400" dirty="0">
                <a:cs typeface="Arial" panose="020B0604020202020204" pitchFamily="34" charset="0"/>
              </a:rPr>
              <a:t>make</a:t>
            </a:r>
            <a:r>
              <a:rPr lang="zh-CN" altLang="en-US" sz="6400" dirty="0">
                <a:cs typeface="Arial" panose="020B0604020202020204" pitchFamily="34" charset="0"/>
              </a:rPr>
              <a:t> </a:t>
            </a:r>
            <a:r>
              <a:rPr lang="en-US" altLang="zh-CN" sz="6400" dirty="0">
                <a:cs typeface="Arial" panose="020B0604020202020204" pitchFamily="34" charset="0"/>
              </a:rPr>
              <a:t>the</a:t>
            </a:r>
            <a:r>
              <a:rPr lang="zh-CN" altLang="en-US" sz="6400" dirty="0">
                <a:cs typeface="Arial" panose="020B0604020202020204" pitchFamily="34" charset="0"/>
              </a:rPr>
              <a:t> </a:t>
            </a:r>
            <a:r>
              <a:rPr lang="en-US" altLang="zh-CN" sz="6400" dirty="0">
                <a:cs typeface="Arial" panose="020B0604020202020204" pitchFamily="34" charset="0"/>
              </a:rPr>
              <a:t>choice,</a:t>
            </a:r>
            <a:r>
              <a:rPr lang="zh-CN" altLang="en-US" sz="6400" dirty="0">
                <a:cs typeface="Arial" panose="020B0604020202020204" pitchFamily="34" charset="0"/>
              </a:rPr>
              <a:t> </a:t>
            </a:r>
            <a:r>
              <a:rPr lang="en-US" altLang="zh-CN" sz="6400" dirty="0">
                <a:cs typeface="Arial" panose="020B0604020202020204" pitchFamily="34" charset="0"/>
              </a:rPr>
              <a:t>the</a:t>
            </a:r>
            <a:r>
              <a:rPr lang="zh-CN" altLang="en-US" sz="6400" dirty="0">
                <a:cs typeface="Arial" panose="020B0604020202020204" pitchFamily="34" charset="0"/>
              </a:rPr>
              <a:t> </a:t>
            </a:r>
            <a:r>
              <a:rPr lang="en-US" altLang="zh-CN" sz="6400" dirty="0">
                <a:cs typeface="Arial" panose="020B0604020202020204" pitchFamily="34" charset="0"/>
              </a:rPr>
              <a:t>page</a:t>
            </a:r>
            <a:r>
              <a:rPr lang="zh-CN" altLang="en-US" sz="6400" dirty="0">
                <a:cs typeface="Arial" panose="020B0604020202020204" pitchFamily="34" charset="0"/>
              </a:rPr>
              <a:t> </a:t>
            </a:r>
            <a:r>
              <a:rPr lang="en-US" altLang="zh-CN" sz="6400" dirty="0">
                <a:cs typeface="Arial" panose="020B0604020202020204" pitchFamily="34" charset="0"/>
              </a:rPr>
              <a:t>will</a:t>
            </a:r>
            <a:r>
              <a:rPr lang="zh-CN" altLang="en-US" sz="6400" dirty="0">
                <a:cs typeface="Arial" panose="020B0604020202020204" pitchFamily="34" charset="0"/>
              </a:rPr>
              <a:t> </a:t>
            </a:r>
            <a:r>
              <a:rPr lang="en-US" altLang="zh-CN" sz="6400" dirty="0">
                <a:cs typeface="Arial" panose="020B0604020202020204" pitchFamily="34" charset="0"/>
              </a:rPr>
              <a:t>switch</a:t>
            </a:r>
            <a:r>
              <a:rPr lang="zh-CN" altLang="en-US" sz="6400" dirty="0">
                <a:cs typeface="Arial" panose="020B0604020202020204" pitchFamily="34" charset="0"/>
              </a:rPr>
              <a:t> </a:t>
            </a:r>
            <a:r>
              <a:rPr lang="en-US" altLang="zh-CN" sz="6400" dirty="0">
                <a:cs typeface="Arial" panose="020B0604020202020204" pitchFamily="34" charset="0"/>
              </a:rPr>
              <a:t>to the</a:t>
            </a:r>
            <a:r>
              <a:rPr lang="zh-CN" altLang="en-US" sz="6400" dirty="0">
                <a:cs typeface="Arial" panose="020B0604020202020204" pitchFamily="34" charset="0"/>
              </a:rPr>
              <a:t> </a:t>
            </a:r>
            <a:r>
              <a:rPr lang="en-US" altLang="zh-CN" sz="6400" dirty="0">
                <a:cs typeface="Arial" panose="020B0604020202020204" pitchFamily="34" charset="0"/>
              </a:rPr>
              <a:t>next</a:t>
            </a:r>
            <a:r>
              <a:rPr lang="zh-CN" altLang="en-US" sz="6400" dirty="0">
                <a:cs typeface="Arial" panose="020B0604020202020204" pitchFamily="34" charset="0"/>
              </a:rPr>
              <a:t> </a:t>
            </a:r>
            <a:r>
              <a:rPr lang="en-US" altLang="zh-CN" sz="6400" dirty="0">
                <a:cs typeface="Arial" panose="020B0604020202020204" pitchFamily="34" charset="0"/>
              </a:rPr>
              <a:t>trial.</a:t>
            </a:r>
            <a:endParaRPr lang="en-US" sz="4000" dirty="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7"/>
            <a:ext cx="10163956" cy="2539914"/>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290204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50"/>
            <a:ext cx="22880872" cy="8710077"/>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a:t>
            </a:r>
            <a:r>
              <a:rPr lang="en-GB" sz="8000" dirty="0">
                <a:latin typeface="Arial" panose="020B0604020202020204" pitchFamily="34" charset="0"/>
                <a:cs typeface="Arial" panose="020B0604020202020204" pitchFamily="34" charset="0"/>
              </a:rPr>
              <a:t>the goal here is to provide YOUR JUDGEMENT WHETHER THE PRESENTED PICTURE WAS OR WAS NOT </a:t>
            </a:r>
            <a:r>
              <a:rPr lang="en-US" sz="8000" dirty="0">
                <a:latin typeface="Arial" panose="020B0604020202020204" pitchFamily="34" charset="0"/>
              </a:rPr>
              <a:t>of the of the face sequence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494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6"/>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a:t>
            </a:r>
            <a:r>
              <a:rPr lang="en-GB" sz="7200" dirty="0">
                <a:latin typeface="Arial" panose="020B0604020202020204" pitchFamily="34" charset="0"/>
                <a:cs typeface="Arial" panose="020B0604020202020204" pitchFamily="34" charset="0"/>
              </a:rPr>
              <a:t>the goal here is to provide YOUR JUDGEMENT </a:t>
            </a:r>
            <a:r>
              <a:rPr lang="en-GB" sz="7200" dirty="0">
                <a:solidFill>
                  <a:srgbClr val="FF0000"/>
                </a:solidFill>
                <a:latin typeface="Arial" panose="020B0604020202020204" pitchFamily="34" charset="0"/>
                <a:cs typeface="Arial" panose="020B0604020202020204" pitchFamily="34" charset="0"/>
              </a:rPr>
              <a:t>WHETHER THE PRESENTED PICTURE WAS OR WAS NOT</a:t>
            </a:r>
            <a:r>
              <a:rPr lang="en-GB" sz="7200" dirty="0">
                <a:latin typeface="Arial" panose="020B0604020202020204" pitchFamily="34" charset="0"/>
                <a:cs typeface="Arial" panose="020B0604020202020204" pitchFamily="34" charset="0"/>
              </a:rPr>
              <a:t> </a:t>
            </a:r>
            <a:r>
              <a:rPr lang="en-US" sz="7200" dirty="0">
                <a:latin typeface="Arial" panose="020B0604020202020204" pitchFamily="34" charset="0"/>
              </a:rPr>
              <a:t>of the face sequence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GB" sz="7200" dirty="0">
                <a:latin typeface="Arial" panose="020B0604020202020204" pitchFamily="34" charset="0"/>
                <a:ea typeface="+mj-ea"/>
                <a:cs typeface="+mj-cs"/>
              </a:rPr>
              <a:t>In the following section you will complete the actual session, which consists of 15 trials. </a:t>
            </a:r>
            <a:r>
              <a:rPr lang="en-GB" sz="7200">
                <a:latin typeface="Arial" panose="020B0604020202020204" pitchFamily="34" charset="0"/>
                <a:ea typeface="+mj-ea"/>
                <a:cs typeface="+mj-cs"/>
              </a:rPr>
              <a:t>This part of the study should take 7 minutes, more or less. </a:t>
            </a: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77131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session is to examine whether people can </a:t>
            </a:r>
            <a:r>
              <a:rPr lang="en-US" sz="5400" dirty="0">
                <a:solidFill>
                  <a:srgbClr val="FF0000"/>
                </a:solidFill>
              </a:rPr>
              <a:t>estimate</a:t>
            </a:r>
            <a:r>
              <a:rPr lang="en-US" sz="5400" dirty="0"/>
              <a:t> the </a:t>
            </a:r>
            <a:br>
              <a:rPr lang="en-US" sz="5400" dirty="0"/>
            </a:br>
            <a:r>
              <a:rPr lang="en-US" sz="5400" dirty="0">
                <a:solidFill>
                  <a:srgbClr val="FF0000"/>
                </a:solidFill>
              </a:rPr>
              <a:t>average</a:t>
            </a:r>
            <a:r>
              <a:rPr lang="en-US" sz="5400" dirty="0"/>
              <a:t> </a:t>
            </a:r>
            <a:r>
              <a:rPr lang="en-US" sz="5400" dirty="0">
                <a:solidFill>
                  <a:srgbClr val="FF0000"/>
                </a:solidFill>
              </a:rPr>
              <a:t>emotional expression</a:t>
            </a:r>
            <a:r>
              <a:rPr lang="en-US" sz="5400" dirty="0"/>
              <a:t> of face sequences.</a:t>
            </a:r>
            <a:br>
              <a:rPr lang="en-US" sz="5400" dirty="0"/>
            </a:br>
            <a:r>
              <a:rPr lang="en-US" sz="5400" dirty="0"/>
              <a:t> </a:t>
            </a:r>
            <a:br>
              <a:rPr lang="en-US" sz="5400" dirty="0"/>
            </a:br>
            <a:r>
              <a:rPr lang="en-US" sz="5400" dirty="0"/>
              <a:t>In each trial,</a:t>
            </a:r>
            <a:r>
              <a:rPr lang="zh-CN" altLang="en-US" sz="5400" dirty="0"/>
              <a:t> </a:t>
            </a:r>
            <a:r>
              <a:rPr lang="en-US" altLang="zh-CN" sz="5400" dirty="0"/>
              <a:t>a series of faces </a:t>
            </a:r>
            <a:r>
              <a:rPr lang="en-US" sz="5400" dirty="0"/>
              <a:t>expressing various degrees of emotions will appear on the screen. The face sequence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The face sequence will be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4353" y="2573344"/>
            <a:ext cx="18440400"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face sequence, you will be asked to move the mouse left of the line to begin the rating phase</a:t>
            </a:r>
            <a:br>
              <a:rPr lang="en-US" sz="5799" dirty="0">
                <a:cs typeface="Arial" panose="020B0604020202020204" pitchFamily="34" charset="0"/>
              </a:rPr>
            </a:br>
            <a:br>
              <a:rPr lang="en-US" sz="5799" dirty="0">
                <a:cs typeface="Arial" panose="020B0604020202020204" pitchFamily="34" charset="0"/>
              </a:rPr>
            </a:br>
            <a:endParaRPr lang="en-US" sz="5799" dirty="0">
              <a:cs typeface="Arial" panose="020B0604020202020204" pitchFamily="34" charset="0"/>
            </a:endParaRPr>
          </a:p>
        </p:txBody>
      </p:sp>
      <p:cxnSp>
        <p:nvCxnSpPr>
          <p:cNvPr id="4" name="Straight Connector 3"/>
          <p:cNvCxnSpPr/>
          <p:nvPr/>
        </p:nvCxnSpPr>
        <p:spPr>
          <a:xfrm>
            <a:off x="2877671" y="0"/>
            <a:ext cx="0" cy="13716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1DCC761-EEA5-3B4F-AEC8-ED98BC41E974}"/>
              </a:ext>
            </a:extLst>
          </p:cNvPr>
          <p:cNvSpPr txBox="1">
            <a:spLocks/>
          </p:cNvSpPr>
          <p:nvPr/>
        </p:nvSpPr>
        <p:spPr>
          <a:xfrm>
            <a:off x="3487270" y="5562837"/>
            <a:ext cx="18440400" cy="178350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b="0" i="0" kern="1200">
                <a:solidFill>
                  <a:schemeClr val="tx1"/>
                </a:solidFill>
                <a:latin typeface="Arial" panose="020B0604020202020204" pitchFamily="34" charset="0"/>
                <a:ea typeface="+mj-ea"/>
                <a:cs typeface="+mj-cs"/>
              </a:defRPr>
            </a:lvl1pPr>
          </a:lstStyle>
          <a:p>
            <a:pPr algn="l"/>
            <a:r>
              <a:rPr lang="en-US" altLang="zh-CN" sz="5799" dirty="0">
                <a:latin typeface="+mj-lt"/>
                <a:cs typeface="Arial" panose="020B0604020202020204" pitchFamily="34" charset="0"/>
              </a:rPr>
              <a:t>Move mouse left of the line to begin</a:t>
            </a:r>
            <a:endParaRPr lang="en-US" sz="5799" dirty="0">
              <a:latin typeface="+mj-lt"/>
              <a:cs typeface="Arial" panose="020B0604020202020204" pitchFamily="34" charset="0"/>
            </a:endParaRPr>
          </a:p>
        </p:txBody>
      </p:sp>
    </p:spTree>
    <p:extLst>
      <p:ext uri="{BB962C8B-B14F-4D97-AF65-F5344CB8AC3E}">
        <p14:creationId xmlns:p14="http://schemas.microsoft.com/office/powerpoint/2010/main" val="23724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​A face will then appear on the screen. When you move your mouse, the face will change from being neutral to expressing emotion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adjusting your mouse</a:t>
            </a:r>
            <a:r>
              <a:rPr lang="en-US" sz="5799" dirty="0">
                <a:cs typeface="Arial" panose="020B0604020202020204" pitchFamily="34" charset="0"/>
              </a:rPr>
              <a:t>, </a:t>
            </a:r>
            <a:r>
              <a:rPr lang="en-US" sz="5799" b="1" dirty="0">
                <a:cs typeface="Arial" panose="020B0604020202020204" pitchFamily="34" charset="0"/>
              </a:rPr>
              <a:t>you are asked to estimate the </a:t>
            </a:r>
            <a:r>
              <a:rPr lang="en-US" sz="5799" b="1" dirty="0">
                <a:solidFill>
                  <a:srgbClr val="FF0000"/>
                </a:solidFill>
                <a:cs typeface="Arial" panose="020B0604020202020204" pitchFamily="34" charset="0"/>
              </a:rPr>
              <a:t>average emotional response of the face sequence you just saw. </a:t>
            </a:r>
            <a:br>
              <a:rPr lang="en-US" sz="5799" b="1" dirty="0">
                <a:solidFill>
                  <a:srgbClr val="FF0000"/>
                </a:solidFill>
                <a:cs typeface="Arial" panose="020B0604020202020204" pitchFamily="34" charset="0"/>
              </a:rPr>
            </a:br>
            <a:br>
              <a:rPr lang="en-US" sz="5799" b="1" dirty="0">
                <a:cs typeface="Arial" panose="020B0604020202020204" pitchFamily="34" charset="0"/>
              </a:rPr>
            </a:br>
            <a:endParaRPr lang="en-US" sz="5799"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927678"/>
            <a:ext cx="2795761" cy="3588884"/>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a:t>
            </a:r>
          </a:p>
          <a:p>
            <a:r>
              <a:rPr lang="en-US" altLang="zh-CN" sz="5799" dirty="0">
                <a:solidFill>
                  <a:srgbClr val="FF0000"/>
                </a:solidFill>
                <a:latin typeface="Arial" panose="020B0604020202020204" pitchFamily="34" charset="0"/>
                <a:cs typeface="Arial" panose="020B0604020202020204" pitchFamily="34" charset="0"/>
              </a:rPr>
              <a:t>AVERAGE EMOTIONAL RESPONSE</a:t>
            </a:r>
            <a:r>
              <a:rPr lang="en-US" altLang="zh-CN" sz="5799"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 sequence you just saw. </a:t>
            </a:r>
            <a:endParaRPr lang="en-US" sz="5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0" y="243569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AVERAGE EMOTIONAL RESPONSE of the of the face sequence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t>
            </a:r>
            <a:r>
              <a:rPr lang="en-US" sz="7200" dirty="0">
                <a:solidFill>
                  <a:srgbClr val="FF0000"/>
                </a:solidFill>
                <a:latin typeface="Arial" panose="020B0604020202020204" pitchFamily="34" charset="0"/>
              </a:rPr>
              <a:t>AVERAGE EMOTIONAL RESPONSE</a:t>
            </a:r>
            <a:r>
              <a:rPr lang="en-US" sz="7200" dirty="0">
                <a:latin typeface="Arial" panose="020B0604020202020204" pitchFamily="34" charset="0"/>
              </a:rPr>
              <a:t> of the face sequence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session, which consists of 15 trials. This part of the study should take 7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7" y="12149394"/>
            <a:ext cx="23649214" cy="766916"/>
          </a:xfrm>
        </p:spPr>
        <p:txBody>
          <a:bodyPr>
            <a:noAutofit/>
          </a:bodyPr>
          <a:lstStyle/>
          <a:p>
            <a:pPr>
              <a:lnSpc>
                <a:spcPts val="4900"/>
              </a:lnSpc>
            </a:pPr>
            <a:br>
              <a:rPr lang="en-US" sz="5600" dirty="0">
                <a:ea typeface="+mn-ea"/>
                <a:cs typeface="Arial" panose="020B0604020202020204" pitchFamily="34" charset="0"/>
              </a:rPr>
            </a:br>
            <a:br>
              <a:rPr lang="en-US" sz="5600" dirty="0">
                <a:ea typeface="+mn-ea"/>
                <a:cs typeface="Arial" panose="020B0604020202020204" pitchFamily="34" charset="0"/>
              </a:rPr>
            </a:br>
            <a:br>
              <a:rPr lang="en-US" sz="5600" dirty="0">
                <a:ea typeface="+mn-ea"/>
                <a:cs typeface="Arial" panose="020B0604020202020204" pitchFamily="34" charset="0"/>
              </a:rPr>
            </a:br>
            <a:br>
              <a:rPr lang="en-US" sz="5600" dirty="0">
                <a:ea typeface="+mn-ea"/>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r>
              <a:rPr lang="en-US" sz="5400" dirty="0">
                <a:cs typeface="Arial" panose="020B0604020202020204" pitchFamily="34" charset="0"/>
              </a:rPr>
              <a:t>The face sequence will be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858000"/>
            <a:ext cx="2795762" cy="3588884"/>
          </a:xfrm>
          <a:prstGeom prst="rect">
            <a:avLst/>
          </a:prstGeom>
        </p:spPr>
      </p:pic>
      <p:sp>
        <p:nvSpPr>
          <p:cNvPr id="3" name="TextBox 2">
            <a:extLst>
              <a:ext uri="{FF2B5EF4-FFF2-40B4-BE49-F238E27FC236}">
                <a16:creationId xmlns:a16="http://schemas.microsoft.com/office/drawing/2014/main" id="{0B9B32BA-4CD8-4EEB-830E-01A0CE054F6D}"/>
              </a:ext>
            </a:extLst>
          </p:cNvPr>
          <p:cNvSpPr txBox="1"/>
          <p:nvPr/>
        </p:nvSpPr>
        <p:spPr>
          <a:xfrm>
            <a:off x="0" y="234043"/>
            <a:ext cx="24587200" cy="6124754"/>
          </a:xfrm>
          <a:prstGeom prst="rect">
            <a:avLst/>
          </a:prstGeom>
          <a:noFill/>
        </p:spPr>
        <p:txBody>
          <a:bodyPr wrap="square" rtlCol="0">
            <a:spAutoFit/>
          </a:bodyPr>
          <a:lstStyle/>
          <a:p>
            <a:pPr algn="ctr"/>
            <a:r>
              <a:rPr lang="en-US" sz="5600" dirty="0">
                <a:latin typeface="Arial" panose="020B0604020202020204" pitchFamily="34" charset="0"/>
                <a:cs typeface="Arial" panose="020B0604020202020204" pitchFamily="34" charset="0"/>
              </a:rPr>
              <a:t>You completed the first session!</a:t>
            </a:r>
            <a:br>
              <a:rPr lang="en-US" sz="5600" dirty="0">
                <a:latin typeface="Arial" panose="020B0604020202020204" pitchFamily="34" charset="0"/>
                <a:cs typeface="Arial" panose="020B0604020202020204" pitchFamily="34" charset="0"/>
              </a:rPr>
            </a:br>
            <a:r>
              <a:rPr lang="en-US" sz="5600" dirty="0">
                <a:latin typeface="Arial" panose="020B0604020202020204" pitchFamily="34" charset="0"/>
                <a:cs typeface="Arial" panose="020B0604020202020204" pitchFamily="34" charset="0"/>
              </a:rPr>
              <a:t>The goal of this session is to examine whether people can </a:t>
            </a:r>
            <a:r>
              <a:rPr lang="en-US" sz="5600" dirty="0">
                <a:solidFill>
                  <a:srgbClr val="FF0000"/>
                </a:solidFill>
                <a:latin typeface="Arial" panose="020B0604020202020204" pitchFamily="34" charset="0"/>
                <a:cs typeface="Arial" panose="020B0604020202020204" pitchFamily="34" charset="0"/>
              </a:rPr>
              <a:t>remember</a:t>
            </a:r>
            <a:r>
              <a:rPr lang="en-US" sz="5600" dirty="0">
                <a:latin typeface="Arial" panose="020B0604020202020204" pitchFamily="34" charset="0"/>
                <a:cs typeface="Arial" panose="020B0604020202020204" pitchFamily="34" charset="0"/>
              </a:rPr>
              <a:t> the </a:t>
            </a:r>
            <a:br>
              <a:rPr lang="en-US" sz="5600" dirty="0">
                <a:latin typeface="Arial" panose="020B0604020202020204" pitchFamily="34" charset="0"/>
                <a:cs typeface="Arial" panose="020B0604020202020204" pitchFamily="34" charset="0"/>
              </a:rPr>
            </a:br>
            <a:r>
              <a:rPr lang="en-US" sz="5600" dirty="0">
                <a:solidFill>
                  <a:srgbClr val="FF0000"/>
                </a:solidFill>
                <a:latin typeface="Arial" panose="020B0604020202020204" pitchFamily="34" charset="0"/>
                <a:cs typeface="Arial" panose="020B0604020202020204" pitchFamily="34" charset="0"/>
              </a:rPr>
              <a:t>emotional facial expressions </a:t>
            </a:r>
            <a:r>
              <a:rPr lang="en-US" sz="5600" dirty="0">
                <a:latin typeface="Arial" panose="020B0604020202020204" pitchFamily="34" charset="0"/>
                <a:cs typeface="Arial" panose="020B0604020202020204" pitchFamily="34" charset="0"/>
              </a:rPr>
              <a:t>of a face in the sequence.</a:t>
            </a:r>
            <a:br>
              <a:rPr lang="en-US" sz="5600" dirty="0">
                <a:latin typeface="Arial" panose="020B0604020202020204" pitchFamily="34" charset="0"/>
                <a:cs typeface="Arial" panose="020B0604020202020204" pitchFamily="34" charset="0"/>
              </a:rPr>
            </a:br>
            <a:r>
              <a:rPr lang="en-US" sz="5600" dirty="0">
                <a:latin typeface="Arial" panose="020B0604020202020204" pitchFamily="34" charset="0"/>
                <a:cs typeface="Arial" panose="020B0604020202020204" pitchFamily="34" charset="0"/>
              </a:rPr>
              <a:t> </a:t>
            </a:r>
            <a:br>
              <a:rPr lang="en-US" sz="5600" dirty="0">
                <a:latin typeface="Arial" panose="020B0604020202020204" pitchFamily="34" charset="0"/>
                <a:cs typeface="Arial" panose="020B0604020202020204" pitchFamily="34" charset="0"/>
              </a:rPr>
            </a:br>
            <a:r>
              <a:rPr lang="en-US" sz="5600" dirty="0">
                <a:latin typeface="Arial" panose="020B0604020202020204" pitchFamily="34" charset="0"/>
                <a:cs typeface="Arial" panose="020B0604020202020204" pitchFamily="34" charset="0"/>
              </a:rPr>
              <a:t>As in the previous session,</a:t>
            </a:r>
            <a:r>
              <a:rPr lang="zh-CN" altLang="en-US" sz="5600" dirty="0">
                <a:latin typeface="Arial" panose="020B0604020202020204" pitchFamily="34" charset="0"/>
                <a:cs typeface="Arial" panose="020B0604020202020204" pitchFamily="34" charset="0"/>
              </a:rPr>
              <a:t> </a:t>
            </a:r>
            <a:r>
              <a:rPr lang="en-US" altLang="zh-CN" sz="5600" dirty="0">
                <a:latin typeface="Arial" panose="020B0604020202020204" pitchFamily="34" charset="0"/>
                <a:cs typeface="Arial" panose="020B0604020202020204" pitchFamily="34" charset="0"/>
              </a:rPr>
              <a:t>a series of faces </a:t>
            </a:r>
            <a:r>
              <a:rPr lang="en-US" sz="5600" dirty="0">
                <a:latin typeface="Arial" panose="020B0604020202020204" pitchFamily="34" charset="0"/>
                <a:cs typeface="Arial" panose="020B0604020202020204" pitchFamily="34" charset="0"/>
              </a:rPr>
              <a:t>expressing various degrees of emotions will appear on the screen. The face sequence may either be expressing positive or negative emotions. </a:t>
            </a:r>
            <a:endParaRPr lang="en-GB" sz="5600" dirty="0"/>
          </a:p>
        </p:txBody>
      </p:sp>
    </p:spTree>
    <p:extLst>
      <p:ext uri="{BB962C8B-B14F-4D97-AF65-F5344CB8AC3E}">
        <p14:creationId xmlns:p14="http://schemas.microsoft.com/office/powerpoint/2010/main" val="1201706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TotalTime>
  <Words>839</Words>
  <Application>Microsoft Office PowerPoint</Application>
  <PresentationFormat>Custom</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The goal of this session is to examine whether people can estimate the  average emotional expression of face sequences.   In each trial, a series of faces expressing various degrees of emotions will appear on the screen. The face sequence may either be expressing positive or negative emotions.              The face sequence will be on the screen for a brief moment. In order to take all the ratings in, try to focus your attention on it as much as possible. </vt:lpstr>
      <vt:lpstr>  ​Following the face sequence, you will be asked to move the mouse left of the line to begin the rating phase  </vt:lpstr>
      <vt:lpstr>  ​A face will then appear on the screen. When you move your mouse, the face will change from being neutral to expressing emotion    By adjusting your mouse, you are asked to estimate the average emotional response of the face sequence you just saw.   </vt:lpstr>
      <vt:lpstr>PowerPoint Presentation</vt:lpstr>
      <vt:lpstr> Once you make the choice, the page will switch to the next trial.</vt:lpstr>
      <vt:lpstr>PowerPoint Presentation</vt:lpstr>
      <vt:lpstr>PowerPoint Presentation</vt:lpstr>
      <vt:lpstr>                 The face sequence will be on the screen for a brief moment. In order to take all the ratings in, try to focus your attention on it as much as possible. </vt:lpstr>
      <vt:lpstr>PowerPoint Presentation</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Jonas Schone</cp:lastModifiedBy>
  <cp:revision>68</cp:revision>
  <cp:lastPrinted>2019-01-08T06:07:19Z</cp:lastPrinted>
  <dcterms:created xsi:type="dcterms:W3CDTF">2019-01-04T19:36:10Z</dcterms:created>
  <dcterms:modified xsi:type="dcterms:W3CDTF">2020-05-13T00:49:54Z</dcterms:modified>
</cp:coreProperties>
</file>