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87" r:id="rId6"/>
    <p:sldId id="277" r:id="rId7"/>
    <p:sldId id="268" r:id="rId8"/>
    <p:sldId id="278" r:id="rId9"/>
    <p:sldId id="275" r:id="rId10"/>
    <p:sldId id="280" r:id="rId11"/>
    <p:sldId id="281" r:id="rId12"/>
    <p:sldId id="282" r:id="rId13"/>
    <p:sldId id="279" r:id="rId14"/>
    <p:sldId id="273" r:id="rId15"/>
    <p:sldId id="283" r:id="rId16"/>
    <p:sldId id="285" r:id="rId17"/>
    <p:sldId id="284" r:id="rId18"/>
    <p:sldId id="28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0BEBE37-B3FC-4AE5-AB34-38D1BEE7084B}">
          <p14:sldIdLst>
            <p14:sldId id="256"/>
            <p14:sldId id="257"/>
          </p14:sldIdLst>
        </p14:section>
        <p14:section name="项目" id="{DF88FBC2-46B4-4DBC-A2A0-60DFD9119F69}">
          <p14:sldIdLst>
            <p14:sldId id="258"/>
            <p14:sldId id="264"/>
            <p14:sldId id="287"/>
          </p14:sldIdLst>
        </p14:section>
        <p14:section name="产品" id="{380771EE-2E11-46EE-9982-AF3A244E44C2}">
          <p14:sldIdLst>
            <p14:sldId id="277"/>
            <p14:sldId id="268"/>
          </p14:sldIdLst>
        </p14:section>
        <p14:section name="市场" id="{0E66B613-1785-4D19-9FD6-AEC208C5DA36}">
          <p14:sldIdLst>
            <p14:sldId id="278"/>
            <p14:sldId id="275"/>
            <p14:sldId id="280"/>
            <p14:sldId id="281"/>
            <p14:sldId id="282"/>
          </p14:sldIdLst>
        </p14:section>
        <p14:section name="规划" id="{510315DD-E425-4F0A-82AF-A2F1D8E04833}">
          <p14:sldIdLst>
            <p14:sldId id="279"/>
            <p14:sldId id="273"/>
            <p14:sldId id="283"/>
            <p14:sldId id="285"/>
            <p14:sldId id="284"/>
          </p14:sldIdLst>
        </p14:section>
        <p14:section name="结束语" id="{7AF64494-6145-4172-8A99-8955D8AC33CE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93943" autoAdjust="0"/>
  </p:normalViewPr>
  <p:slideViewPr>
    <p:cSldViewPr snapToGrid="0">
      <p:cViewPr>
        <p:scale>
          <a:sx n="66" d="100"/>
          <a:sy n="66" d="100"/>
        </p:scale>
        <p:origin x="118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AC50F-E5A4-FF0A-F2E4-613C62CCC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AF5E2B-8D76-FACF-0F06-76FFF0F0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F2EA0-FC89-DBC6-C6A3-486E2A0E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9D3EA-6FF7-4B48-7DDE-81EBF127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93A6E-E5A3-BBB3-72F1-3E932AD0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3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4580-4270-0C17-731D-C3875ABB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A94E6-C156-734C-CA68-A1C046AFA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919E3-A8BA-68F9-EA12-2F785B3B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18E9B-6694-07EF-4A68-36B137E9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0779F-8E3B-68F5-D2B7-1D8574BC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6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FC5BE-A964-6263-AF3E-92AB823D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760B80-2226-D230-8BEE-AC8CD7C61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B80B4-0548-3F80-1D89-B7ADD71D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AB8F0-A751-A98A-C9AE-7B89321F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ACFD8-18C6-8BDC-1DCE-8F633C0C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1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378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DF81D-FF47-450A-8278-E98146055B13}"/>
              </a:ext>
            </a:extLst>
          </p:cNvPr>
          <p:cNvSpPr/>
          <p:nvPr userDrawn="1"/>
        </p:nvSpPr>
        <p:spPr>
          <a:xfrm flipV="1">
            <a:off x="11582400" y="676402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00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4A1EEB-5D10-40D5-B298-48A81D1185EC}"/>
              </a:ext>
            </a:extLst>
          </p:cNvPr>
          <p:cNvSpPr txBox="1"/>
          <p:nvPr userDrawn="1"/>
        </p:nvSpPr>
        <p:spPr>
          <a:xfrm>
            <a:off x="11276365" y="1774276"/>
            <a:ext cx="91563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384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2CC16F-7842-432E-9487-04C98B180115}"/>
              </a:ext>
            </a:extLst>
          </p:cNvPr>
          <p:cNvSpPr/>
          <p:nvPr userDrawn="1"/>
        </p:nvSpPr>
        <p:spPr>
          <a:xfrm flipV="1">
            <a:off x="0" y="1052513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5DE0AD-1CEE-4CC2-B547-9CB9F4ACB242}"/>
              </a:ext>
            </a:extLst>
          </p:cNvPr>
          <p:cNvSpPr/>
          <p:nvPr userDrawn="1"/>
        </p:nvSpPr>
        <p:spPr>
          <a:xfrm flipV="1">
            <a:off x="11582400" y="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A45CF-F299-4458-8441-FC3CA2AFB146}"/>
              </a:ext>
            </a:extLst>
          </p:cNvPr>
          <p:cNvSpPr/>
          <p:nvPr userDrawn="1"/>
        </p:nvSpPr>
        <p:spPr>
          <a:xfrm rot="16200000" flipV="1">
            <a:off x="-252730" y="650113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6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9EA41-4CC2-1237-B730-EE213AB3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543A1-FC1E-F2D5-E9E6-B8840AC4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E156D-549F-32D6-46E3-F54F8B80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63CB0-15BA-37FB-790C-055C550A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00323-15DB-D1CD-8DD0-4DEFBE0B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1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4C67F-9542-C0B5-5C08-5B6E895A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EA7AF-31B1-24F8-7EF7-EEA9E823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933F-ACC2-0EA2-AC75-A2DE4B58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5035E-21BB-E684-71F4-66B7BF8A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6A5E6-36B6-1D4E-E6C3-B544791E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DDED7-6584-17DA-3196-1CFBC6E3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D0021-5920-632C-BDDA-587792C6E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B9278C-4888-5C44-22C8-4C2E00C74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70B8E-A689-A96D-FC23-84531DED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A757A-B50C-255B-015B-302E41F7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5F6FC-30F8-935D-1FB0-A378134A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0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74513-BF9E-2F87-010F-864BA89C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319B3-843A-E305-987A-34596A76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A73D4-F619-A2C5-57A8-2F3E3FA73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7250ED-0F4E-BCEA-51F9-2ED9BCBD3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6E8EC6-9B79-4ED1-3F5C-B71B0EB8D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015624-ED92-F2DE-24E2-7F4D8188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FCBC73-6390-7478-9984-713BBA36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B84BCF-7FCF-D4A0-E07B-091EA357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9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B68E-3895-C6D5-05C2-20430C9C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91DA4B-BDBC-DA23-1291-A26E04FC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21FD7-4370-22BB-F50F-AFA1EFBB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0E143-B549-D93F-B189-7D5C48E5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78682B-0C92-A9FF-CF47-38B328A5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EEBC03-1168-E016-56C5-3E5E8F99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59AC32-F515-3DB2-737D-CCB4C2AA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1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19D77-0CE3-FA8A-4297-A23222EC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77174-43A5-F29A-185D-515E73BB3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E7500-FC5A-7099-B6E5-9A9513A77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05638-56C9-39E0-0851-833DC57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3006E-BC4B-CEF4-B080-6D4B2557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91171-ADC7-942D-39FF-07A819C6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8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A39A-4FBD-7196-9C7C-8D1315D7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1FDDA-E4CE-77CF-16B5-3996E6654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E416E-1D06-9D6F-569C-BB38B58DE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EE4FD-6A07-1C5F-4CEA-A3A18A81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0B92A-BDD2-0614-36C1-BA503F93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C2E8D-8F10-F4A0-6B00-5BC2D121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4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5CD973-0D75-93F0-1051-366C0F81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DA763-6525-2BC7-D79E-EDC8E65D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58E76-49E1-92A5-115E-B4FCB7C46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73B2-C519-4630-890F-D5E5D00F446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51919-58D2-631F-7E1D-C959DA623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BE685-CC16-870C-1910-C3F25FE1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6EDEC-82F3-4AB1-A646-5E22EFFC8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79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4B9318-8D76-42F2-B6D8-846979CD3858}"/>
              </a:ext>
            </a:extLst>
          </p:cNvPr>
          <p:cNvGrpSpPr/>
          <p:nvPr/>
        </p:nvGrpSpPr>
        <p:grpSpPr>
          <a:xfrm>
            <a:off x="5463804" y="2135944"/>
            <a:ext cx="1280160" cy="1280160"/>
            <a:chOff x="5463804" y="2135944"/>
            <a:chExt cx="1280160" cy="128016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22C2E9-E2EE-467B-A50A-4DEBA7CA4792}"/>
                </a:ext>
              </a:extLst>
            </p:cNvPr>
            <p:cNvSpPr/>
            <p:nvPr/>
          </p:nvSpPr>
          <p:spPr>
            <a:xfrm>
              <a:off x="5560616" y="2232755"/>
              <a:ext cx="1086537" cy="108653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BDFB38BC-4252-4A4F-A9FC-EFE9B99E839D}"/>
                </a:ext>
              </a:extLst>
            </p:cNvPr>
            <p:cNvSpPr/>
            <p:nvPr/>
          </p:nvSpPr>
          <p:spPr>
            <a:xfrm>
              <a:off x="5463804" y="2135944"/>
              <a:ext cx="1280160" cy="1280160"/>
            </a:xfrm>
            <a:prstGeom prst="arc">
              <a:avLst>
                <a:gd name="adj1" fmla="val 16200000"/>
                <a:gd name="adj2" fmla="val 5378871"/>
              </a:avLst>
            </a:prstGeom>
            <a:ln w="15875" cmpd="sng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3190268" y="3512915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/>
                </a:solidFill>
                <a:latin typeface="+mn-ea"/>
              </a:rPr>
              <a:t>同校学生线上交易平台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1F090F-B13A-4131-A3A5-24A48BB9DE51}"/>
              </a:ext>
            </a:extLst>
          </p:cNvPr>
          <p:cNvGrpSpPr/>
          <p:nvPr/>
        </p:nvGrpSpPr>
        <p:grpSpPr>
          <a:xfrm>
            <a:off x="841290" y="529659"/>
            <a:ext cx="4431760" cy="389513"/>
            <a:chOff x="6900393" y="425388"/>
            <a:chExt cx="4431760" cy="38951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AD550C2-E2FD-4103-8DF2-BEB51FCA139D}"/>
                </a:ext>
              </a:extLst>
            </p:cNvPr>
            <p:cNvSpPr/>
            <p:nvPr/>
          </p:nvSpPr>
          <p:spPr>
            <a:xfrm>
              <a:off x="6900393" y="425388"/>
              <a:ext cx="601980" cy="389513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项目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AD1ECA6-102C-45B7-8B90-270636BD99C9}"/>
                </a:ext>
              </a:extLst>
            </p:cNvPr>
            <p:cNvSpPr txBox="1"/>
            <p:nvPr/>
          </p:nvSpPr>
          <p:spPr>
            <a:xfrm>
              <a:off x="8290988" y="4816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3"/>
                  </a:solidFill>
                </a:rPr>
                <a:t>产品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AEF23FC-BAF1-4277-B8B3-EF833C89E9C2}"/>
                </a:ext>
              </a:extLst>
            </p:cNvPr>
            <p:cNvSpPr txBox="1"/>
            <p:nvPr/>
          </p:nvSpPr>
          <p:spPr>
            <a:xfrm>
              <a:off x="9444322" y="4816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3"/>
                  </a:solidFill>
                </a:rPr>
                <a:t>市场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2F73E39-4246-4B2F-8295-895433485648}"/>
                </a:ext>
              </a:extLst>
            </p:cNvPr>
            <p:cNvSpPr txBox="1"/>
            <p:nvPr/>
          </p:nvSpPr>
          <p:spPr>
            <a:xfrm>
              <a:off x="10839710" y="4816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3"/>
                  </a:solidFill>
                </a:rPr>
                <a:t>规划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9635053" y="6193762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SEE OUR PRODOUCES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9504255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>
            <a:off x="11370962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CE053A-C940-4C3C-B6AC-4A7814B47C9B}"/>
              </a:ext>
            </a:extLst>
          </p:cNvPr>
          <p:cNvSpPr txBox="1"/>
          <p:nvPr/>
        </p:nvSpPr>
        <p:spPr>
          <a:xfrm flipH="1">
            <a:off x="2313915" y="4715410"/>
            <a:ext cx="7579939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项目负责人：宫恩溯 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团队成员：韦向峰 徐冉 杨千钧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参赛赛道：本科生创意组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986DE229-7AC5-4F64-8A90-19565F3EE30E}"/>
              </a:ext>
            </a:extLst>
          </p:cNvPr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6DF0D52-9192-4F79-8993-C17F6EC9A411}"/>
              </a:ext>
            </a:extLst>
          </p:cNvPr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2DEA2CD-38FB-4233-9EB8-0CEE78218A55}"/>
              </a:ext>
            </a:extLst>
          </p:cNvPr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997D871A-24C1-41A9-A02F-7C70A1BBA45D}"/>
              </a:ext>
            </a:extLst>
          </p:cNvPr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AA0C2A-BD56-88FE-838D-5953CA1C2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15" y="1550908"/>
            <a:ext cx="2000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市场分析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F548D4A-2A60-477C-84D2-77E4E0FFCCA5}"/>
              </a:ext>
            </a:extLst>
          </p:cNvPr>
          <p:cNvSpPr/>
          <p:nvPr/>
        </p:nvSpPr>
        <p:spPr>
          <a:xfrm>
            <a:off x="6131573" y="2130145"/>
            <a:ext cx="6096000" cy="4216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CEC81790-894E-4767-8418-B5EACE57D059}"/>
              </a:ext>
            </a:extLst>
          </p:cNvPr>
          <p:cNvSpPr/>
          <p:nvPr/>
        </p:nvSpPr>
        <p:spPr>
          <a:xfrm>
            <a:off x="3388707" y="2638843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91A8C1CC-2112-4004-82DA-CC919B3E7AAE}"/>
              </a:ext>
            </a:extLst>
          </p:cNvPr>
          <p:cNvSpPr/>
          <p:nvPr/>
        </p:nvSpPr>
        <p:spPr>
          <a:xfrm>
            <a:off x="3528794" y="2638842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0E067F7F-CB6C-4F1D-8F27-BBDB1798B6CD}"/>
              </a:ext>
            </a:extLst>
          </p:cNvPr>
          <p:cNvSpPr/>
          <p:nvPr/>
        </p:nvSpPr>
        <p:spPr>
          <a:xfrm>
            <a:off x="3668881" y="2638842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ADD0E28-0A93-4DE2-80F4-DCCA39CF2262}"/>
              </a:ext>
            </a:extLst>
          </p:cNvPr>
          <p:cNvSpPr txBox="1">
            <a:spLocks/>
          </p:cNvSpPr>
          <p:nvPr/>
        </p:nvSpPr>
        <p:spPr>
          <a:xfrm>
            <a:off x="1634047" y="2413276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竞品分析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97EFC44A-CB41-4007-93AB-130407BD686B}"/>
              </a:ext>
            </a:extLst>
          </p:cNvPr>
          <p:cNvGrpSpPr/>
          <p:nvPr/>
        </p:nvGrpSpPr>
        <p:grpSpPr>
          <a:xfrm>
            <a:off x="706029" y="2679912"/>
            <a:ext cx="876300" cy="533400"/>
            <a:chOff x="5657850" y="3162300"/>
            <a:chExt cx="876300" cy="533400"/>
          </a:xfrm>
          <a:solidFill>
            <a:schemeClr val="accent5"/>
          </a:solidFill>
        </p:grpSpPr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65D8890C-B07B-4A7D-B3BB-2B4AA8E09ABC}"/>
                </a:ext>
              </a:extLst>
            </p:cNvPr>
            <p:cNvSpPr/>
            <p:nvPr/>
          </p:nvSpPr>
          <p:spPr>
            <a:xfrm>
              <a:off x="5772150" y="31623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F7CEDF96-F721-4987-A59E-46BA0C814E3D}"/>
                </a:ext>
              </a:extLst>
            </p:cNvPr>
            <p:cNvSpPr/>
            <p:nvPr/>
          </p:nvSpPr>
          <p:spPr>
            <a:xfrm>
              <a:off x="5657850" y="36385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6957 w 876300"/>
                <a:gd name="connsiteY2" fmla="*/ 19050 h 57150"/>
                <a:gd name="connsiteX3" fmla="*/ 485775 w 876300"/>
                <a:gd name="connsiteY3" fmla="*/ 19050 h 57150"/>
                <a:gd name="connsiteX4" fmla="*/ 390525 w 876300"/>
                <a:gd name="connsiteY4" fmla="*/ 19050 h 57150"/>
                <a:gd name="connsiteX5" fmla="*/ 381000 w 876300"/>
                <a:gd name="connsiteY5" fmla="*/ 10707 h 57150"/>
                <a:gd name="connsiteX6" fmla="*/ 381000 w 876300"/>
                <a:gd name="connsiteY6" fmla="*/ 9525 h 57150"/>
                <a:gd name="connsiteX7" fmla="*/ 381000 w 876300"/>
                <a:gd name="connsiteY7" fmla="*/ 0 h 57150"/>
                <a:gd name="connsiteX8" fmla="*/ 0 w 876300"/>
                <a:gd name="connsiteY8" fmla="*/ 0 h 57150"/>
                <a:gd name="connsiteX9" fmla="*/ 0 w 876300"/>
                <a:gd name="connsiteY9" fmla="*/ 19050 h 57150"/>
                <a:gd name="connsiteX10" fmla="*/ 38100 w 876300"/>
                <a:gd name="connsiteY10" fmla="*/ 57150 h 57150"/>
                <a:gd name="connsiteX11" fmla="*/ 838200 w 876300"/>
                <a:gd name="connsiteY11" fmla="*/ 57150 h 57150"/>
                <a:gd name="connsiteX12" fmla="*/ 876300 w 876300"/>
                <a:gd name="connsiteY12" fmla="*/ 19050 h 57150"/>
                <a:gd name="connsiteX13" fmla="*/ 876300 w 876300"/>
                <a:gd name="connsiteY1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627" y="14459"/>
                    <a:pt x="491891" y="18723"/>
                    <a:pt x="486957" y="19050"/>
                  </a:cubicBezTo>
                  <a:cubicBezTo>
                    <a:pt x="486564" y="19076"/>
                    <a:pt x="486168" y="19076"/>
                    <a:pt x="485775" y="19050"/>
                  </a:cubicBezTo>
                  <a:lnTo>
                    <a:pt x="390525" y="19050"/>
                  </a:lnTo>
                  <a:cubicBezTo>
                    <a:pt x="385591" y="19377"/>
                    <a:pt x="381327" y="15641"/>
                    <a:pt x="381000" y="10707"/>
                  </a:cubicBezTo>
                  <a:cubicBezTo>
                    <a:pt x="380974" y="10314"/>
                    <a:pt x="380974" y="9918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92"/>
                    <a:pt x="17058" y="57150"/>
                    <a:pt x="38100" y="57150"/>
                  </a:cubicBezTo>
                  <a:lnTo>
                    <a:pt x="838200" y="57150"/>
                  </a:lnTo>
                  <a:cubicBezTo>
                    <a:pt x="859242" y="57150"/>
                    <a:pt x="876300" y="40092"/>
                    <a:pt x="876300" y="19050"/>
                  </a:cubicBezTo>
                  <a:lnTo>
                    <a:pt x="8763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4FE02751-57AE-4EA5-968C-6458508E4E39}"/>
                </a:ext>
              </a:extLst>
            </p:cNvPr>
            <p:cNvSpPr/>
            <p:nvPr/>
          </p:nvSpPr>
          <p:spPr>
            <a:xfrm>
              <a:off x="5962650" y="3248025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1EBF31F6-AD7C-48DC-8432-BB19540FB6BF}"/>
              </a:ext>
            </a:extLst>
          </p:cNvPr>
          <p:cNvSpPr txBox="1">
            <a:spLocks/>
          </p:cNvSpPr>
          <p:nvPr/>
        </p:nvSpPr>
        <p:spPr>
          <a:xfrm>
            <a:off x="6818354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B72267-3341-4690-A8BB-22B2931F3262}"/>
              </a:ext>
            </a:extLst>
          </p:cNvPr>
          <p:cNvSpPr txBox="1"/>
          <p:nvPr/>
        </p:nvSpPr>
        <p:spPr>
          <a:xfrm flipH="1">
            <a:off x="6795531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A8E670CE-39F2-4902-9C8B-BC20761D73DC}"/>
              </a:ext>
            </a:extLst>
          </p:cNvPr>
          <p:cNvSpPr/>
          <p:nvPr/>
        </p:nvSpPr>
        <p:spPr>
          <a:xfrm>
            <a:off x="7525959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F06CCC27-BC0E-4892-84C7-45ED7950714A}"/>
              </a:ext>
            </a:extLst>
          </p:cNvPr>
          <p:cNvSpPr/>
          <p:nvPr/>
        </p:nvSpPr>
        <p:spPr>
          <a:xfrm>
            <a:off x="7483566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CB28048-2A53-4599-89CB-958D87854AE5}"/>
              </a:ext>
            </a:extLst>
          </p:cNvPr>
          <p:cNvSpPr/>
          <p:nvPr/>
        </p:nvSpPr>
        <p:spPr>
          <a:xfrm>
            <a:off x="7713906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0D54D22-C527-4F50-89C3-B0F17D01599C}"/>
              </a:ext>
            </a:extLst>
          </p:cNvPr>
          <p:cNvSpPr/>
          <p:nvPr/>
        </p:nvSpPr>
        <p:spPr>
          <a:xfrm>
            <a:off x="7671513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9EF6C1F-C1CF-4029-A0A8-63182FC52D9E}"/>
              </a:ext>
            </a:extLst>
          </p:cNvPr>
          <p:cNvSpPr txBox="1">
            <a:spLocks/>
          </p:cNvSpPr>
          <p:nvPr/>
        </p:nvSpPr>
        <p:spPr>
          <a:xfrm>
            <a:off x="10404405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14AD5FC-FC36-4F90-B0E6-05C2A386226C}"/>
              </a:ext>
            </a:extLst>
          </p:cNvPr>
          <p:cNvSpPr txBox="1"/>
          <p:nvPr/>
        </p:nvSpPr>
        <p:spPr>
          <a:xfrm flipH="1">
            <a:off x="10381582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BB78C102-CE7F-4C41-B55B-3171C40BF4A8}"/>
              </a:ext>
            </a:extLst>
          </p:cNvPr>
          <p:cNvSpPr/>
          <p:nvPr/>
        </p:nvSpPr>
        <p:spPr>
          <a:xfrm>
            <a:off x="11112010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0F2F6E18-3D7F-43F8-9D0D-89A5CC1AFAAF}"/>
              </a:ext>
            </a:extLst>
          </p:cNvPr>
          <p:cNvSpPr/>
          <p:nvPr/>
        </p:nvSpPr>
        <p:spPr>
          <a:xfrm>
            <a:off x="11069617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8E89FBB5-72A1-471B-BE93-A2B403455FE5}"/>
              </a:ext>
            </a:extLst>
          </p:cNvPr>
          <p:cNvSpPr/>
          <p:nvPr/>
        </p:nvSpPr>
        <p:spPr>
          <a:xfrm>
            <a:off x="11299957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5CB5E9DB-162A-4F7C-B992-876461C55D0A}"/>
              </a:ext>
            </a:extLst>
          </p:cNvPr>
          <p:cNvSpPr/>
          <p:nvPr/>
        </p:nvSpPr>
        <p:spPr>
          <a:xfrm>
            <a:off x="11257564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0A1DEBB-C149-4D28-A93B-F60ECC2F7F73}"/>
              </a:ext>
            </a:extLst>
          </p:cNvPr>
          <p:cNvSpPr txBox="1">
            <a:spLocks/>
          </p:cNvSpPr>
          <p:nvPr/>
        </p:nvSpPr>
        <p:spPr>
          <a:xfrm>
            <a:off x="8611379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8B349F7-AD1A-4405-BEDF-6C84645FF625}"/>
              </a:ext>
            </a:extLst>
          </p:cNvPr>
          <p:cNvSpPr txBox="1"/>
          <p:nvPr/>
        </p:nvSpPr>
        <p:spPr>
          <a:xfrm flipH="1">
            <a:off x="8588556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BEDEE973-4C73-4A94-9BE1-4979B57E2613}"/>
              </a:ext>
            </a:extLst>
          </p:cNvPr>
          <p:cNvSpPr/>
          <p:nvPr/>
        </p:nvSpPr>
        <p:spPr>
          <a:xfrm>
            <a:off x="9318984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A809EC7-7C8E-481E-BCF9-9775EFB4DB78}"/>
              </a:ext>
            </a:extLst>
          </p:cNvPr>
          <p:cNvSpPr/>
          <p:nvPr/>
        </p:nvSpPr>
        <p:spPr>
          <a:xfrm>
            <a:off x="9276591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08027DF3-3529-44C7-9CFF-993BE700760A}"/>
              </a:ext>
            </a:extLst>
          </p:cNvPr>
          <p:cNvSpPr/>
          <p:nvPr/>
        </p:nvSpPr>
        <p:spPr>
          <a:xfrm>
            <a:off x="9506931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D5FEC446-DE44-4C3F-A76E-91E4555CFB35}"/>
              </a:ext>
            </a:extLst>
          </p:cNvPr>
          <p:cNvSpPr/>
          <p:nvPr/>
        </p:nvSpPr>
        <p:spPr>
          <a:xfrm>
            <a:off x="9464538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3C0D581-C23C-45FE-8EB0-CF8E6DF18F0F}"/>
              </a:ext>
            </a:extLst>
          </p:cNvPr>
          <p:cNvSpPr/>
          <p:nvPr/>
        </p:nvSpPr>
        <p:spPr>
          <a:xfrm>
            <a:off x="6754146" y="2538810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4963EF21-E48A-4D61-8619-C001B91495D9}"/>
              </a:ext>
            </a:extLst>
          </p:cNvPr>
          <p:cNvSpPr/>
          <p:nvPr/>
        </p:nvSpPr>
        <p:spPr>
          <a:xfrm flipH="1" flipV="1">
            <a:off x="7884246" y="314621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9DEB9037-4B06-49A8-8794-6845032D3462}"/>
              </a:ext>
            </a:extLst>
          </p:cNvPr>
          <p:cNvSpPr/>
          <p:nvPr/>
        </p:nvSpPr>
        <p:spPr>
          <a:xfrm>
            <a:off x="8546139" y="254491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98A509F9-C747-48AF-A0C0-89C3FDF58A61}"/>
              </a:ext>
            </a:extLst>
          </p:cNvPr>
          <p:cNvSpPr/>
          <p:nvPr/>
        </p:nvSpPr>
        <p:spPr>
          <a:xfrm flipH="1" flipV="1">
            <a:off x="9676239" y="3152321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F9C34CE3-BEDF-4E17-B0CA-01F1282F1C8B}"/>
              </a:ext>
            </a:extLst>
          </p:cNvPr>
          <p:cNvSpPr/>
          <p:nvPr/>
        </p:nvSpPr>
        <p:spPr>
          <a:xfrm>
            <a:off x="10353449" y="2529532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2CEBC9CC-EC32-406A-AF54-76C1E8F8297B}"/>
              </a:ext>
            </a:extLst>
          </p:cNvPr>
          <p:cNvSpPr/>
          <p:nvPr/>
        </p:nvSpPr>
        <p:spPr>
          <a:xfrm flipH="1" flipV="1">
            <a:off x="11483549" y="313693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CB0A3F2-350A-4B32-8A0B-A2D289A0BC15}"/>
              </a:ext>
            </a:extLst>
          </p:cNvPr>
          <p:cNvSpPr txBox="1">
            <a:spLocks/>
          </p:cNvSpPr>
          <p:nvPr/>
        </p:nvSpPr>
        <p:spPr>
          <a:xfrm>
            <a:off x="6818354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8E7D791-E6D2-46E4-AAFE-25739C2507E5}"/>
              </a:ext>
            </a:extLst>
          </p:cNvPr>
          <p:cNvSpPr txBox="1"/>
          <p:nvPr/>
        </p:nvSpPr>
        <p:spPr>
          <a:xfrm flipH="1">
            <a:off x="6795531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C1FC17D6-F3C8-407E-BB19-B9AFE6BF55BE}"/>
              </a:ext>
            </a:extLst>
          </p:cNvPr>
          <p:cNvSpPr/>
          <p:nvPr/>
        </p:nvSpPr>
        <p:spPr>
          <a:xfrm>
            <a:off x="7525959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634593C3-7359-4012-8C46-9948BD8654DD}"/>
              </a:ext>
            </a:extLst>
          </p:cNvPr>
          <p:cNvSpPr/>
          <p:nvPr/>
        </p:nvSpPr>
        <p:spPr>
          <a:xfrm>
            <a:off x="7483566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D8AEEB91-A9AC-433F-8C4B-754A9F505EFC}"/>
              </a:ext>
            </a:extLst>
          </p:cNvPr>
          <p:cNvSpPr/>
          <p:nvPr/>
        </p:nvSpPr>
        <p:spPr>
          <a:xfrm>
            <a:off x="7713906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D32BCE45-FDA8-428B-A3F6-ED0A786C19C6}"/>
              </a:ext>
            </a:extLst>
          </p:cNvPr>
          <p:cNvSpPr/>
          <p:nvPr/>
        </p:nvSpPr>
        <p:spPr>
          <a:xfrm>
            <a:off x="7671513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54A5714-EC8D-4D06-A652-61E6A76970D7}"/>
              </a:ext>
            </a:extLst>
          </p:cNvPr>
          <p:cNvSpPr txBox="1">
            <a:spLocks/>
          </p:cNvSpPr>
          <p:nvPr/>
        </p:nvSpPr>
        <p:spPr>
          <a:xfrm>
            <a:off x="10404405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74AC25B-1278-40A4-A871-B99621E412E1}"/>
              </a:ext>
            </a:extLst>
          </p:cNvPr>
          <p:cNvSpPr txBox="1"/>
          <p:nvPr/>
        </p:nvSpPr>
        <p:spPr>
          <a:xfrm flipH="1">
            <a:off x="10381582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C11169D6-EF95-4580-AF24-1F570AD3E73E}"/>
              </a:ext>
            </a:extLst>
          </p:cNvPr>
          <p:cNvSpPr/>
          <p:nvPr/>
        </p:nvSpPr>
        <p:spPr>
          <a:xfrm>
            <a:off x="11112010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92A2C67-30C2-437E-ABD2-983F8856117C}"/>
              </a:ext>
            </a:extLst>
          </p:cNvPr>
          <p:cNvSpPr/>
          <p:nvPr/>
        </p:nvSpPr>
        <p:spPr>
          <a:xfrm>
            <a:off x="11069617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401FE7D6-5ED5-457B-9A1B-F84C4A7788AB}"/>
              </a:ext>
            </a:extLst>
          </p:cNvPr>
          <p:cNvSpPr/>
          <p:nvPr/>
        </p:nvSpPr>
        <p:spPr>
          <a:xfrm>
            <a:off x="11299957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18477FC5-9D1E-46BB-9715-9AF7965149C6}"/>
              </a:ext>
            </a:extLst>
          </p:cNvPr>
          <p:cNvSpPr/>
          <p:nvPr/>
        </p:nvSpPr>
        <p:spPr>
          <a:xfrm>
            <a:off x="11257564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3693CAB-70A9-42F4-B6FD-C90F916A957A}"/>
              </a:ext>
            </a:extLst>
          </p:cNvPr>
          <p:cNvSpPr txBox="1">
            <a:spLocks/>
          </p:cNvSpPr>
          <p:nvPr/>
        </p:nvSpPr>
        <p:spPr>
          <a:xfrm>
            <a:off x="8611379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0096278-E741-4CAC-B0E0-3B57BFCE3693}"/>
              </a:ext>
            </a:extLst>
          </p:cNvPr>
          <p:cNvSpPr txBox="1"/>
          <p:nvPr/>
        </p:nvSpPr>
        <p:spPr>
          <a:xfrm flipH="1">
            <a:off x="8588556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0A8F437D-6CA8-493C-988B-24515DECA2B9}"/>
              </a:ext>
            </a:extLst>
          </p:cNvPr>
          <p:cNvSpPr/>
          <p:nvPr/>
        </p:nvSpPr>
        <p:spPr>
          <a:xfrm>
            <a:off x="9318984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6CDB3435-36DA-4F87-8E72-6AA3654C84AC}"/>
              </a:ext>
            </a:extLst>
          </p:cNvPr>
          <p:cNvSpPr/>
          <p:nvPr/>
        </p:nvSpPr>
        <p:spPr>
          <a:xfrm>
            <a:off x="9276591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711189AD-3B01-4196-A62C-C2E53CF0D2DB}"/>
              </a:ext>
            </a:extLst>
          </p:cNvPr>
          <p:cNvSpPr/>
          <p:nvPr/>
        </p:nvSpPr>
        <p:spPr>
          <a:xfrm>
            <a:off x="9506931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BB5103C3-FCBC-4622-B6E3-49D11EBC969E}"/>
              </a:ext>
            </a:extLst>
          </p:cNvPr>
          <p:cNvSpPr/>
          <p:nvPr/>
        </p:nvSpPr>
        <p:spPr>
          <a:xfrm>
            <a:off x="9464538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4EBAAB06-1154-4779-BBF2-EA20BEC5E5A2}"/>
              </a:ext>
            </a:extLst>
          </p:cNvPr>
          <p:cNvSpPr/>
          <p:nvPr/>
        </p:nvSpPr>
        <p:spPr>
          <a:xfrm>
            <a:off x="6754146" y="3800823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FD265615-70D4-43D8-B4F4-55BD7E338188}"/>
              </a:ext>
            </a:extLst>
          </p:cNvPr>
          <p:cNvSpPr/>
          <p:nvPr/>
        </p:nvSpPr>
        <p:spPr>
          <a:xfrm flipH="1" flipV="1">
            <a:off x="7884246" y="4408230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E4253B55-D9D2-48F1-8D92-71C8E3D9CEF1}"/>
              </a:ext>
            </a:extLst>
          </p:cNvPr>
          <p:cNvSpPr/>
          <p:nvPr/>
        </p:nvSpPr>
        <p:spPr>
          <a:xfrm>
            <a:off x="8546139" y="380692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A9F4C421-964C-4F35-863C-AD0F3F62F977}"/>
              </a:ext>
            </a:extLst>
          </p:cNvPr>
          <p:cNvSpPr/>
          <p:nvPr/>
        </p:nvSpPr>
        <p:spPr>
          <a:xfrm flipH="1" flipV="1">
            <a:off x="9676239" y="441433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C33989D1-0303-4628-9B5F-E29B4A395005}"/>
              </a:ext>
            </a:extLst>
          </p:cNvPr>
          <p:cNvSpPr/>
          <p:nvPr/>
        </p:nvSpPr>
        <p:spPr>
          <a:xfrm>
            <a:off x="10353449" y="3791545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3C94BBB7-6DC1-419D-A7E5-6ABA37B435FF}"/>
              </a:ext>
            </a:extLst>
          </p:cNvPr>
          <p:cNvSpPr/>
          <p:nvPr/>
        </p:nvSpPr>
        <p:spPr>
          <a:xfrm flipH="1" flipV="1">
            <a:off x="11483549" y="4398952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B2D918D-270F-4DF8-ACF6-0C0A29893C52}"/>
              </a:ext>
            </a:extLst>
          </p:cNvPr>
          <p:cNvSpPr txBox="1">
            <a:spLocks/>
          </p:cNvSpPr>
          <p:nvPr/>
        </p:nvSpPr>
        <p:spPr>
          <a:xfrm>
            <a:off x="6818354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6507C62-0D41-44D5-BA12-706819D2DD7A}"/>
              </a:ext>
            </a:extLst>
          </p:cNvPr>
          <p:cNvSpPr txBox="1"/>
          <p:nvPr/>
        </p:nvSpPr>
        <p:spPr>
          <a:xfrm flipH="1">
            <a:off x="6795531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DF58B3EF-4875-4314-A959-2D10335F6224}"/>
              </a:ext>
            </a:extLst>
          </p:cNvPr>
          <p:cNvSpPr/>
          <p:nvPr/>
        </p:nvSpPr>
        <p:spPr>
          <a:xfrm>
            <a:off x="7525959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9934ED32-4605-421C-BDC5-1545880D2B4E}"/>
              </a:ext>
            </a:extLst>
          </p:cNvPr>
          <p:cNvSpPr/>
          <p:nvPr/>
        </p:nvSpPr>
        <p:spPr>
          <a:xfrm>
            <a:off x="7483566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C5B4C77A-45F1-49C2-ADDB-A45A11213B50}"/>
              </a:ext>
            </a:extLst>
          </p:cNvPr>
          <p:cNvSpPr/>
          <p:nvPr/>
        </p:nvSpPr>
        <p:spPr>
          <a:xfrm>
            <a:off x="7713906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81F23AD-672A-420F-AA34-A3335964882C}"/>
              </a:ext>
            </a:extLst>
          </p:cNvPr>
          <p:cNvSpPr/>
          <p:nvPr/>
        </p:nvSpPr>
        <p:spPr>
          <a:xfrm>
            <a:off x="7671513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6A6C02FD-4AAF-4B38-BDBC-3D63E3344ADC}"/>
              </a:ext>
            </a:extLst>
          </p:cNvPr>
          <p:cNvSpPr txBox="1">
            <a:spLocks/>
          </p:cNvSpPr>
          <p:nvPr/>
        </p:nvSpPr>
        <p:spPr>
          <a:xfrm>
            <a:off x="10404405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3C38061-CB21-4D96-9EBD-524113A9B10A}"/>
              </a:ext>
            </a:extLst>
          </p:cNvPr>
          <p:cNvSpPr txBox="1"/>
          <p:nvPr/>
        </p:nvSpPr>
        <p:spPr>
          <a:xfrm flipH="1">
            <a:off x="10381582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94C7A1E5-E151-4FD2-9E5E-D7CE67D00317}"/>
              </a:ext>
            </a:extLst>
          </p:cNvPr>
          <p:cNvSpPr/>
          <p:nvPr/>
        </p:nvSpPr>
        <p:spPr>
          <a:xfrm>
            <a:off x="11112010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923DD306-807C-47D8-9ED3-DCFC73A941DE}"/>
              </a:ext>
            </a:extLst>
          </p:cNvPr>
          <p:cNvSpPr/>
          <p:nvPr/>
        </p:nvSpPr>
        <p:spPr>
          <a:xfrm>
            <a:off x="11069617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6708F508-098F-4AC8-9B3F-90957DA3648D}"/>
              </a:ext>
            </a:extLst>
          </p:cNvPr>
          <p:cNvSpPr/>
          <p:nvPr/>
        </p:nvSpPr>
        <p:spPr>
          <a:xfrm>
            <a:off x="11299957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13E02224-9FF5-42E8-AD76-C09C5C8099E9}"/>
              </a:ext>
            </a:extLst>
          </p:cNvPr>
          <p:cNvSpPr/>
          <p:nvPr/>
        </p:nvSpPr>
        <p:spPr>
          <a:xfrm>
            <a:off x="11257564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EAA11952-E372-46AB-8C9C-70BACA6F7976}"/>
              </a:ext>
            </a:extLst>
          </p:cNvPr>
          <p:cNvSpPr txBox="1">
            <a:spLocks/>
          </p:cNvSpPr>
          <p:nvPr/>
        </p:nvSpPr>
        <p:spPr>
          <a:xfrm>
            <a:off x="8611379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663CE1C-838E-4891-9E71-E6F29E5A9DFD}"/>
              </a:ext>
            </a:extLst>
          </p:cNvPr>
          <p:cNvSpPr txBox="1"/>
          <p:nvPr/>
        </p:nvSpPr>
        <p:spPr>
          <a:xfrm flipH="1">
            <a:off x="8588556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5CB2BEF3-ABBA-4704-A8FA-CEEE987EADAE}"/>
              </a:ext>
            </a:extLst>
          </p:cNvPr>
          <p:cNvSpPr/>
          <p:nvPr/>
        </p:nvSpPr>
        <p:spPr>
          <a:xfrm>
            <a:off x="9318984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68472B93-AB15-496B-AA94-6F6C4ADCEAB9}"/>
              </a:ext>
            </a:extLst>
          </p:cNvPr>
          <p:cNvSpPr/>
          <p:nvPr/>
        </p:nvSpPr>
        <p:spPr>
          <a:xfrm>
            <a:off x="9276591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8BAE8833-F052-47E6-AA51-12A956CD4621}"/>
              </a:ext>
            </a:extLst>
          </p:cNvPr>
          <p:cNvSpPr/>
          <p:nvPr/>
        </p:nvSpPr>
        <p:spPr>
          <a:xfrm>
            <a:off x="9506931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3" name="任意多边形: 形状 272">
            <a:extLst>
              <a:ext uri="{FF2B5EF4-FFF2-40B4-BE49-F238E27FC236}">
                <a16:creationId xmlns:a16="http://schemas.microsoft.com/office/drawing/2014/main" id="{50DA1545-8C59-4EFE-90D8-3EA36BF78319}"/>
              </a:ext>
            </a:extLst>
          </p:cNvPr>
          <p:cNvSpPr/>
          <p:nvPr/>
        </p:nvSpPr>
        <p:spPr>
          <a:xfrm>
            <a:off x="9464538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03AB086D-E093-4E1E-A631-B7E565DAABE6}"/>
              </a:ext>
            </a:extLst>
          </p:cNvPr>
          <p:cNvSpPr/>
          <p:nvPr/>
        </p:nvSpPr>
        <p:spPr>
          <a:xfrm>
            <a:off x="6754146" y="506283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7A1B4710-6FB3-4B16-A835-A3949B29844F}"/>
              </a:ext>
            </a:extLst>
          </p:cNvPr>
          <p:cNvSpPr/>
          <p:nvPr/>
        </p:nvSpPr>
        <p:spPr>
          <a:xfrm flipH="1" flipV="1">
            <a:off x="7884246" y="567024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75ED637E-A2F6-4A3E-AF8C-F94473140715}"/>
              </a:ext>
            </a:extLst>
          </p:cNvPr>
          <p:cNvSpPr/>
          <p:nvPr/>
        </p:nvSpPr>
        <p:spPr>
          <a:xfrm>
            <a:off x="8546139" y="5068941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50801960-2437-45B7-B28B-26635F87243C}"/>
              </a:ext>
            </a:extLst>
          </p:cNvPr>
          <p:cNvSpPr/>
          <p:nvPr/>
        </p:nvSpPr>
        <p:spPr>
          <a:xfrm flipH="1" flipV="1">
            <a:off x="9676239" y="5676348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522038EF-F6F7-4B97-85CF-A321F37D96CD}"/>
              </a:ext>
            </a:extLst>
          </p:cNvPr>
          <p:cNvSpPr/>
          <p:nvPr/>
        </p:nvSpPr>
        <p:spPr>
          <a:xfrm>
            <a:off x="10353449" y="505355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4C7654D3-036B-445D-9BAC-89CAD691B61E}"/>
              </a:ext>
            </a:extLst>
          </p:cNvPr>
          <p:cNvSpPr/>
          <p:nvPr/>
        </p:nvSpPr>
        <p:spPr>
          <a:xfrm flipH="1" flipV="1">
            <a:off x="11483549" y="5660966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8A88E0-DFE9-F476-DBB5-6339C6A5CE1C}"/>
              </a:ext>
            </a:extLst>
          </p:cNvPr>
          <p:cNvSpPr txBox="1"/>
          <p:nvPr/>
        </p:nvSpPr>
        <p:spPr>
          <a:xfrm>
            <a:off x="1739678" y="2973803"/>
            <a:ext cx="3696866" cy="3323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         目前市场上已经有一些类似的平台，比如淘宝、闲鱼、拼多多等，但这些平台都面向全国用户，没有特别针对同校学生的功能，也存在信用评价不够明确、评价制度容易被刷等问题，无法满足同校学生之间的信任和便捷交易需求。在校园内部分区域存在局部性的二手名店，虽然对于卖家和买家的身份有较高的要求和审核，但由于场地及人员成本过高，商品费用与客流难以平衡，无法满足大众的需求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042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市场分析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F548D4A-2A60-477C-84D2-77E4E0FFCCA5}"/>
              </a:ext>
            </a:extLst>
          </p:cNvPr>
          <p:cNvSpPr/>
          <p:nvPr/>
        </p:nvSpPr>
        <p:spPr>
          <a:xfrm>
            <a:off x="6096000" y="2019300"/>
            <a:ext cx="6096000" cy="4216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87E09E1-79CF-4C15-9E6C-3EBD5EAE00C4}"/>
              </a:ext>
            </a:extLst>
          </p:cNvPr>
          <p:cNvSpPr txBox="1"/>
          <p:nvPr/>
        </p:nvSpPr>
        <p:spPr>
          <a:xfrm flipH="1">
            <a:off x="1654949" y="2714096"/>
            <a:ext cx="38774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        例如，学校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的某位学生想要出售自己的二手自行车，他可以在平台上发布出售信息，并设置价格和交付方式。其他同校学生可以浏览他的信息并联系他进行交易。在交易完成后，平台会从卖家账户中扣除手续费，从而实现盈利。</a:t>
            </a:r>
          </a:p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        总之，针对同校学生的线上跳蚤市场具有很大的市场潜力，同时也需要注意平台的信用评价和安全保障等问题，让用户在平台上可以放心购买和出售物品。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CEC81790-894E-4767-8418-B5EACE57D059}"/>
              </a:ext>
            </a:extLst>
          </p:cNvPr>
          <p:cNvSpPr/>
          <p:nvPr/>
        </p:nvSpPr>
        <p:spPr>
          <a:xfrm>
            <a:off x="3388707" y="2638843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91A8C1CC-2112-4004-82DA-CC919B3E7AAE}"/>
              </a:ext>
            </a:extLst>
          </p:cNvPr>
          <p:cNvSpPr/>
          <p:nvPr/>
        </p:nvSpPr>
        <p:spPr>
          <a:xfrm>
            <a:off x="3528794" y="2638842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0E067F7F-CB6C-4F1D-8F27-BBDB1798B6CD}"/>
              </a:ext>
            </a:extLst>
          </p:cNvPr>
          <p:cNvSpPr/>
          <p:nvPr/>
        </p:nvSpPr>
        <p:spPr>
          <a:xfrm>
            <a:off x="3668881" y="2638842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57" name="组合 256" descr="条形图 RTL">
            <a:extLst>
              <a:ext uri="{FF2B5EF4-FFF2-40B4-BE49-F238E27FC236}">
                <a16:creationId xmlns:a16="http://schemas.microsoft.com/office/drawing/2014/main" id="{1E863FB4-2949-48EB-A478-FA5D66BB6E0D}"/>
              </a:ext>
            </a:extLst>
          </p:cNvPr>
          <p:cNvGrpSpPr/>
          <p:nvPr/>
        </p:nvGrpSpPr>
        <p:grpSpPr>
          <a:xfrm>
            <a:off x="828747" y="2333434"/>
            <a:ext cx="704850" cy="647700"/>
            <a:chOff x="767513" y="5013044"/>
            <a:chExt cx="647700" cy="647700"/>
          </a:xfrm>
          <a:solidFill>
            <a:schemeClr val="accent5"/>
          </a:solidFill>
        </p:grpSpPr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F2954309-2128-469E-9FAE-06825933BDDE}"/>
                </a:ext>
              </a:extLst>
            </p:cNvPr>
            <p:cNvSpPr/>
            <p:nvPr/>
          </p:nvSpPr>
          <p:spPr>
            <a:xfrm>
              <a:off x="767513" y="5013044"/>
              <a:ext cx="647700" cy="647700"/>
            </a:xfrm>
            <a:custGeom>
              <a:avLst/>
              <a:gdLst>
                <a:gd name="connsiteX0" fmla="*/ 590550 w 647700"/>
                <a:gd name="connsiteY0" fmla="*/ 0 h 647700"/>
                <a:gd name="connsiteX1" fmla="*/ 647700 w 647700"/>
                <a:gd name="connsiteY1" fmla="*/ 0 h 647700"/>
                <a:gd name="connsiteX2" fmla="*/ 647700 w 647700"/>
                <a:gd name="connsiteY2" fmla="*/ 647700 h 647700"/>
                <a:gd name="connsiteX3" fmla="*/ 0 w 647700"/>
                <a:gd name="connsiteY3" fmla="*/ 647700 h 647700"/>
                <a:gd name="connsiteX4" fmla="*/ 0 w 647700"/>
                <a:gd name="connsiteY4" fmla="*/ 590550 h 647700"/>
                <a:gd name="connsiteX5" fmla="*/ 5905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90550" y="0"/>
                  </a:moveTo>
                  <a:lnTo>
                    <a:pt x="647700" y="0"/>
                  </a:lnTo>
                  <a:lnTo>
                    <a:pt x="647700" y="647700"/>
                  </a:lnTo>
                  <a:lnTo>
                    <a:pt x="0" y="647700"/>
                  </a:lnTo>
                  <a:lnTo>
                    <a:pt x="0" y="590550"/>
                  </a:lnTo>
                  <a:lnTo>
                    <a:pt x="5905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A6340CAD-BB92-4CAF-8DA8-CA01AE3B956B}"/>
                </a:ext>
              </a:extLst>
            </p:cNvPr>
            <p:cNvSpPr/>
            <p:nvPr/>
          </p:nvSpPr>
          <p:spPr>
            <a:xfrm>
              <a:off x="119613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613E7ADC-358E-4D95-BC28-166CA0E2C3B3}"/>
                </a:ext>
              </a:extLst>
            </p:cNvPr>
            <p:cNvSpPr/>
            <p:nvPr/>
          </p:nvSpPr>
          <p:spPr>
            <a:xfrm>
              <a:off x="1053263" y="5013044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BF971D9F-A13C-4906-B5D1-405F4E3AC2F0}"/>
                </a:ext>
              </a:extLst>
            </p:cNvPr>
            <p:cNvSpPr/>
            <p:nvPr/>
          </p:nvSpPr>
          <p:spPr>
            <a:xfrm>
              <a:off x="91038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E928B73A-0728-4B55-9981-F99167DC19ED}"/>
                </a:ext>
              </a:extLst>
            </p:cNvPr>
            <p:cNvSpPr/>
            <p:nvPr/>
          </p:nvSpPr>
          <p:spPr>
            <a:xfrm>
              <a:off x="767513" y="5374994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1EBF31F6-AD7C-48DC-8432-BB19540FB6BF}"/>
              </a:ext>
            </a:extLst>
          </p:cNvPr>
          <p:cNvSpPr txBox="1">
            <a:spLocks/>
          </p:cNvSpPr>
          <p:nvPr/>
        </p:nvSpPr>
        <p:spPr>
          <a:xfrm>
            <a:off x="6818354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B72267-3341-4690-A8BB-22B2931F3262}"/>
              </a:ext>
            </a:extLst>
          </p:cNvPr>
          <p:cNvSpPr txBox="1"/>
          <p:nvPr/>
        </p:nvSpPr>
        <p:spPr>
          <a:xfrm flipH="1">
            <a:off x="6795531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A8E670CE-39F2-4902-9C8B-BC20761D73DC}"/>
              </a:ext>
            </a:extLst>
          </p:cNvPr>
          <p:cNvSpPr/>
          <p:nvPr/>
        </p:nvSpPr>
        <p:spPr>
          <a:xfrm>
            <a:off x="7525959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F06CCC27-BC0E-4892-84C7-45ED7950714A}"/>
              </a:ext>
            </a:extLst>
          </p:cNvPr>
          <p:cNvSpPr/>
          <p:nvPr/>
        </p:nvSpPr>
        <p:spPr>
          <a:xfrm>
            <a:off x="7483566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CB28048-2A53-4599-89CB-958D87854AE5}"/>
              </a:ext>
            </a:extLst>
          </p:cNvPr>
          <p:cNvSpPr/>
          <p:nvPr/>
        </p:nvSpPr>
        <p:spPr>
          <a:xfrm>
            <a:off x="7713906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0D54D22-C527-4F50-89C3-B0F17D01599C}"/>
              </a:ext>
            </a:extLst>
          </p:cNvPr>
          <p:cNvSpPr/>
          <p:nvPr/>
        </p:nvSpPr>
        <p:spPr>
          <a:xfrm>
            <a:off x="7671513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9EF6C1F-C1CF-4029-A0A8-63182FC52D9E}"/>
              </a:ext>
            </a:extLst>
          </p:cNvPr>
          <p:cNvSpPr txBox="1">
            <a:spLocks/>
          </p:cNvSpPr>
          <p:nvPr/>
        </p:nvSpPr>
        <p:spPr>
          <a:xfrm>
            <a:off x="10404405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14AD5FC-FC36-4F90-B0E6-05C2A386226C}"/>
              </a:ext>
            </a:extLst>
          </p:cNvPr>
          <p:cNvSpPr txBox="1"/>
          <p:nvPr/>
        </p:nvSpPr>
        <p:spPr>
          <a:xfrm flipH="1">
            <a:off x="10381582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BB78C102-CE7F-4C41-B55B-3171C40BF4A8}"/>
              </a:ext>
            </a:extLst>
          </p:cNvPr>
          <p:cNvSpPr/>
          <p:nvPr/>
        </p:nvSpPr>
        <p:spPr>
          <a:xfrm>
            <a:off x="11112010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0F2F6E18-3D7F-43F8-9D0D-89A5CC1AFAAF}"/>
              </a:ext>
            </a:extLst>
          </p:cNvPr>
          <p:cNvSpPr/>
          <p:nvPr/>
        </p:nvSpPr>
        <p:spPr>
          <a:xfrm>
            <a:off x="11069617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8E89FBB5-72A1-471B-BE93-A2B403455FE5}"/>
              </a:ext>
            </a:extLst>
          </p:cNvPr>
          <p:cNvSpPr/>
          <p:nvPr/>
        </p:nvSpPr>
        <p:spPr>
          <a:xfrm>
            <a:off x="11299957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5CB5E9DB-162A-4F7C-B992-876461C55D0A}"/>
              </a:ext>
            </a:extLst>
          </p:cNvPr>
          <p:cNvSpPr/>
          <p:nvPr/>
        </p:nvSpPr>
        <p:spPr>
          <a:xfrm>
            <a:off x="11257564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0A1DEBB-C149-4D28-A93B-F60ECC2F7F73}"/>
              </a:ext>
            </a:extLst>
          </p:cNvPr>
          <p:cNvSpPr txBox="1">
            <a:spLocks/>
          </p:cNvSpPr>
          <p:nvPr/>
        </p:nvSpPr>
        <p:spPr>
          <a:xfrm>
            <a:off x="8611379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8B349F7-AD1A-4405-BEDF-6C84645FF625}"/>
              </a:ext>
            </a:extLst>
          </p:cNvPr>
          <p:cNvSpPr txBox="1"/>
          <p:nvPr/>
        </p:nvSpPr>
        <p:spPr>
          <a:xfrm flipH="1">
            <a:off x="8588556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BEDEE973-4C73-4A94-9BE1-4979B57E2613}"/>
              </a:ext>
            </a:extLst>
          </p:cNvPr>
          <p:cNvSpPr/>
          <p:nvPr/>
        </p:nvSpPr>
        <p:spPr>
          <a:xfrm>
            <a:off x="9318984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A809EC7-7C8E-481E-BCF9-9775EFB4DB78}"/>
              </a:ext>
            </a:extLst>
          </p:cNvPr>
          <p:cNvSpPr/>
          <p:nvPr/>
        </p:nvSpPr>
        <p:spPr>
          <a:xfrm>
            <a:off x="9276591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08027DF3-3529-44C7-9CFF-993BE700760A}"/>
              </a:ext>
            </a:extLst>
          </p:cNvPr>
          <p:cNvSpPr/>
          <p:nvPr/>
        </p:nvSpPr>
        <p:spPr>
          <a:xfrm>
            <a:off x="9506931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D5FEC446-DE44-4C3F-A76E-91E4555CFB35}"/>
              </a:ext>
            </a:extLst>
          </p:cNvPr>
          <p:cNvSpPr/>
          <p:nvPr/>
        </p:nvSpPr>
        <p:spPr>
          <a:xfrm>
            <a:off x="9464538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3C0D581-C23C-45FE-8EB0-CF8E6DF18F0F}"/>
              </a:ext>
            </a:extLst>
          </p:cNvPr>
          <p:cNvSpPr/>
          <p:nvPr/>
        </p:nvSpPr>
        <p:spPr>
          <a:xfrm>
            <a:off x="6754146" y="2538810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4963EF21-E48A-4D61-8619-C001B91495D9}"/>
              </a:ext>
            </a:extLst>
          </p:cNvPr>
          <p:cNvSpPr/>
          <p:nvPr/>
        </p:nvSpPr>
        <p:spPr>
          <a:xfrm flipH="1" flipV="1">
            <a:off x="7884246" y="314621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9DEB9037-4B06-49A8-8794-6845032D3462}"/>
              </a:ext>
            </a:extLst>
          </p:cNvPr>
          <p:cNvSpPr/>
          <p:nvPr/>
        </p:nvSpPr>
        <p:spPr>
          <a:xfrm>
            <a:off x="8546139" y="254491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98A509F9-C747-48AF-A0C0-89C3FDF58A61}"/>
              </a:ext>
            </a:extLst>
          </p:cNvPr>
          <p:cNvSpPr/>
          <p:nvPr/>
        </p:nvSpPr>
        <p:spPr>
          <a:xfrm flipH="1" flipV="1">
            <a:off x="9676239" y="3152321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F9C34CE3-BEDF-4E17-B0CA-01F1282F1C8B}"/>
              </a:ext>
            </a:extLst>
          </p:cNvPr>
          <p:cNvSpPr/>
          <p:nvPr/>
        </p:nvSpPr>
        <p:spPr>
          <a:xfrm>
            <a:off x="10353449" y="2529532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2CEBC9CC-EC32-406A-AF54-76C1E8F8297B}"/>
              </a:ext>
            </a:extLst>
          </p:cNvPr>
          <p:cNvSpPr/>
          <p:nvPr/>
        </p:nvSpPr>
        <p:spPr>
          <a:xfrm flipH="1" flipV="1">
            <a:off x="11483549" y="313693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CB0A3F2-350A-4B32-8A0B-A2D289A0BC15}"/>
              </a:ext>
            </a:extLst>
          </p:cNvPr>
          <p:cNvSpPr txBox="1">
            <a:spLocks/>
          </p:cNvSpPr>
          <p:nvPr/>
        </p:nvSpPr>
        <p:spPr>
          <a:xfrm>
            <a:off x="6818354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8E7D791-E6D2-46E4-AAFE-25739C2507E5}"/>
              </a:ext>
            </a:extLst>
          </p:cNvPr>
          <p:cNvSpPr txBox="1"/>
          <p:nvPr/>
        </p:nvSpPr>
        <p:spPr>
          <a:xfrm flipH="1">
            <a:off x="6795531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C1FC17D6-F3C8-407E-BB19-B9AFE6BF55BE}"/>
              </a:ext>
            </a:extLst>
          </p:cNvPr>
          <p:cNvSpPr/>
          <p:nvPr/>
        </p:nvSpPr>
        <p:spPr>
          <a:xfrm>
            <a:off x="7525959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634593C3-7359-4012-8C46-9948BD8654DD}"/>
              </a:ext>
            </a:extLst>
          </p:cNvPr>
          <p:cNvSpPr/>
          <p:nvPr/>
        </p:nvSpPr>
        <p:spPr>
          <a:xfrm>
            <a:off x="7483566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D8AEEB91-A9AC-433F-8C4B-754A9F505EFC}"/>
              </a:ext>
            </a:extLst>
          </p:cNvPr>
          <p:cNvSpPr/>
          <p:nvPr/>
        </p:nvSpPr>
        <p:spPr>
          <a:xfrm>
            <a:off x="7713906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D32BCE45-FDA8-428B-A3F6-ED0A786C19C6}"/>
              </a:ext>
            </a:extLst>
          </p:cNvPr>
          <p:cNvSpPr/>
          <p:nvPr/>
        </p:nvSpPr>
        <p:spPr>
          <a:xfrm>
            <a:off x="7671513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54A5714-EC8D-4D06-A652-61E6A76970D7}"/>
              </a:ext>
            </a:extLst>
          </p:cNvPr>
          <p:cNvSpPr txBox="1">
            <a:spLocks/>
          </p:cNvSpPr>
          <p:nvPr/>
        </p:nvSpPr>
        <p:spPr>
          <a:xfrm>
            <a:off x="10404405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74AC25B-1278-40A4-A871-B99621E412E1}"/>
              </a:ext>
            </a:extLst>
          </p:cNvPr>
          <p:cNvSpPr txBox="1"/>
          <p:nvPr/>
        </p:nvSpPr>
        <p:spPr>
          <a:xfrm flipH="1">
            <a:off x="10381582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C11169D6-EF95-4580-AF24-1F570AD3E73E}"/>
              </a:ext>
            </a:extLst>
          </p:cNvPr>
          <p:cNvSpPr/>
          <p:nvPr/>
        </p:nvSpPr>
        <p:spPr>
          <a:xfrm>
            <a:off x="11112010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92A2C67-30C2-437E-ABD2-983F8856117C}"/>
              </a:ext>
            </a:extLst>
          </p:cNvPr>
          <p:cNvSpPr/>
          <p:nvPr/>
        </p:nvSpPr>
        <p:spPr>
          <a:xfrm>
            <a:off x="11069617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401FE7D6-5ED5-457B-9A1B-F84C4A7788AB}"/>
              </a:ext>
            </a:extLst>
          </p:cNvPr>
          <p:cNvSpPr/>
          <p:nvPr/>
        </p:nvSpPr>
        <p:spPr>
          <a:xfrm>
            <a:off x="11299957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18477FC5-9D1E-46BB-9715-9AF7965149C6}"/>
              </a:ext>
            </a:extLst>
          </p:cNvPr>
          <p:cNvSpPr/>
          <p:nvPr/>
        </p:nvSpPr>
        <p:spPr>
          <a:xfrm>
            <a:off x="11257564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3693CAB-70A9-42F4-B6FD-C90F916A957A}"/>
              </a:ext>
            </a:extLst>
          </p:cNvPr>
          <p:cNvSpPr txBox="1">
            <a:spLocks/>
          </p:cNvSpPr>
          <p:nvPr/>
        </p:nvSpPr>
        <p:spPr>
          <a:xfrm>
            <a:off x="8611379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0096278-E741-4CAC-B0E0-3B57BFCE3693}"/>
              </a:ext>
            </a:extLst>
          </p:cNvPr>
          <p:cNvSpPr txBox="1"/>
          <p:nvPr/>
        </p:nvSpPr>
        <p:spPr>
          <a:xfrm flipH="1">
            <a:off x="8588556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0A8F437D-6CA8-493C-988B-24515DECA2B9}"/>
              </a:ext>
            </a:extLst>
          </p:cNvPr>
          <p:cNvSpPr/>
          <p:nvPr/>
        </p:nvSpPr>
        <p:spPr>
          <a:xfrm>
            <a:off x="9318984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6CDB3435-36DA-4F87-8E72-6AA3654C84AC}"/>
              </a:ext>
            </a:extLst>
          </p:cNvPr>
          <p:cNvSpPr/>
          <p:nvPr/>
        </p:nvSpPr>
        <p:spPr>
          <a:xfrm>
            <a:off x="9276591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711189AD-3B01-4196-A62C-C2E53CF0D2DB}"/>
              </a:ext>
            </a:extLst>
          </p:cNvPr>
          <p:cNvSpPr/>
          <p:nvPr/>
        </p:nvSpPr>
        <p:spPr>
          <a:xfrm>
            <a:off x="9506931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BB5103C3-FCBC-4622-B6E3-49D11EBC969E}"/>
              </a:ext>
            </a:extLst>
          </p:cNvPr>
          <p:cNvSpPr/>
          <p:nvPr/>
        </p:nvSpPr>
        <p:spPr>
          <a:xfrm>
            <a:off x="9464538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4EBAAB06-1154-4779-BBF2-EA20BEC5E5A2}"/>
              </a:ext>
            </a:extLst>
          </p:cNvPr>
          <p:cNvSpPr/>
          <p:nvPr/>
        </p:nvSpPr>
        <p:spPr>
          <a:xfrm>
            <a:off x="6754146" y="3800823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FD265615-70D4-43D8-B4F4-55BD7E338188}"/>
              </a:ext>
            </a:extLst>
          </p:cNvPr>
          <p:cNvSpPr/>
          <p:nvPr/>
        </p:nvSpPr>
        <p:spPr>
          <a:xfrm flipH="1" flipV="1">
            <a:off x="7884246" y="4408230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E4253B55-D9D2-48F1-8D92-71C8E3D9CEF1}"/>
              </a:ext>
            </a:extLst>
          </p:cNvPr>
          <p:cNvSpPr/>
          <p:nvPr/>
        </p:nvSpPr>
        <p:spPr>
          <a:xfrm>
            <a:off x="8546139" y="380692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A9F4C421-964C-4F35-863C-AD0F3F62F977}"/>
              </a:ext>
            </a:extLst>
          </p:cNvPr>
          <p:cNvSpPr/>
          <p:nvPr/>
        </p:nvSpPr>
        <p:spPr>
          <a:xfrm flipH="1" flipV="1">
            <a:off x="9676239" y="441433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C33989D1-0303-4628-9B5F-E29B4A395005}"/>
              </a:ext>
            </a:extLst>
          </p:cNvPr>
          <p:cNvSpPr/>
          <p:nvPr/>
        </p:nvSpPr>
        <p:spPr>
          <a:xfrm>
            <a:off x="10353449" y="3791545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3C94BBB7-6DC1-419D-A7E5-6ABA37B435FF}"/>
              </a:ext>
            </a:extLst>
          </p:cNvPr>
          <p:cNvSpPr/>
          <p:nvPr/>
        </p:nvSpPr>
        <p:spPr>
          <a:xfrm flipH="1" flipV="1">
            <a:off x="11483549" y="4398952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B2D918D-270F-4DF8-ACF6-0C0A29893C52}"/>
              </a:ext>
            </a:extLst>
          </p:cNvPr>
          <p:cNvSpPr txBox="1">
            <a:spLocks/>
          </p:cNvSpPr>
          <p:nvPr/>
        </p:nvSpPr>
        <p:spPr>
          <a:xfrm>
            <a:off x="6818354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6507C62-0D41-44D5-BA12-706819D2DD7A}"/>
              </a:ext>
            </a:extLst>
          </p:cNvPr>
          <p:cNvSpPr txBox="1"/>
          <p:nvPr/>
        </p:nvSpPr>
        <p:spPr>
          <a:xfrm flipH="1">
            <a:off x="6795531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DF58B3EF-4875-4314-A959-2D10335F6224}"/>
              </a:ext>
            </a:extLst>
          </p:cNvPr>
          <p:cNvSpPr/>
          <p:nvPr/>
        </p:nvSpPr>
        <p:spPr>
          <a:xfrm>
            <a:off x="7525959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9934ED32-4605-421C-BDC5-1545880D2B4E}"/>
              </a:ext>
            </a:extLst>
          </p:cNvPr>
          <p:cNvSpPr/>
          <p:nvPr/>
        </p:nvSpPr>
        <p:spPr>
          <a:xfrm>
            <a:off x="7483566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C5B4C77A-45F1-49C2-ADDB-A45A11213B50}"/>
              </a:ext>
            </a:extLst>
          </p:cNvPr>
          <p:cNvSpPr/>
          <p:nvPr/>
        </p:nvSpPr>
        <p:spPr>
          <a:xfrm>
            <a:off x="7713906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81F23AD-672A-420F-AA34-A3335964882C}"/>
              </a:ext>
            </a:extLst>
          </p:cNvPr>
          <p:cNvSpPr/>
          <p:nvPr/>
        </p:nvSpPr>
        <p:spPr>
          <a:xfrm>
            <a:off x="7671513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6A6C02FD-4AAF-4B38-BDBC-3D63E3344ADC}"/>
              </a:ext>
            </a:extLst>
          </p:cNvPr>
          <p:cNvSpPr txBox="1">
            <a:spLocks/>
          </p:cNvSpPr>
          <p:nvPr/>
        </p:nvSpPr>
        <p:spPr>
          <a:xfrm>
            <a:off x="10404405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3C38061-CB21-4D96-9EBD-524113A9B10A}"/>
              </a:ext>
            </a:extLst>
          </p:cNvPr>
          <p:cNvSpPr txBox="1"/>
          <p:nvPr/>
        </p:nvSpPr>
        <p:spPr>
          <a:xfrm flipH="1">
            <a:off x="10381582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94C7A1E5-E151-4FD2-9E5E-D7CE67D00317}"/>
              </a:ext>
            </a:extLst>
          </p:cNvPr>
          <p:cNvSpPr/>
          <p:nvPr/>
        </p:nvSpPr>
        <p:spPr>
          <a:xfrm>
            <a:off x="11112010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923DD306-807C-47D8-9ED3-DCFC73A941DE}"/>
              </a:ext>
            </a:extLst>
          </p:cNvPr>
          <p:cNvSpPr/>
          <p:nvPr/>
        </p:nvSpPr>
        <p:spPr>
          <a:xfrm>
            <a:off x="11069617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6708F508-098F-4AC8-9B3F-90957DA3648D}"/>
              </a:ext>
            </a:extLst>
          </p:cNvPr>
          <p:cNvSpPr/>
          <p:nvPr/>
        </p:nvSpPr>
        <p:spPr>
          <a:xfrm>
            <a:off x="11299957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13E02224-9FF5-42E8-AD76-C09C5C8099E9}"/>
              </a:ext>
            </a:extLst>
          </p:cNvPr>
          <p:cNvSpPr/>
          <p:nvPr/>
        </p:nvSpPr>
        <p:spPr>
          <a:xfrm>
            <a:off x="11257564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EAA11952-E372-46AB-8C9C-70BACA6F7976}"/>
              </a:ext>
            </a:extLst>
          </p:cNvPr>
          <p:cNvSpPr txBox="1">
            <a:spLocks/>
          </p:cNvSpPr>
          <p:nvPr/>
        </p:nvSpPr>
        <p:spPr>
          <a:xfrm>
            <a:off x="8611379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663CE1C-838E-4891-9E71-E6F29E5A9DFD}"/>
              </a:ext>
            </a:extLst>
          </p:cNvPr>
          <p:cNvSpPr txBox="1"/>
          <p:nvPr/>
        </p:nvSpPr>
        <p:spPr>
          <a:xfrm flipH="1">
            <a:off x="8588556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5CB2BEF3-ABBA-4704-A8FA-CEEE987EADAE}"/>
              </a:ext>
            </a:extLst>
          </p:cNvPr>
          <p:cNvSpPr/>
          <p:nvPr/>
        </p:nvSpPr>
        <p:spPr>
          <a:xfrm>
            <a:off x="9318984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68472B93-AB15-496B-AA94-6F6C4ADCEAB9}"/>
              </a:ext>
            </a:extLst>
          </p:cNvPr>
          <p:cNvSpPr/>
          <p:nvPr/>
        </p:nvSpPr>
        <p:spPr>
          <a:xfrm>
            <a:off x="9276591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8BAE8833-F052-47E6-AA51-12A956CD4621}"/>
              </a:ext>
            </a:extLst>
          </p:cNvPr>
          <p:cNvSpPr/>
          <p:nvPr/>
        </p:nvSpPr>
        <p:spPr>
          <a:xfrm>
            <a:off x="9506931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3" name="任意多边形: 形状 272">
            <a:extLst>
              <a:ext uri="{FF2B5EF4-FFF2-40B4-BE49-F238E27FC236}">
                <a16:creationId xmlns:a16="http://schemas.microsoft.com/office/drawing/2014/main" id="{50DA1545-8C59-4EFE-90D8-3EA36BF78319}"/>
              </a:ext>
            </a:extLst>
          </p:cNvPr>
          <p:cNvSpPr/>
          <p:nvPr/>
        </p:nvSpPr>
        <p:spPr>
          <a:xfrm>
            <a:off x="9464538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03AB086D-E093-4E1E-A631-B7E565DAABE6}"/>
              </a:ext>
            </a:extLst>
          </p:cNvPr>
          <p:cNvSpPr/>
          <p:nvPr/>
        </p:nvSpPr>
        <p:spPr>
          <a:xfrm>
            <a:off x="6754146" y="506283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7A1B4710-6FB3-4B16-A835-A3949B29844F}"/>
              </a:ext>
            </a:extLst>
          </p:cNvPr>
          <p:cNvSpPr/>
          <p:nvPr/>
        </p:nvSpPr>
        <p:spPr>
          <a:xfrm flipH="1" flipV="1">
            <a:off x="7884246" y="567024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75ED637E-A2F6-4A3E-AF8C-F94473140715}"/>
              </a:ext>
            </a:extLst>
          </p:cNvPr>
          <p:cNvSpPr/>
          <p:nvPr/>
        </p:nvSpPr>
        <p:spPr>
          <a:xfrm>
            <a:off x="8546139" y="5068941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50801960-2437-45B7-B28B-26635F87243C}"/>
              </a:ext>
            </a:extLst>
          </p:cNvPr>
          <p:cNvSpPr/>
          <p:nvPr/>
        </p:nvSpPr>
        <p:spPr>
          <a:xfrm flipH="1" flipV="1">
            <a:off x="9676239" y="5676348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522038EF-F6F7-4B97-85CF-A321F37D96CD}"/>
              </a:ext>
            </a:extLst>
          </p:cNvPr>
          <p:cNvSpPr/>
          <p:nvPr/>
        </p:nvSpPr>
        <p:spPr>
          <a:xfrm>
            <a:off x="10353449" y="505355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4C7654D3-036B-445D-9BAC-89CAD691B61E}"/>
              </a:ext>
            </a:extLst>
          </p:cNvPr>
          <p:cNvSpPr/>
          <p:nvPr/>
        </p:nvSpPr>
        <p:spPr>
          <a:xfrm flipH="1" flipV="1">
            <a:off x="11483549" y="5660966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60AB8B-9EF9-70C3-2401-2934D6E6F9AA}"/>
              </a:ext>
            </a:extLst>
          </p:cNvPr>
          <p:cNvSpPr txBox="1"/>
          <p:nvPr/>
        </p:nvSpPr>
        <p:spPr>
          <a:xfrm>
            <a:off x="1661400" y="241478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accent5"/>
                </a:solidFill>
                <a:latin typeface="+mj-ea"/>
                <a:ea typeface="+mj-ea"/>
              </a:rPr>
              <a:t>应用案例</a:t>
            </a:r>
            <a:endParaRPr lang="en-GB" altLang="zh-CN" sz="18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075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市场分析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F548D4A-2A60-477C-84D2-77E4E0FFCCA5}"/>
              </a:ext>
            </a:extLst>
          </p:cNvPr>
          <p:cNvSpPr/>
          <p:nvPr/>
        </p:nvSpPr>
        <p:spPr>
          <a:xfrm>
            <a:off x="6096000" y="2019300"/>
            <a:ext cx="6096000" cy="4216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B9E7AB6-D575-4678-8129-2CA18A248EFE}"/>
              </a:ext>
            </a:extLst>
          </p:cNvPr>
          <p:cNvSpPr txBox="1">
            <a:spLocks/>
          </p:cNvSpPr>
          <p:nvPr/>
        </p:nvSpPr>
        <p:spPr>
          <a:xfrm>
            <a:off x="1654952" y="2440753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商业模式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87E09E1-79CF-4C15-9E6C-3EBD5EAE00C4}"/>
              </a:ext>
            </a:extLst>
          </p:cNvPr>
          <p:cNvSpPr txBox="1"/>
          <p:nvPr/>
        </p:nvSpPr>
        <p:spPr>
          <a:xfrm flipH="1">
            <a:off x="1620827" y="2898983"/>
            <a:ext cx="3877465" cy="2397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        针对同校学生的线上跳蚤市场的商业模式应该是免费开放给用户，通过收取一定的手续费或者广告费用来盈利。此外，可以考虑推出会员制度，提供更多优质服务，吸引更多用户成为会员，从而提高平台的用户活跃度和用户粘性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CEC81790-894E-4767-8418-B5EACE57D059}"/>
              </a:ext>
            </a:extLst>
          </p:cNvPr>
          <p:cNvSpPr/>
          <p:nvPr/>
        </p:nvSpPr>
        <p:spPr>
          <a:xfrm>
            <a:off x="3388707" y="2638843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91A8C1CC-2112-4004-82DA-CC919B3E7AAE}"/>
              </a:ext>
            </a:extLst>
          </p:cNvPr>
          <p:cNvSpPr/>
          <p:nvPr/>
        </p:nvSpPr>
        <p:spPr>
          <a:xfrm>
            <a:off x="3528794" y="2638842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0E067F7F-CB6C-4F1D-8F27-BBDB1798B6CD}"/>
              </a:ext>
            </a:extLst>
          </p:cNvPr>
          <p:cNvSpPr/>
          <p:nvPr/>
        </p:nvSpPr>
        <p:spPr>
          <a:xfrm>
            <a:off x="3668881" y="2638842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79FF91DF-C3CA-487D-B840-1CA108C73C07}"/>
              </a:ext>
            </a:extLst>
          </p:cNvPr>
          <p:cNvGrpSpPr/>
          <p:nvPr/>
        </p:nvGrpSpPr>
        <p:grpSpPr>
          <a:xfrm>
            <a:off x="750427" y="2505113"/>
            <a:ext cx="762000" cy="685800"/>
            <a:chOff x="1017176" y="2238764"/>
            <a:chExt cx="762000" cy="685800"/>
          </a:xfrm>
          <a:solidFill>
            <a:schemeClr val="accent5"/>
          </a:solidFill>
        </p:grpSpPr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24BE08C2-95D1-4CAA-8879-8465F0C7384A}"/>
                </a:ext>
              </a:extLst>
            </p:cNvPr>
            <p:cNvSpPr/>
            <p:nvPr/>
          </p:nvSpPr>
          <p:spPr>
            <a:xfrm>
              <a:off x="1017176" y="2791214"/>
              <a:ext cx="762000" cy="133350"/>
            </a:xfrm>
            <a:custGeom>
              <a:avLst/>
              <a:gdLst>
                <a:gd name="connsiteX0" fmla="*/ 381000 w 762000"/>
                <a:gd name="connsiteY0" fmla="*/ 38100 h 133350"/>
                <a:gd name="connsiteX1" fmla="*/ 409575 w 762000"/>
                <a:gd name="connsiteY1" fmla="*/ 66675 h 133350"/>
                <a:gd name="connsiteX2" fmla="*/ 381000 w 762000"/>
                <a:gd name="connsiteY2" fmla="*/ 95250 h 133350"/>
                <a:gd name="connsiteX3" fmla="*/ 352425 w 762000"/>
                <a:gd name="connsiteY3" fmla="*/ 66675 h 133350"/>
                <a:gd name="connsiteX4" fmla="*/ 381000 w 762000"/>
                <a:gd name="connsiteY4" fmla="*/ 38100 h 133350"/>
                <a:gd name="connsiteX5" fmla="*/ 0 w 762000"/>
                <a:gd name="connsiteY5" fmla="*/ 133350 h 133350"/>
                <a:gd name="connsiteX6" fmla="*/ 762000 w 762000"/>
                <a:gd name="connsiteY6" fmla="*/ 133350 h 133350"/>
                <a:gd name="connsiteX7" fmla="*/ 762000 w 762000"/>
                <a:gd name="connsiteY7" fmla="*/ 0 h 133350"/>
                <a:gd name="connsiteX8" fmla="*/ 0 w 762000"/>
                <a:gd name="connsiteY8" fmla="*/ 0 h 133350"/>
                <a:gd name="connsiteX9" fmla="*/ 0 w 762000"/>
                <a:gd name="connsiteY9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33350">
                  <a:moveTo>
                    <a:pt x="381000" y="38100"/>
                  </a:moveTo>
                  <a:cubicBezTo>
                    <a:pt x="397193" y="38100"/>
                    <a:pt x="409575" y="50483"/>
                    <a:pt x="409575" y="66675"/>
                  </a:cubicBezTo>
                  <a:cubicBezTo>
                    <a:pt x="409575" y="82867"/>
                    <a:pt x="397193" y="95250"/>
                    <a:pt x="381000" y="95250"/>
                  </a:cubicBezTo>
                  <a:cubicBezTo>
                    <a:pt x="364808" y="95250"/>
                    <a:pt x="352425" y="82867"/>
                    <a:pt x="352425" y="66675"/>
                  </a:cubicBezTo>
                  <a:cubicBezTo>
                    <a:pt x="352425" y="50483"/>
                    <a:pt x="364808" y="38100"/>
                    <a:pt x="381000" y="38100"/>
                  </a:cubicBezTo>
                  <a:close/>
                  <a:moveTo>
                    <a:pt x="0" y="133350"/>
                  </a:moveTo>
                  <a:lnTo>
                    <a:pt x="762000" y="13335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2D7099E2-14E7-4AC2-8552-9824813E78EF}"/>
                </a:ext>
              </a:extLst>
            </p:cNvPr>
            <p:cNvSpPr/>
            <p:nvPr/>
          </p:nvSpPr>
          <p:spPr>
            <a:xfrm>
              <a:off x="1207676" y="24673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1A4296F9-9945-40F4-93CE-3399182042C4}"/>
                </a:ext>
              </a:extLst>
            </p:cNvPr>
            <p:cNvSpPr/>
            <p:nvPr/>
          </p:nvSpPr>
          <p:spPr>
            <a:xfrm>
              <a:off x="1207676" y="23911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7D4164B6-A794-458B-BAC0-9235D013D579}"/>
                </a:ext>
              </a:extLst>
            </p:cNvPr>
            <p:cNvSpPr/>
            <p:nvPr/>
          </p:nvSpPr>
          <p:spPr>
            <a:xfrm>
              <a:off x="1207676" y="23149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4D009EB2-22C3-4FEC-B157-9958D2C9751D}"/>
                </a:ext>
              </a:extLst>
            </p:cNvPr>
            <p:cNvSpPr/>
            <p:nvPr/>
          </p:nvSpPr>
          <p:spPr>
            <a:xfrm>
              <a:off x="1017176" y="2238764"/>
              <a:ext cx="762000" cy="514350"/>
            </a:xfrm>
            <a:custGeom>
              <a:avLst/>
              <a:gdLst>
                <a:gd name="connsiteX0" fmla="*/ 647700 w 762000"/>
                <a:gd name="connsiteY0" fmla="*/ 304800 h 514350"/>
                <a:gd name="connsiteX1" fmla="*/ 419100 w 762000"/>
                <a:gd name="connsiteY1" fmla="*/ 304800 h 514350"/>
                <a:gd name="connsiteX2" fmla="*/ 419100 w 762000"/>
                <a:gd name="connsiteY2" fmla="*/ 209550 h 514350"/>
                <a:gd name="connsiteX3" fmla="*/ 647700 w 762000"/>
                <a:gd name="connsiteY3" fmla="*/ 209550 h 514350"/>
                <a:gd name="connsiteX4" fmla="*/ 647700 w 762000"/>
                <a:gd name="connsiteY4" fmla="*/ 304800 h 514350"/>
                <a:gd name="connsiteX5" fmla="*/ 323850 w 762000"/>
                <a:gd name="connsiteY5" fmla="*/ 304800 h 514350"/>
                <a:gd name="connsiteX6" fmla="*/ 152400 w 762000"/>
                <a:gd name="connsiteY6" fmla="*/ 304800 h 514350"/>
                <a:gd name="connsiteX7" fmla="*/ 152400 w 762000"/>
                <a:gd name="connsiteY7" fmla="*/ 38100 h 514350"/>
                <a:gd name="connsiteX8" fmla="*/ 323850 w 762000"/>
                <a:gd name="connsiteY8" fmla="*/ 38100 h 514350"/>
                <a:gd name="connsiteX9" fmla="*/ 323850 w 762000"/>
                <a:gd name="connsiteY9" fmla="*/ 304800 h 514350"/>
                <a:gd name="connsiteX10" fmla="*/ 704850 w 762000"/>
                <a:gd name="connsiteY10" fmla="*/ 304800 h 514350"/>
                <a:gd name="connsiteX11" fmla="*/ 704850 w 762000"/>
                <a:gd name="connsiteY11" fmla="*/ 190500 h 514350"/>
                <a:gd name="connsiteX12" fmla="*/ 666750 w 762000"/>
                <a:gd name="connsiteY12" fmla="*/ 152400 h 514350"/>
                <a:gd name="connsiteX13" fmla="*/ 361950 w 762000"/>
                <a:gd name="connsiteY13" fmla="*/ 152400 h 514350"/>
                <a:gd name="connsiteX14" fmla="*/ 361950 w 762000"/>
                <a:gd name="connsiteY14" fmla="*/ 19050 h 514350"/>
                <a:gd name="connsiteX15" fmla="*/ 342900 w 762000"/>
                <a:gd name="connsiteY15" fmla="*/ 0 h 514350"/>
                <a:gd name="connsiteX16" fmla="*/ 133350 w 762000"/>
                <a:gd name="connsiteY16" fmla="*/ 0 h 514350"/>
                <a:gd name="connsiteX17" fmla="*/ 114300 w 762000"/>
                <a:gd name="connsiteY17" fmla="*/ 19050 h 514350"/>
                <a:gd name="connsiteX18" fmla="*/ 114300 w 762000"/>
                <a:gd name="connsiteY18" fmla="*/ 152400 h 514350"/>
                <a:gd name="connsiteX19" fmla="*/ 95250 w 762000"/>
                <a:gd name="connsiteY19" fmla="*/ 152400 h 514350"/>
                <a:gd name="connsiteX20" fmla="*/ 57150 w 762000"/>
                <a:gd name="connsiteY20" fmla="*/ 190500 h 514350"/>
                <a:gd name="connsiteX21" fmla="*/ 57150 w 762000"/>
                <a:gd name="connsiteY21" fmla="*/ 304800 h 514350"/>
                <a:gd name="connsiteX22" fmla="*/ 0 w 762000"/>
                <a:gd name="connsiteY22" fmla="*/ 438150 h 514350"/>
                <a:gd name="connsiteX23" fmla="*/ 0 w 762000"/>
                <a:gd name="connsiteY23" fmla="*/ 514350 h 514350"/>
                <a:gd name="connsiteX24" fmla="*/ 762000 w 762000"/>
                <a:gd name="connsiteY24" fmla="*/ 514350 h 514350"/>
                <a:gd name="connsiteX25" fmla="*/ 762000 w 762000"/>
                <a:gd name="connsiteY25" fmla="*/ 438150 h 514350"/>
                <a:gd name="connsiteX26" fmla="*/ 704850 w 762000"/>
                <a:gd name="connsiteY26" fmla="*/ 30480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62000" h="514350">
                  <a:moveTo>
                    <a:pt x="647700" y="304800"/>
                  </a:moveTo>
                  <a:lnTo>
                    <a:pt x="419100" y="304800"/>
                  </a:lnTo>
                  <a:lnTo>
                    <a:pt x="419100" y="209550"/>
                  </a:lnTo>
                  <a:lnTo>
                    <a:pt x="647700" y="209550"/>
                  </a:lnTo>
                  <a:lnTo>
                    <a:pt x="647700" y="304800"/>
                  </a:lnTo>
                  <a:close/>
                  <a:moveTo>
                    <a:pt x="323850" y="304800"/>
                  </a:moveTo>
                  <a:lnTo>
                    <a:pt x="152400" y="304800"/>
                  </a:lnTo>
                  <a:lnTo>
                    <a:pt x="152400" y="38100"/>
                  </a:lnTo>
                  <a:lnTo>
                    <a:pt x="323850" y="38100"/>
                  </a:lnTo>
                  <a:lnTo>
                    <a:pt x="323850" y="304800"/>
                  </a:lnTo>
                  <a:close/>
                  <a:moveTo>
                    <a:pt x="704850" y="304800"/>
                  </a:moveTo>
                  <a:lnTo>
                    <a:pt x="704850" y="190500"/>
                  </a:lnTo>
                  <a:cubicBezTo>
                    <a:pt x="704850" y="169545"/>
                    <a:pt x="687705" y="152400"/>
                    <a:pt x="666750" y="152400"/>
                  </a:cubicBezTo>
                  <a:lnTo>
                    <a:pt x="361950" y="152400"/>
                  </a:lnTo>
                  <a:lnTo>
                    <a:pt x="361950" y="19050"/>
                  </a:lnTo>
                  <a:cubicBezTo>
                    <a:pt x="361950" y="8572"/>
                    <a:pt x="353378" y="0"/>
                    <a:pt x="342900" y="0"/>
                  </a:cubicBezTo>
                  <a:lnTo>
                    <a:pt x="133350" y="0"/>
                  </a:lnTo>
                  <a:cubicBezTo>
                    <a:pt x="122873" y="0"/>
                    <a:pt x="114300" y="8572"/>
                    <a:pt x="114300" y="19050"/>
                  </a:cubicBezTo>
                  <a:lnTo>
                    <a:pt x="114300" y="152400"/>
                  </a:lnTo>
                  <a:lnTo>
                    <a:pt x="95250" y="152400"/>
                  </a:lnTo>
                  <a:cubicBezTo>
                    <a:pt x="74295" y="152400"/>
                    <a:pt x="57150" y="169545"/>
                    <a:pt x="57150" y="190500"/>
                  </a:cubicBezTo>
                  <a:lnTo>
                    <a:pt x="57150" y="304800"/>
                  </a:lnTo>
                  <a:lnTo>
                    <a:pt x="0" y="438150"/>
                  </a:lnTo>
                  <a:lnTo>
                    <a:pt x="0" y="514350"/>
                  </a:lnTo>
                  <a:lnTo>
                    <a:pt x="762000" y="514350"/>
                  </a:lnTo>
                  <a:lnTo>
                    <a:pt x="762000" y="438150"/>
                  </a:lnTo>
                  <a:lnTo>
                    <a:pt x="704850" y="304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1EBF31F6-AD7C-48DC-8432-BB19540FB6BF}"/>
              </a:ext>
            </a:extLst>
          </p:cNvPr>
          <p:cNvSpPr txBox="1">
            <a:spLocks/>
          </p:cNvSpPr>
          <p:nvPr/>
        </p:nvSpPr>
        <p:spPr>
          <a:xfrm>
            <a:off x="6818354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B72267-3341-4690-A8BB-22B2931F3262}"/>
              </a:ext>
            </a:extLst>
          </p:cNvPr>
          <p:cNvSpPr txBox="1"/>
          <p:nvPr/>
        </p:nvSpPr>
        <p:spPr>
          <a:xfrm flipH="1">
            <a:off x="6795531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A8E670CE-39F2-4902-9C8B-BC20761D73DC}"/>
              </a:ext>
            </a:extLst>
          </p:cNvPr>
          <p:cNvSpPr/>
          <p:nvPr/>
        </p:nvSpPr>
        <p:spPr>
          <a:xfrm>
            <a:off x="7525959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F06CCC27-BC0E-4892-84C7-45ED7950714A}"/>
              </a:ext>
            </a:extLst>
          </p:cNvPr>
          <p:cNvSpPr/>
          <p:nvPr/>
        </p:nvSpPr>
        <p:spPr>
          <a:xfrm>
            <a:off x="7483566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CB28048-2A53-4599-89CB-958D87854AE5}"/>
              </a:ext>
            </a:extLst>
          </p:cNvPr>
          <p:cNvSpPr/>
          <p:nvPr/>
        </p:nvSpPr>
        <p:spPr>
          <a:xfrm>
            <a:off x="7713906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0D54D22-C527-4F50-89C3-B0F17D01599C}"/>
              </a:ext>
            </a:extLst>
          </p:cNvPr>
          <p:cNvSpPr/>
          <p:nvPr/>
        </p:nvSpPr>
        <p:spPr>
          <a:xfrm>
            <a:off x="7671513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9EF6C1F-C1CF-4029-A0A8-63182FC52D9E}"/>
              </a:ext>
            </a:extLst>
          </p:cNvPr>
          <p:cNvSpPr txBox="1">
            <a:spLocks/>
          </p:cNvSpPr>
          <p:nvPr/>
        </p:nvSpPr>
        <p:spPr>
          <a:xfrm>
            <a:off x="10404405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14AD5FC-FC36-4F90-B0E6-05C2A386226C}"/>
              </a:ext>
            </a:extLst>
          </p:cNvPr>
          <p:cNvSpPr txBox="1"/>
          <p:nvPr/>
        </p:nvSpPr>
        <p:spPr>
          <a:xfrm flipH="1">
            <a:off x="10381582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BB78C102-CE7F-4C41-B55B-3171C40BF4A8}"/>
              </a:ext>
            </a:extLst>
          </p:cNvPr>
          <p:cNvSpPr/>
          <p:nvPr/>
        </p:nvSpPr>
        <p:spPr>
          <a:xfrm>
            <a:off x="11112010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0F2F6E18-3D7F-43F8-9D0D-89A5CC1AFAAF}"/>
              </a:ext>
            </a:extLst>
          </p:cNvPr>
          <p:cNvSpPr/>
          <p:nvPr/>
        </p:nvSpPr>
        <p:spPr>
          <a:xfrm>
            <a:off x="11069617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8E89FBB5-72A1-471B-BE93-A2B403455FE5}"/>
              </a:ext>
            </a:extLst>
          </p:cNvPr>
          <p:cNvSpPr/>
          <p:nvPr/>
        </p:nvSpPr>
        <p:spPr>
          <a:xfrm>
            <a:off x="11299957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5CB5E9DB-162A-4F7C-B992-876461C55D0A}"/>
              </a:ext>
            </a:extLst>
          </p:cNvPr>
          <p:cNvSpPr/>
          <p:nvPr/>
        </p:nvSpPr>
        <p:spPr>
          <a:xfrm>
            <a:off x="11257564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0A1DEBB-C149-4D28-A93B-F60ECC2F7F73}"/>
              </a:ext>
            </a:extLst>
          </p:cNvPr>
          <p:cNvSpPr txBox="1">
            <a:spLocks/>
          </p:cNvSpPr>
          <p:nvPr/>
        </p:nvSpPr>
        <p:spPr>
          <a:xfrm>
            <a:off x="8611379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8B349F7-AD1A-4405-BEDF-6C84645FF625}"/>
              </a:ext>
            </a:extLst>
          </p:cNvPr>
          <p:cNvSpPr txBox="1"/>
          <p:nvPr/>
        </p:nvSpPr>
        <p:spPr>
          <a:xfrm flipH="1">
            <a:off x="8588556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BEDEE973-4C73-4A94-9BE1-4979B57E2613}"/>
              </a:ext>
            </a:extLst>
          </p:cNvPr>
          <p:cNvSpPr/>
          <p:nvPr/>
        </p:nvSpPr>
        <p:spPr>
          <a:xfrm>
            <a:off x="9318984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A809EC7-7C8E-481E-BCF9-9775EFB4DB78}"/>
              </a:ext>
            </a:extLst>
          </p:cNvPr>
          <p:cNvSpPr/>
          <p:nvPr/>
        </p:nvSpPr>
        <p:spPr>
          <a:xfrm>
            <a:off x="9276591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08027DF3-3529-44C7-9CFF-993BE700760A}"/>
              </a:ext>
            </a:extLst>
          </p:cNvPr>
          <p:cNvSpPr/>
          <p:nvPr/>
        </p:nvSpPr>
        <p:spPr>
          <a:xfrm>
            <a:off x="9506931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D5FEC446-DE44-4C3F-A76E-91E4555CFB35}"/>
              </a:ext>
            </a:extLst>
          </p:cNvPr>
          <p:cNvSpPr/>
          <p:nvPr/>
        </p:nvSpPr>
        <p:spPr>
          <a:xfrm>
            <a:off x="9464538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3C0D581-C23C-45FE-8EB0-CF8E6DF18F0F}"/>
              </a:ext>
            </a:extLst>
          </p:cNvPr>
          <p:cNvSpPr/>
          <p:nvPr/>
        </p:nvSpPr>
        <p:spPr>
          <a:xfrm>
            <a:off x="6754146" y="2538810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4963EF21-E48A-4D61-8619-C001B91495D9}"/>
              </a:ext>
            </a:extLst>
          </p:cNvPr>
          <p:cNvSpPr/>
          <p:nvPr/>
        </p:nvSpPr>
        <p:spPr>
          <a:xfrm flipH="1" flipV="1">
            <a:off x="7884246" y="314621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9DEB9037-4B06-49A8-8794-6845032D3462}"/>
              </a:ext>
            </a:extLst>
          </p:cNvPr>
          <p:cNvSpPr/>
          <p:nvPr/>
        </p:nvSpPr>
        <p:spPr>
          <a:xfrm>
            <a:off x="8546139" y="254491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98A509F9-C747-48AF-A0C0-89C3FDF58A61}"/>
              </a:ext>
            </a:extLst>
          </p:cNvPr>
          <p:cNvSpPr/>
          <p:nvPr/>
        </p:nvSpPr>
        <p:spPr>
          <a:xfrm flipH="1" flipV="1">
            <a:off x="9676239" y="3152321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F9C34CE3-BEDF-4E17-B0CA-01F1282F1C8B}"/>
              </a:ext>
            </a:extLst>
          </p:cNvPr>
          <p:cNvSpPr/>
          <p:nvPr/>
        </p:nvSpPr>
        <p:spPr>
          <a:xfrm>
            <a:off x="10353449" y="2529532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2CEBC9CC-EC32-406A-AF54-76C1E8F8297B}"/>
              </a:ext>
            </a:extLst>
          </p:cNvPr>
          <p:cNvSpPr/>
          <p:nvPr/>
        </p:nvSpPr>
        <p:spPr>
          <a:xfrm flipH="1" flipV="1">
            <a:off x="11483549" y="313693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CB0A3F2-350A-4B32-8A0B-A2D289A0BC15}"/>
              </a:ext>
            </a:extLst>
          </p:cNvPr>
          <p:cNvSpPr txBox="1">
            <a:spLocks/>
          </p:cNvSpPr>
          <p:nvPr/>
        </p:nvSpPr>
        <p:spPr>
          <a:xfrm>
            <a:off x="6818354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8E7D791-E6D2-46E4-AAFE-25739C2507E5}"/>
              </a:ext>
            </a:extLst>
          </p:cNvPr>
          <p:cNvSpPr txBox="1"/>
          <p:nvPr/>
        </p:nvSpPr>
        <p:spPr>
          <a:xfrm flipH="1">
            <a:off x="6795531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C1FC17D6-F3C8-407E-BB19-B9AFE6BF55BE}"/>
              </a:ext>
            </a:extLst>
          </p:cNvPr>
          <p:cNvSpPr/>
          <p:nvPr/>
        </p:nvSpPr>
        <p:spPr>
          <a:xfrm>
            <a:off x="7525959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634593C3-7359-4012-8C46-9948BD8654DD}"/>
              </a:ext>
            </a:extLst>
          </p:cNvPr>
          <p:cNvSpPr/>
          <p:nvPr/>
        </p:nvSpPr>
        <p:spPr>
          <a:xfrm>
            <a:off x="7483566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D8AEEB91-A9AC-433F-8C4B-754A9F505EFC}"/>
              </a:ext>
            </a:extLst>
          </p:cNvPr>
          <p:cNvSpPr/>
          <p:nvPr/>
        </p:nvSpPr>
        <p:spPr>
          <a:xfrm>
            <a:off x="7713906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D32BCE45-FDA8-428B-A3F6-ED0A786C19C6}"/>
              </a:ext>
            </a:extLst>
          </p:cNvPr>
          <p:cNvSpPr/>
          <p:nvPr/>
        </p:nvSpPr>
        <p:spPr>
          <a:xfrm>
            <a:off x="7671513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54A5714-EC8D-4D06-A652-61E6A76970D7}"/>
              </a:ext>
            </a:extLst>
          </p:cNvPr>
          <p:cNvSpPr txBox="1">
            <a:spLocks/>
          </p:cNvSpPr>
          <p:nvPr/>
        </p:nvSpPr>
        <p:spPr>
          <a:xfrm>
            <a:off x="10404405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74AC25B-1278-40A4-A871-B99621E412E1}"/>
              </a:ext>
            </a:extLst>
          </p:cNvPr>
          <p:cNvSpPr txBox="1"/>
          <p:nvPr/>
        </p:nvSpPr>
        <p:spPr>
          <a:xfrm flipH="1">
            <a:off x="10381582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C11169D6-EF95-4580-AF24-1F570AD3E73E}"/>
              </a:ext>
            </a:extLst>
          </p:cNvPr>
          <p:cNvSpPr/>
          <p:nvPr/>
        </p:nvSpPr>
        <p:spPr>
          <a:xfrm>
            <a:off x="11112010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92A2C67-30C2-437E-ABD2-983F8856117C}"/>
              </a:ext>
            </a:extLst>
          </p:cNvPr>
          <p:cNvSpPr/>
          <p:nvPr/>
        </p:nvSpPr>
        <p:spPr>
          <a:xfrm>
            <a:off x="11069617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401FE7D6-5ED5-457B-9A1B-F84C4A7788AB}"/>
              </a:ext>
            </a:extLst>
          </p:cNvPr>
          <p:cNvSpPr/>
          <p:nvPr/>
        </p:nvSpPr>
        <p:spPr>
          <a:xfrm>
            <a:off x="11299957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18477FC5-9D1E-46BB-9715-9AF7965149C6}"/>
              </a:ext>
            </a:extLst>
          </p:cNvPr>
          <p:cNvSpPr/>
          <p:nvPr/>
        </p:nvSpPr>
        <p:spPr>
          <a:xfrm>
            <a:off x="11257564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3693CAB-70A9-42F4-B6FD-C90F916A957A}"/>
              </a:ext>
            </a:extLst>
          </p:cNvPr>
          <p:cNvSpPr txBox="1">
            <a:spLocks/>
          </p:cNvSpPr>
          <p:nvPr/>
        </p:nvSpPr>
        <p:spPr>
          <a:xfrm>
            <a:off x="8611379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0096278-E741-4CAC-B0E0-3B57BFCE3693}"/>
              </a:ext>
            </a:extLst>
          </p:cNvPr>
          <p:cNvSpPr txBox="1"/>
          <p:nvPr/>
        </p:nvSpPr>
        <p:spPr>
          <a:xfrm flipH="1">
            <a:off x="8588556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0A8F437D-6CA8-493C-988B-24515DECA2B9}"/>
              </a:ext>
            </a:extLst>
          </p:cNvPr>
          <p:cNvSpPr/>
          <p:nvPr/>
        </p:nvSpPr>
        <p:spPr>
          <a:xfrm>
            <a:off x="9318984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6CDB3435-36DA-4F87-8E72-6AA3654C84AC}"/>
              </a:ext>
            </a:extLst>
          </p:cNvPr>
          <p:cNvSpPr/>
          <p:nvPr/>
        </p:nvSpPr>
        <p:spPr>
          <a:xfrm>
            <a:off x="9276591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711189AD-3B01-4196-A62C-C2E53CF0D2DB}"/>
              </a:ext>
            </a:extLst>
          </p:cNvPr>
          <p:cNvSpPr/>
          <p:nvPr/>
        </p:nvSpPr>
        <p:spPr>
          <a:xfrm>
            <a:off x="9506931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BB5103C3-FCBC-4622-B6E3-49D11EBC969E}"/>
              </a:ext>
            </a:extLst>
          </p:cNvPr>
          <p:cNvSpPr/>
          <p:nvPr/>
        </p:nvSpPr>
        <p:spPr>
          <a:xfrm>
            <a:off x="9464538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4EBAAB06-1154-4779-BBF2-EA20BEC5E5A2}"/>
              </a:ext>
            </a:extLst>
          </p:cNvPr>
          <p:cNvSpPr/>
          <p:nvPr/>
        </p:nvSpPr>
        <p:spPr>
          <a:xfrm>
            <a:off x="6754146" y="3800823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FD265615-70D4-43D8-B4F4-55BD7E338188}"/>
              </a:ext>
            </a:extLst>
          </p:cNvPr>
          <p:cNvSpPr/>
          <p:nvPr/>
        </p:nvSpPr>
        <p:spPr>
          <a:xfrm flipH="1" flipV="1">
            <a:off x="7884246" y="4408230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E4253B55-D9D2-48F1-8D92-71C8E3D9CEF1}"/>
              </a:ext>
            </a:extLst>
          </p:cNvPr>
          <p:cNvSpPr/>
          <p:nvPr/>
        </p:nvSpPr>
        <p:spPr>
          <a:xfrm>
            <a:off x="8546139" y="380692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A9F4C421-964C-4F35-863C-AD0F3F62F977}"/>
              </a:ext>
            </a:extLst>
          </p:cNvPr>
          <p:cNvSpPr/>
          <p:nvPr/>
        </p:nvSpPr>
        <p:spPr>
          <a:xfrm flipH="1" flipV="1">
            <a:off x="9676239" y="441433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C33989D1-0303-4628-9B5F-E29B4A395005}"/>
              </a:ext>
            </a:extLst>
          </p:cNvPr>
          <p:cNvSpPr/>
          <p:nvPr/>
        </p:nvSpPr>
        <p:spPr>
          <a:xfrm>
            <a:off x="10353449" y="3791545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3C94BBB7-6DC1-419D-A7E5-6ABA37B435FF}"/>
              </a:ext>
            </a:extLst>
          </p:cNvPr>
          <p:cNvSpPr/>
          <p:nvPr/>
        </p:nvSpPr>
        <p:spPr>
          <a:xfrm flipH="1" flipV="1">
            <a:off x="11483549" y="4398952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B2D918D-270F-4DF8-ACF6-0C0A29893C52}"/>
              </a:ext>
            </a:extLst>
          </p:cNvPr>
          <p:cNvSpPr txBox="1">
            <a:spLocks/>
          </p:cNvSpPr>
          <p:nvPr/>
        </p:nvSpPr>
        <p:spPr>
          <a:xfrm>
            <a:off x="6818354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6507C62-0D41-44D5-BA12-706819D2DD7A}"/>
              </a:ext>
            </a:extLst>
          </p:cNvPr>
          <p:cNvSpPr txBox="1"/>
          <p:nvPr/>
        </p:nvSpPr>
        <p:spPr>
          <a:xfrm flipH="1">
            <a:off x="6795531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DF58B3EF-4875-4314-A959-2D10335F6224}"/>
              </a:ext>
            </a:extLst>
          </p:cNvPr>
          <p:cNvSpPr/>
          <p:nvPr/>
        </p:nvSpPr>
        <p:spPr>
          <a:xfrm>
            <a:off x="7525959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9934ED32-4605-421C-BDC5-1545880D2B4E}"/>
              </a:ext>
            </a:extLst>
          </p:cNvPr>
          <p:cNvSpPr/>
          <p:nvPr/>
        </p:nvSpPr>
        <p:spPr>
          <a:xfrm>
            <a:off x="7483566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C5B4C77A-45F1-49C2-ADDB-A45A11213B50}"/>
              </a:ext>
            </a:extLst>
          </p:cNvPr>
          <p:cNvSpPr/>
          <p:nvPr/>
        </p:nvSpPr>
        <p:spPr>
          <a:xfrm>
            <a:off x="7713906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81F23AD-672A-420F-AA34-A3335964882C}"/>
              </a:ext>
            </a:extLst>
          </p:cNvPr>
          <p:cNvSpPr/>
          <p:nvPr/>
        </p:nvSpPr>
        <p:spPr>
          <a:xfrm>
            <a:off x="7671513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6A6C02FD-4AAF-4B38-BDBC-3D63E3344ADC}"/>
              </a:ext>
            </a:extLst>
          </p:cNvPr>
          <p:cNvSpPr txBox="1">
            <a:spLocks/>
          </p:cNvSpPr>
          <p:nvPr/>
        </p:nvSpPr>
        <p:spPr>
          <a:xfrm>
            <a:off x="10404405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3C38061-CB21-4D96-9EBD-524113A9B10A}"/>
              </a:ext>
            </a:extLst>
          </p:cNvPr>
          <p:cNvSpPr txBox="1"/>
          <p:nvPr/>
        </p:nvSpPr>
        <p:spPr>
          <a:xfrm flipH="1">
            <a:off x="10381582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94C7A1E5-E151-4FD2-9E5E-D7CE67D00317}"/>
              </a:ext>
            </a:extLst>
          </p:cNvPr>
          <p:cNvSpPr/>
          <p:nvPr/>
        </p:nvSpPr>
        <p:spPr>
          <a:xfrm>
            <a:off x="11112010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923DD306-807C-47D8-9ED3-DCFC73A941DE}"/>
              </a:ext>
            </a:extLst>
          </p:cNvPr>
          <p:cNvSpPr/>
          <p:nvPr/>
        </p:nvSpPr>
        <p:spPr>
          <a:xfrm>
            <a:off x="11069617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6708F508-098F-4AC8-9B3F-90957DA3648D}"/>
              </a:ext>
            </a:extLst>
          </p:cNvPr>
          <p:cNvSpPr/>
          <p:nvPr/>
        </p:nvSpPr>
        <p:spPr>
          <a:xfrm>
            <a:off x="11299957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13E02224-9FF5-42E8-AD76-C09C5C8099E9}"/>
              </a:ext>
            </a:extLst>
          </p:cNvPr>
          <p:cNvSpPr/>
          <p:nvPr/>
        </p:nvSpPr>
        <p:spPr>
          <a:xfrm>
            <a:off x="11257564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EAA11952-E372-46AB-8C9C-70BACA6F7976}"/>
              </a:ext>
            </a:extLst>
          </p:cNvPr>
          <p:cNvSpPr txBox="1">
            <a:spLocks/>
          </p:cNvSpPr>
          <p:nvPr/>
        </p:nvSpPr>
        <p:spPr>
          <a:xfrm>
            <a:off x="8611379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663CE1C-838E-4891-9E71-E6F29E5A9DFD}"/>
              </a:ext>
            </a:extLst>
          </p:cNvPr>
          <p:cNvSpPr txBox="1"/>
          <p:nvPr/>
        </p:nvSpPr>
        <p:spPr>
          <a:xfrm flipH="1">
            <a:off x="8588556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5CB2BEF3-ABBA-4704-A8FA-CEEE987EADAE}"/>
              </a:ext>
            </a:extLst>
          </p:cNvPr>
          <p:cNvSpPr/>
          <p:nvPr/>
        </p:nvSpPr>
        <p:spPr>
          <a:xfrm>
            <a:off x="9318984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68472B93-AB15-496B-AA94-6F6C4ADCEAB9}"/>
              </a:ext>
            </a:extLst>
          </p:cNvPr>
          <p:cNvSpPr/>
          <p:nvPr/>
        </p:nvSpPr>
        <p:spPr>
          <a:xfrm>
            <a:off x="9276591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8BAE8833-F052-47E6-AA51-12A956CD4621}"/>
              </a:ext>
            </a:extLst>
          </p:cNvPr>
          <p:cNvSpPr/>
          <p:nvPr/>
        </p:nvSpPr>
        <p:spPr>
          <a:xfrm>
            <a:off x="9506931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3" name="任意多边形: 形状 272">
            <a:extLst>
              <a:ext uri="{FF2B5EF4-FFF2-40B4-BE49-F238E27FC236}">
                <a16:creationId xmlns:a16="http://schemas.microsoft.com/office/drawing/2014/main" id="{50DA1545-8C59-4EFE-90D8-3EA36BF78319}"/>
              </a:ext>
            </a:extLst>
          </p:cNvPr>
          <p:cNvSpPr/>
          <p:nvPr/>
        </p:nvSpPr>
        <p:spPr>
          <a:xfrm>
            <a:off x="9464538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03AB086D-E093-4E1E-A631-B7E565DAABE6}"/>
              </a:ext>
            </a:extLst>
          </p:cNvPr>
          <p:cNvSpPr/>
          <p:nvPr/>
        </p:nvSpPr>
        <p:spPr>
          <a:xfrm>
            <a:off x="6754146" y="506283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7A1B4710-6FB3-4B16-A835-A3949B29844F}"/>
              </a:ext>
            </a:extLst>
          </p:cNvPr>
          <p:cNvSpPr/>
          <p:nvPr/>
        </p:nvSpPr>
        <p:spPr>
          <a:xfrm flipH="1" flipV="1">
            <a:off x="7884246" y="567024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75ED637E-A2F6-4A3E-AF8C-F94473140715}"/>
              </a:ext>
            </a:extLst>
          </p:cNvPr>
          <p:cNvSpPr/>
          <p:nvPr/>
        </p:nvSpPr>
        <p:spPr>
          <a:xfrm>
            <a:off x="8546139" y="5068941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50801960-2437-45B7-B28B-26635F87243C}"/>
              </a:ext>
            </a:extLst>
          </p:cNvPr>
          <p:cNvSpPr/>
          <p:nvPr/>
        </p:nvSpPr>
        <p:spPr>
          <a:xfrm flipH="1" flipV="1">
            <a:off x="9676239" y="5676348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522038EF-F6F7-4B97-85CF-A321F37D96CD}"/>
              </a:ext>
            </a:extLst>
          </p:cNvPr>
          <p:cNvSpPr/>
          <p:nvPr/>
        </p:nvSpPr>
        <p:spPr>
          <a:xfrm>
            <a:off x="10353449" y="505355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4C7654D3-036B-445D-9BAC-89CAD691B61E}"/>
              </a:ext>
            </a:extLst>
          </p:cNvPr>
          <p:cNvSpPr/>
          <p:nvPr/>
        </p:nvSpPr>
        <p:spPr>
          <a:xfrm flipH="1" flipV="1">
            <a:off x="11483549" y="5660966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8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512796" y="317778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54297" y="2997815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FOUR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633323" y="3317856"/>
            <a:ext cx="8643042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未来规划</a:t>
            </a:r>
            <a:endParaRPr lang="en-GB" altLang="zh-CN" sz="9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181600" y="3228647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0B9879-708C-419F-BFEF-9AAB405DFF6C}"/>
              </a:ext>
            </a:extLst>
          </p:cNvPr>
          <p:cNvSpPr txBox="1"/>
          <p:nvPr/>
        </p:nvSpPr>
        <p:spPr>
          <a:xfrm flipH="1">
            <a:off x="5131474" y="2930127"/>
            <a:ext cx="467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College Student Entrepreneurship and Innovation Competition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F00CE8-2A1C-41C2-A6B2-A6D5A527C8CE}"/>
              </a:ext>
            </a:extLst>
          </p:cNvPr>
          <p:cNvSpPr txBox="1"/>
          <p:nvPr/>
        </p:nvSpPr>
        <p:spPr>
          <a:xfrm flipH="1">
            <a:off x="1887193" y="4660340"/>
            <a:ext cx="8055460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Future planning</a:t>
            </a:r>
          </a:p>
        </p:txBody>
      </p:sp>
    </p:spTree>
    <p:extLst>
      <p:ext uri="{BB962C8B-B14F-4D97-AF65-F5344CB8AC3E}">
        <p14:creationId xmlns:p14="http://schemas.microsoft.com/office/powerpoint/2010/main" val="35128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F60D5D-DC4E-4C9F-B588-7B919FF386E5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未来规划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7005466-43D3-4E6D-A510-D2BB9B847192}"/>
              </a:ext>
            </a:extLst>
          </p:cNvPr>
          <p:cNvSpPr/>
          <p:nvPr/>
        </p:nvSpPr>
        <p:spPr>
          <a:xfrm>
            <a:off x="4388108" y="3103044"/>
            <a:ext cx="1893649" cy="1893649"/>
          </a:xfrm>
          <a:prstGeom prst="ellipse">
            <a:avLst/>
          </a:prstGeom>
          <a:blipFill dpi="0" rotWithShape="1">
            <a:blip r:embed="rId2"/>
            <a:srcRect/>
            <a:tile tx="0" ty="342900" sx="100000" sy="100000" flip="none" algn="ctr"/>
          </a:blipFill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C14B78BD-A717-4976-999A-03DA42EE0390}"/>
              </a:ext>
            </a:extLst>
          </p:cNvPr>
          <p:cNvSpPr/>
          <p:nvPr/>
        </p:nvSpPr>
        <p:spPr>
          <a:xfrm>
            <a:off x="4264322" y="2979258"/>
            <a:ext cx="2141220" cy="2141220"/>
          </a:xfrm>
          <a:prstGeom prst="arc">
            <a:avLst>
              <a:gd name="adj1" fmla="val 16200000"/>
              <a:gd name="adj2" fmla="val 4906459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9E55BB83-3441-4103-965C-8C38BA7D0C07}"/>
              </a:ext>
            </a:extLst>
          </p:cNvPr>
          <p:cNvSpPr/>
          <p:nvPr/>
        </p:nvSpPr>
        <p:spPr>
          <a:xfrm flipH="1">
            <a:off x="4264322" y="2979258"/>
            <a:ext cx="2141220" cy="2141220"/>
          </a:xfrm>
          <a:prstGeom prst="arc">
            <a:avLst>
              <a:gd name="adj1" fmla="val 2571210"/>
              <a:gd name="adj2" fmla="val 5622884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8596B345-6E68-40D3-8CC3-99A4BAC1A3DE}"/>
              </a:ext>
            </a:extLst>
          </p:cNvPr>
          <p:cNvSpPr/>
          <p:nvPr/>
        </p:nvSpPr>
        <p:spPr>
          <a:xfrm flipH="1">
            <a:off x="4264322" y="2979258"/>
            <a:ext cx="2141220" cy="2141220"/>
          </a:xfrm>
          <a:prstGeom prst="arc">
            <a:avLst>
              <a:gd name="adj1" fmla="val 16866393"/>
              <a:gd name="adj2" fmla="val 1679688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7B3F06-CFC0-4C4D-B3C2-6D8141F23CF8}"/>
              </a:ext>
            </a:extLst>
          </p:cNvPr>
          <p:cNvCxnSpPr>
            <a:cxnSpLocks/>
          </p:cNvCxnSpPr>
          <p:nvPr/>
        </p:nvCxnSpPr>
        <p:spPr>
          <a:xfrm flipV="1">
            <a:off x="6138842" y="2582283"/>
            <a:ext cx="842268" cy="628115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374894-08ED-4F00-BE3E-B54717ABEFC5}"/>
              </a:ext>
            </a:extLst>
          </p:cNvPr>
          <p:cNvCxnSpPr>
            <a:cxnSpLocks/>
          </p:cNvCxnSpPr>
          <p:nvPr/>
        </p:nvCxnSpPr>
        <p:spPr>
          <a:xfrm>
            <a:off x="6138842" y="4894930"/>
            <a:ext cx="842268" cy="628115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38BC8BA-3017-44A1-9BD6-7A928F1482CA}"/>
              </a:ext>
            </a:extLst>
          </p:cNvPr>
          <p:cNvCxnSpPr>
            <a:cxnSpLocks/>
          </p:cNvCxnSpPr>
          <p:nvPr/>
        </p:nvCxnSpPr>
        <p:spPr>
          <a:xfrm>
            <a:off x="6529328" y="4049868"/>
            <a:ext cx="1207560" cy="1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CE3F1E0-0A64-4F91-9B90-460BA7915D27}"/>
              </a:ext>
            </a:extLst>
          </p:cNvPr>
          <p:cNvSpPr txBox="1">
            <a:spLocks/>
          </p:cNvSpPr>
          <p:nvPr/>
        </p:nvSpPr>
        <p:spPr>
          <a:xfrm>
            <a:off x="6877141" y="2191628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教育维度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6EFE1A-B3B3-4361-BC38-22D96704C942}"/>
              </a:ext>
            </a:extLst>
          </p:cNvPr>
          <p:cNvSpPr txBox="1"/>
          <p:nvPr/>
        </p:nvSpPr>
        <p:spPr>
          <a:xfrm flipH="1">
            <a:off x="6877141" y="2580715"/>
            <a:ext cx="3877465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Education dimension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4DA1149-A5E1-48D3-96C6-8438D33A4400}"/>
              </a:ext>
            </a:extLst>
          </p:cNvPr>
          <p:cNvSpPr/>
          <p:nvPr/>
        </p:nvSpPr>
        <p:spPr>
          <a:xfrm>
            <a:off x="6874252" y="216024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5288AF1-2BC2-4B86-A54D-9C0862DD0D1A}"/>
              </a:ext>
            </a:extLst>
          </p:cNvPr>
          <p:cNvSpPr/>
          <p:nvPr/>
        </p:nvSpPr>
        <p:spPr>
          <a:xfrm flipH="1" flipV="1">
            <a:off x="10650974" y="3026976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D06DF01-BB42-40D9-8EF3-17171B5D5DDE}"/>
              </a:ext>
            </a:extLst>
          </p:cNvPr>
          <p:cNvCxnSpPr>
            <a:cxnSpLocks/>
          </p:cNvCxnSpPr>
          <p:nvPr/>
        </p:nvCxnSpPr>
        <p:spPr>
          <a:xfrm>
            <a:off x="6977884" y="2589086"/>
            <a:ext cx="456942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CA4F947-99CD-46F0-9770-DF56A269FD10}"/>
              </a:ext>
            </a:extLst>
          </p:cNvPr>
          <p:cNvSpPr txBox="1">
            <a:spLocks/>
          </p:cNvSpPr>
          <p:nvPr/>
        </p:nvSpPr>
        <p:spPr>
          <a:xfrm>
            <a:off x="6891322" y="5135849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未来规划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39EEA6-1247-4456-B78F-1F4E094F7808}"/>
              </a:ext>
            </a:extLst>
          </p:cNvPr>
          <p:cNvSpPr txBox="1"/>
          <p:nvPr/>
        </p:nvSpPr>
        <p:spPr>
          <a:xfrm flipH="1">
            <a:off x="6891322" y="5524936"/>
            <a:ext cx="3877465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Future planning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FE19C9B-B405-45ED-82B2-D95DAFF91503}"/>
              </a:ext>
            </a:extLst>
          </p:cNvPr>
          <p:cNvSpPr/>
          <p:nvPr/>
        </p:nvSpPr>
        <p:spPr>
          <a:xfrm>
            <a:off x="6888433" y="5104465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2518C284-E2B8-4028-840D-83C5A8E9AC75}"/>
              </a:ext>
            </a:extLst>
          </p:cNvPr>
          <p:cNvSpPr/>
          <p:nvPr/>
        </p:nvSpPr>
        <p:spPr>
          <a:xfrm flipH="1" flipV="1">
            <a:off x="10665155" y="597119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578BDA1-ECB8-445B-9D15-31D955468040}"/>
              </a:ext>
            </a:extLst>
          </p:cNvPr>
          <p:cNvCxnSpPr>
            <a:cxnSpLocks/>
          </p:cNvCxnSpPr>
          <p:nvPr/>
        </p:nvCxnSpPr>
        <p:spPr>
          <a:xfrm>
            <a:off x="6992065" y="5516971"/>
            <a:ext cx="456942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0E2DFFA-94BB-49C6-9138-8161CEBFE1FB}"/>
              </a:ext>
            </a:extLst>
          </p:cNvPr>
          <p:cNvSpPr txBox="1">
            <a:spLocks/>
          </p:cNvSpPr>
          <p:nvPr/>
        </p:nvSpPr>
        <p:spPr>
          <a:xfrm>
            <a:off x="7641435" y="3651381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社会价值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8C77099-5598-41D9-90B3-51760851692B}"/>
              </a:ext>
            </a:extLst>
          </p:cNvPr>
          <p:cNvSpPr txBox="1"/>
          <p:nvPr/>
        </p:nvSpPr>
        <p:spPr>
          <a:xfrm flipH="1">
            <a:off x="7641435" y="4040468"/>
            <a:ext cx="3877465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Social value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5AD6DC85-EA77-46FB-A1B4-C8917DCA1193}"/>
              </a:ext>
            </a:extLst>
          </p:cNvPr>
          <p:cNvSpPr/>
          <p:nvPr/>
        </p:nvSpPr>
        <p:spPr>
          <a:xfrm>
            <a:off x="7638546" y="361999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1E10952F-F201-493A-B56E-7E0511E5B76F}"/>
              </a:ext>
            </a:extLst>
          </p:cNvPr>
          <p:cNvSpPr/>
          <p:nvPr/>
        </p:nvSpPr>
        <p:spPr>
          <a:xfrm flipH="1" flipV="1">
            <a:off x="11415268" y="448672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D0793C2-3558-47DD-90A5-87FE465D4F8C}"/>
              </a:ext>
            </a:extLst>
          </p:cNvPr>
          <p:cNvCxnSpPr>
            <a:cxnSpLocks/>
          </p:cNvCxnSpPr>
          <p:nvPr/>
        </p:nvCxnSpPr>
        <p:spPr>
          <a:xfrm>
            <a:off x="7742178" y="4048839"/>
            <a:ext cx="456942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2E0630C-DC1B-4F15-9757-96843EC17DBB}"/>
              </a:ext>
            </a:extLst>
          </p:cNvPr>
          <p:cNvCxnSpPr>
            <a:cxnSpLocks/>
          </p:cNvCxnSpPr>
          <p:nvPr/>
        </p:nvCxnSpPr>
        <p:spPr>
          <a:xfrm flipH="1">
            <a:off x="0" y="4052848"/>
            <a:ext cx="4135246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06CF226-75CF-42E2-9085-838B8B5B0E22}"/>
              </a:ext>
            </a:extLst>
          </p:cNvPr>
          <p:cNvGrpSpPr/>
          <p:nvPr/>
        </p:nvGrpSpPr>
        <p:grpSpPr>
          <a:xfrm>
            <a:off x="704567" y="2333497"/>
            <a:ext cx="1779138" cy="1776025"/>
            <a:chOff x="827902" y="2360465"/>
            <a:chExt cx="1779138" cy="177602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BAE083F-DA35-48DB-8130-4AA4E16D49DC}"/>
                </a:ext>
              </a:extLst>
            </p:cNvPr>
            <p:cNvSpPr/>
            <p:nvPr/>
          </p:nvSpPr>
          <p:spPr>
            <a:xfrm>
              <a:off x="1658473" y="4018493"/>
              <a:ext cx="117997" cy="11799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F995FBF9-CC1E-4758-9344-89C5A0FE34A3}"/>
                </a:ext>
              </a:extLst>
            </p:cNvPr>
            <p:cNvSpPr/>
            <p:nvPr/>
          </p:nvSpPr>
          <p:spPr>
            <a:xfrm flipV="1">
              <a:off x="1658473" y="3694819"/>
              <a:ext cx="117997" cy="11799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680A349-9327-48D1-AB4B-F8148B2CF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02" y="2360465"/>
              <a:ext cx="1779138" cy="1334354"/>
            </a:xfrm>
            <a:prstGeom prst="rect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273988D-D18B-4B58-9369-3963DAEF6207}"/>
              </a:ext>
            </a:extLst>
          </p:cNvPr>
          <p:cNvGrpSpPr/>
          <p:nvPr/>
        </p:nvGrpSpPr>
        <p:grpSpPr>
          <a:xfrm>
            <a:off x="2298704" y="4004660"/>
            <a:ext cx="1779138" cy="1808024"/>
            <a:chOff x="2063730" y="3726139"/>
            <a:chExt cx="1779138" cy="1808024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7A77A4B-043E-4D26-A7B0-FF6827F0690B}"/>
                </a:ext>
              </a:extLst>
            </p:cNvPr>
            <p:cNvSpPr/>
            <p:nvPr/>
          </p:nvSpPr>
          <p:spPr>
            <a:xfrm>
              <a:off x="2894301" y="3726139"/>
              <a:ext cx="117997" cy="11799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5952DFDC-08D1-4D12-85E0-E706ABA52F1A}"/>
                </a:ext>
              </a:extLst>
            </p:cNvPr>
            <p:cNvGrpSpPr/>
            <p:nvPr/>
          </p:nvGrpSpPr>
          <p:grpSpPr>
            <a:xfrm>
              <a:off x="2063730" y="4049813"/>
              <a:ext cx="1779138" cy="1484350"/>
              <a:chOff x="3568426" y="4086063"/>
              <a:chExt cx="1779138" cy="1484350"/>
            </a:xfrm>
          </p:grpSpPr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5FE9030D-F6A3-4649-B803-DE0FA59D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26" y="4236059"/>
                <a:ext cx="1779138" cy="1334354"/>
              </a:xfrm>
              <a:prstGeom prst="rect">
                <a:avLst/>
              </a:prstGeom>
              <a:ln w="317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</p:pic>
          <p:sp>
            <p:nvSpPr>
              <p:cNvPr id="65" name="等腰三角形 64">
                <a:extLst>
                  <a:ext uri="{FF2B5EF4-FFF2-40B4-BE49-F238E27FC236}">
                    <a16:creationId xmlns:a16="http://schemas.microsoft.com/office/drawing/2014/main" id="{AB945036-6EDB-4CE1-889A-7F69F3409492}"/>
                  </a:ext>
                </a:extLst>
              </p:cNvPr>
              <p:cNvSpPr/>
              <p:nvPr/>
            </p:nvSpPr>
            <p:spPr>
              <a:xfrm>
                <a:off x="4398997" y="4086063"/>
                <a:ext cx="117997" cy="117997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40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未来规划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B9E7AB6-D575-4678-8129-2CA18A248EFE}"/>
              </a:ext>
            </a:extLst>
          </p:cNvPr>
          <p:cNvSpPr txBox="1">
            <a:spLocks/>
          </p:cNvSpPr>
          <p:nvPr/>
        </p:nvSpPr>
        <p:spPr>
          <a:xfrm>
            <a:off x="7007013" y="2324510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教育维度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87E09E1-79CF-4C15-9E6C-3EBD5EAE00C4}"/>
              </a:ext>
            </a:extLst>
          </p:cNvPr>
          <p:cNvSpPr txBox="1"/>
          <p:nvPr/>
        </p:nvSpPr>
        <p:spPr>
          <a:xfrm flipH="1">
            <a:off x="7007012" y="2913626"/>
            <a:ext cx="4347752" cy="339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        线上跳蚤市场作为一个服务于同校学生的平台，可以在教育维度上有很大的发展空间。比如，平台可以与学校合作，提供基于校园卡的实名认证功能，从而增强用户的信任感。此外，平台还可以与学生会、社团等组织合作，推出校内活动，增加用户的互动和参与度。另外，可以通过在交易成功后，奖励用户一定的积分，用来兑换学习资料等，增加用户的参与度和活跃度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79FF91DF-C3CA-487D-B840-1CA108C73C07}"/>
              </a:ext>
            </a:extLst>
          </p:cNvPr>
          <p:cNvGrpSpPr/>
          <p:nvPr/>
        </p:nvGrpSpPr>
        <p:grpSpPr>
          <a:xfrm>
            <a:off x="6096000" y="2008042"/>
            <a:ext cx="762000" cy="685800"/>
            <a:chOff x="1017176" y="2238764"/>
            <a:chExt cx="762000" cy="685800"/>
          </a:xfrm>
          <a:solidFill>
            <a:schemeClr val="accent5"/>
          </a:solidFill>
        </p:grpSpPr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24BE08C2-95D1-4CAA-8879-8465F0C7384A}"/>
                </a:ext>
              </a:extLst>
            </p:cNvPr>
            <p:cNvSpPr/>
            <p:nvPr/>
          </p:nvSpPr>
          <p:spPr>
            <a:xfrm>
              <a:off x="1017176" y="2791214"/>
              <a:ext cx="762000" cy="133350"/>
            </a:xfrm>
            <a:custGeom>
              <a:avLst/>
              <a:gdLst>
                <a:gd name="connsiteX0" fmla="*/ 381000 w 762000"/>
                <a:gd name="connsiteY0" fmla="*/ 38100 h 133350"/>
                <a:gd name="connsiteX1" fmla="*/ 409575 w 762000"/>
                <a:gd name="connsiteY1" fmla="*/ 66675 h 133350"/>
                <a:gd name="connsiteX2" fmla="*/ 381000 w 762000"/>
                <a:gd name="connsiteY2" fmla="*/ 95250 h 133350"/>
                <a:gd name="connsiteX3" fmla="*/ 352425 w 762000"/>
                <a:gd name="connsiteY3" fmla="*/ 66675 h 133350"/>
                <a:gd name="connsiteX4" fmla="*/ 381000 w 762000"/>
                <a:gd name="connsiteY4" fmla="*/ 38100 h 133350"/>
                <a:gd name="connsiteX5" fmla="*/ 0 w 762000"/>
                <a:gd name="connsiteY5" fmla="*/ 133350 h 133350"/>
                <a:gd name="connsiteX6" fmla="*/ 762000 w 762000"/>
                <a:gd name="connsiteY6" fmla="*/ 133350 h 133350"/>
                <a:gd name="connsiteX7" fmla="*/ 762000 w 762000"/>
                <a:gd name="connsiteY7" fmla="*/ 0 h 133350"/>
                <a:gd name="connsiteX8" fmla="*/ 0 w 762000"/>
                <a:gd name="connsiteY8" fmla="*/ 0 h 133350"/>
                <a:gd name="connsiteX9" fmla="*/ 0 w 762000"/>
                <a:gd name="connsiteY9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33350">
                  <a:moveTo>
                    <a:pt x="381000" y="38100"/>
                  </a:moveTo>
                  <a:cubicBezTo>
                    <a:pt x="397193" y="38100"/>
                    <a:pt x="409575" y="50483"/>
                    <a:pt x="409575" y="66675"/>
                  </a:cubicBezTo>
                  <a:cubicBezTo>
                    <a:pt x="409575" y="82867"/>
                    <a:pt x="397193" y="95250"/>
                    <a:pt x="381000" y="95250"/>
                  </a:cubicBezTo>
                  <a:cubicBezTo>
                    <a:pt x="364808" y="95250"/>
                    <a:pt x="352425" y="82867"/>
                    <a:pt x="352425" y="66675"/>
                  </a:cubicBezTo>
                  <a:cubicBezTo>
                    <a:pt x="352425" y="50483"/>
                    <a:pt x="364808" y="38100"/>
                    <a:pt x="381000" y="38100"/>
                  </a:cubicBezTo>
                  <a:close/>
                  <a:moveTo>
                    <a:pt x="0" y="133350"/>
                  </a:moveTo>
                  <a:lnTo>
                    <a:pt x="762000" y="13335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2D7099E2-14E7-4AC2-8552-9824813E78EF}"/>
                </a:ext>
              </a:extLst>
            </p:cNvPr>
            <p:cNvSpPr/>
            <p:nvPr/>
          </p:nvSpPr>
          <p:spPr>
            <a:xfrm>
              <a:off x="1207676" y="24673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1A4296F9-9945-40F4-93CE-3399182042C4}"/>
                </a:ext>
              </a:extLst>
            </p:cNvPr>
            <p:cNvSpPr/>
            <p:nvPr/>
          </p:nvSpPr>
          <p:spPr>
            <a:xfrm>
              <a:off x="1207676" y="23911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7D4164B6-A794-458B-BAC0-9235D013D579}"/>
                </a:ext>
              </a:extLst>
            </p:cNvPr>
            <p:cNvSpPr/>
            <p:nvPr/>
          </p:nvSpPr>
          <p:spPr>
            <a:xfrm>
              <a:off x="1207676" y="23149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4D009EB2-22C3-4FEC-B157-9958D2C9751D}"/>
                </a:ext>
              </a:extLst>
            </p:cNvPr>
            <p:cNvSpPr/>
            <p:nvPr/>
          </p:nvSpPr>
          <p:spPr>
            <a:xfrm>
              <a:off x="1017176" y="2238764"/>
              <a:ext cx="762000" cy="514350"/>
            </a:xfrm>
            <a:custGeom>
              <a:avLst/>
              <a:gdLst>
                <a:gd name="connsiteX0" fmla="*/ 647700 w 762000"/>
                <a:gd name="connsiteY0" fmla="*/ 304800 h 514350"/>
                <a:gd name="connsiteX1" fmla="*/ 419100 w 762000"/>
                <a:gd name="connsiteY1" fmla="*/ 304800 h 514350"/>
                <a:gd name="connsiteX2" fmla="*/ 419100 w 762000"/>
                <a:gd name="connsiteY2" fmla="*/ 209550 h 514350"/>
                <a:gd name="connsiteX3" fmla="*/ 647700 w 762000"/>
                <a:gd name="connsiteY3" fmla="*/ 209550 h 514350"/>
                <a:gd name="connsiteX4" fmla="*/ 647700 w 762000"/>
                <a:gd name="connsiteY4" fmla="*/ 304800 h 514350"/>
                <a:gd name="connsiteX5" fmla="*/ 323850 w 762000"/>
                <a:gd name="connsiteY5" fmla="*/ 304800 h 514350"/>
                <a:gd name="connsiteX6" fmla="*/ 152400 w 762000"/>
                <a:gd name="connsiteY6" fmla="*/ 304800 h 514350"/>
                <a:gd name="connsiteX7" fmla="*/ 152400 w 762000"/>
                <a:gd name="connsiteY7" fmla="*/ 38100 h 514350"/>
                <a:gd name="connsiteX8" fmla="*/ 323850 w 762000"/>
                <a:gd name="connsiteY8" fmla="*/ 38100 h 514350"/>
                <a:gd name="connsiteX9" fmla="*/ 323850 w 762000"/>
                <a:gd name="connsiteY9" fmla="*/ 304800 h 514350"/>
                <a:gd name="connsiteX10" fmla="*/ 704850 w 762000"/>
                <a:gd name="connsiteY10" fmla="*/ 304800 h 514350"/>
                <a:gd name="connsiteX11" fmla="*/ 704850 w 762000"/>
                <a:gd name="connsiteY11" fmla="*/ 190500 h 514350"/>
                <a:gd name="connsiteX12" fmla="*/ 666750 w 762000"/>
                <a:gd name="connsiteY12" fmla="*/ 152400 h 514350"/>
                <a:gd name="connsiteX13" fmla="*/ 361950 w 762000"/>
                <a:gd name="connsiteY13" fmla="*/ 152400 h 514350"/>
                <a:gd name="connsiteX14" fmla="*/ 361950 w 762000"/>
                <a:gd name="connsiteY14" fmla="*/ 19050 h 514350"/>
                <a:gd name="connsiteX15" fmla="*/ 342900 w 762000"/>
                <a:gd name="connsiteY15" fmla="*/ 0 h 514350"/>
                <a:gd name="connsiteX16" fmla="*/ 133350 w 762000"/>
                <a:gd name="connsiteY16" fmla="*/ 0 h 514350"/>
                <a:gd name="connsiteX17" fmla="*/ 114300 w 762000"/>
                <a:gd name="connsiteY17" fmla="*/ 19050 h 514350"/>
                <a:gd name="connsiteX18" fmla="*/ 114300 w 762000"/>
                <a:gd name="connsiteY18" fmla="*/ 152400 h 514350"/>
                <a:gd name="connsiteX19" fmla="*/ 95250 w 762000"/>
                <a:gd name="connsiteY19" fmla="*/ 152400 h 514350"/>
                <a:gd name="connsiteX20" fmla="*/ 57150 w 762000"/>
                <a:gd name="connsiteY20" fmla="*/ 190500 h 514350"/>
                <a:gd name="connsiteX21" fmla="*/ 57150 w 762000"/>
                <a:gd name="connsiteY21" fmla="*/ 304800 h 514350"/>
                <a:gd name="connsiteX22" fmla="*/ 0 w 762000"/>
                <a:gd name="connsiteY22" fmla="*/ 438150 h 514350"/>
                <a:gd name="connsiteX23" fmla="*/ 0 w 762000"/>
                <a:gd name="connsiteY23" fmla="*/ 514350 h 514350"/>
                <a:gd name="connsiteX24" fmla="*/ 762000 w 762000"/>
                <a:gd name="connsiteY24" fmla="*/ 514350 h 514350"/>
                <a:gd name="connsiteX25" fmla="*/ 762000 w 762000"/>
                <a:gd name="connsiteY25" fmla="*/ 438150 h 514350"/>
                <a:gd name="connsiteX26" fmla="*/ 704850 w 762000"/>
                <a:gd name="connsiteY26" fmla="*/ 30480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62000" h="514350">
                  <a:moveTo>
                    <a:pt x="647700" y="304800"/>
                  </a:moveTo>
                  <a:lnTo>
                    <a:pt x="419100" y="304800"/>
                  </a:lnTo>
                  <a:lnTo>
                    <a:pt x="419100" y="209550"/>
                  </a:lnTo>
                  <a:lnTo>
                    <a:pt x="647700" y="209550"/>
                  </a:lnTo>
                  <a:lnTo>
                    <a:pt x="647700" y="304800"/>
                  </a:lnTo>
                  <a:close/>
                  <a:moveTo>
                    <a:pt x="323850" y="304800"/>
                  </a:moveTo>
                  <a:lnTo>
                    <a:pt x="152400" y="304800"/>
                  </a:lnTo>
                  <a:lnTo>
                    <a:pt x="152400" y="38100"/>
                  </a:lnTo>
                  <a:lnTo>
                    <a:pt x="323850" y="38100"/>
                  </a:lnTo>
                  <a:lnTo>
                    <a:pt x="323850" y="304800"/>
                  </a:lnTo>
                  <a:close/>
                  <a:moveTo>
                    <a:pt x="704850" y="304800"/>
                  </a:moveTo>
                  <a:lnTo>
                    <a:pt x="704850" y="190500"/>
                  </a:lnTo>
                  <a:cubicBezTo>
                    <a:pt x="704850" y="169545"/>
                    <a:pt x="687705" y="152400"/>
                    <a:pt x="666750" y="152400"/>
                  </a:cubicBezTo>
                  <a:lnTo>
                    <a:pt x="361950" y="152400"/>
                  </a:lnTo>
                  <a:lnTo>
                    <a:pt x="361950" y="19050"/>
                  </a:lnTo>
                  <a:cubicBezTo>
                    <a:pt x="361950" y="8572"/>
                    <a:pt x="353378" y="0"/>
                    <a:pt x="342900" y="0"/>
                  </a:cubicBezTo>
                  <a:lnTo>
                    <a:pt x="133350" y="0"/>
                  </a:lnTo>
                  <a:cubicBezTo>
                    <a:pt x="122873" y="0"/>
                    <a:pt x="114300" y="8572"/>
                    <a:pt x="114300" y="19050"/>
                  </a:cubicBezTo>
                  <a:lnTo>
                    <a:pt x="114300" y="152400"/>
                  </a:lnTo>
                  <a:lnTo>
                    <a:pt x="95250" y="152400"/>
                  </a:lnTo>
                  <a:cubicBezTo>
                    <a:pt x="74295" y="152400"/>
                    <a:pt x="57150" y="169545"/>
                    <a:pt x="57150" y="190500"/>
                  </a:cubicBezTo>
                  <a:lnTo>
                    <a:pt x="57150" y="304800"/>
                  </a:lnTo>
                  <a:lnTo>
                    <a:pt x="0" y="438150"/>
                  </a:lnTo>
                  <a:lnTo>
                    <a:pt x="0" y="514350"/>
                  </a:lnTo>
                  <a:lnTo>
                    <a:pt x="762000" y="514350"/>
                  </a:lnTo>
                  <a:lnTo>
                    <a:pt x="762000" y="438150"/>
                  </a:lnTo>
                  <a:lnTo>
                    <a:pt x="704850" y="304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3074" name="Picture 2" descr="未来规划 的图像结果">
            <a:extLst>
              <a:ext uri="{FF2B5EF4-FFF2-40B4-BE49-F238E27FC236}">
                <a16:creationId xmlns:a16="http://schemas.microsoft.com/office/drawing/2014/main" id="{173BD423-622A-9CDA-569E-6A3CFB32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3" y="2274742"/>
            <a:ext cx="5328394" cy="370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7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未来规划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B9E7AB6-D575-4678-8129-2CA18A248EFE}"/>
              </a:ext>
            </a:extLst>
          </p:cNvPr>
          <p:cNvSpPr txBox="1">
            <a:spLocks/>
          </p:cNvSpPr>
          <p:nvPr/>
        </p:nvSpPr>
        <p:spPr>
          <a:xfrm>
            <a:off x="7007013" y="2324510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社会价值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87E09E1-79CF-4C15-9E6C-3EBD5EAE00C4}"/>
              </a:ext>
            </a:extLst>
          </p:cNvPr>
          <p:cNvSpPr txBox="1"/>
          <p:nvPr/>
        </p:nvSpPr>
        <p:spPr>
          <a:xfrm flipH="1">
            <a:off x="7007013" y="2913626"/>
            <a:ext cx="3877465" cy="339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         线上跳蚤市场的社会价值也是不容忽视的。首先，平台可以帮助减少浪费和资源的浪费现象。许多学生可能会因为搬家或者其他原因需要卖掉自己的二手物品，但是又没有好的渠道进行处理，只能选择丢弃，造成了资源的浪费。通过平台的建设，这些物品可以被其他人购买，减少浪费。同时，平台也可以帮助学生实现闲置物品的变现，增加个人收入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E08EC1C-F478-37C3-CE0F-EBAA2ADC5C4F}"/>
              </a:ext>
            </a:extLst>
          </p:cNvPr>
          <p:cNvGrpSpPr/>
          <p:nvPr/>
        </p:nvGrpSpPr>
        <p:grpSpPr>
          <a:xfrm>
            <a:off x="5891488" y="2145808"/>
            <a:ext cx="876300" cy="533400"/>
            <a:chOff x="5657850" y="3162300"/>
            <a:chExt cx="876300" cy="533400"/>
          </a:xfrm>
          <a:solidFill>
            <a:schemeClr val="accent5"/>
          </a:solidFill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61E90E4D-FB20-DD21-7A8B-09C8EC18B003}"/>
                </a:ext>
              </a:extLst>
            </p:cNvPr>
            <p:cNvSpPr/>
            <p:nvPr/>
          </p:nvSpPr>
          <p:spPr>
            <a:xfrm>
              <a:off x="5772150" y="31623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8E83A9B6-5F24-2263-98EF-8CA6E0A32D6B}"/>
                </a:ext>
              </a:extLst>
            </p:cNvPr>
            <p:cNvSpPr/>
            <p:nvPr/>
          </p:nvSpPr>
          <p:spPr>
            <a:xfrm>
              <a:off x="5657850" y="36385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6957 w 876300"/>
                <a:gd name="connsiteY2" fmla="*/ 19050 h 57150"/>
                <a:gd name="connsiteX3" fmla="*/ 485775 w 876300"/>
                <a:gd name="connsiteY3" fmla="*/ 19050 h 57150"/>
                <a:gd name="connsiteX4" fmla="*/ 390525 w 876300"/>
                <a:gd name="connsiteY4" fmla="*/ 19050 h 57150"/>
                <a:gd name="connsiteX5" fmla="*/ 381000 w 876300"/>
                <a:gd name="connsiteY5" fmla="*/ 10707 h 57150"/>
                <a:gd name="connsiteX6" fmla="*/ 381000 w 876300"/>
                <a:gd name="connsiteY6" fmla="*/ 9525 h 57150"/>
                <a:gd name="connsiteX7" fmla="*/ 381000 w 876300"/>
                <a:gd name="connsiteY7" fmla="*/ 0 h 57150"/>
                <a:gd name="connsiteX8" fmla="*/ 0 w 876300"/>
                <a:gd name="connsiteY8" fmla="*/ 0 h 57150"/>
                <a:gd name="connsiteX9" fmla="*/ 0 w 876300"/>
                <a:gd name="connsiteY9" fmla="*/ 19050 h 57150"/>
                <a:gd name="connsiteX10" fmla="*/ 38100 w 876300"/>
                <a:gd name="connsiteY10" fmla="*/ 57150 h 57150"/>
                <a:gd name="connsiteX11" fmla="*/ 838200 w 876300"/>
                <a:gd name="connsiteY11" fmla="*/ 57150 h 57150"/>
                <a:gd name="connsiteX12" fmla="*/ 876300 w 876300"/>
                <a:gd name="connsiteY12" fmla="*/ 19050 h 57150"/>
                <a:gd name="connsiteX13" fmla="*/ 876300 w 876300"/>
                <a:gd name="connsiteY1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627" y="14459"/>
                    <a:pt x="491891" y="18723"/>
                    <a:pt x="486957" y="19050"/>
                  </a:cubicBezTo>
                  <a:cubicBezTo>
                    <a:pt x="486564" y="19076"/>
                    <a:pt x="486168" y="19076"/>
                    <a:pt x="485775" y="19050"/>
                  </a:cubicBezTo>
                  <a:lnTo>
                    <a:pt x="390525" y="19050"/>
                  </a:lnTo>
                  <a:cubicBezTo>
                    <a:pt x="385591" y="19377"/>
                    <a:pt x="381327" y="15641"/>
                    <a:pt x="381000" y="10707"/>
                  </a:cubicBezTo>
                  <a:cubicBezTo>
                    <a:pt x="380974" y="10314"/>
                    <a:pt x="380974" y="9918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92"/>
                    <a:pt x="17058" y="57150"/>
                    <a:pt x="38100" y="57150"/>
                  </a:cubicBezTo>
                  <a:lnTo>
                    <a:pt x="838200" y="57150"/>
                  </a:lnTo>
                  <a:cubicBezTo>
                    <a:pt x="859242" y="57150"/>
                    <a:pt x="876300" y="40092"/>
                    <a:pt x="876300" y="19050"/>
                  </a:cubicBezTo>
                  <a:lnTo>
                    <a:pt x="8763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8A4DF2D-3551-2577-C6BD-F5809364A0EB}"/>
                </a:ext>
              </a:extLst>
            </p:cNvPr>
            <p:cNvSpPr/>
            <p:nvPr/>
          </p:nvSpPr>
          <p:spPr>
            <a:xfrm>
              <a:off x="5962650" y="3248025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050" name="Picture 2" descr="未来规划 的图像结果">
            <a:extLst>
              <a:ext uri="{FF2B5EF4-FFF2-40B4-BE49-F238E27FC236}">
                <a16:creationId xmlns:a16="http://schemas.microsoft.com/office/drawing/2014/main" id="{0F4D724E-4D7A-B824-C5C7-95B9FCAF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231533"/>
            <a:ext cx="4369925" cy="364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95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未来规划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B9E7AB6-D575-4678-8129-2CA18A248EFE}"/>
              </a:ext>
            </a:extLst>
          </p:cNvPr>
          <p:cNvSpPr txBox="1">
            <a:spLocks/>
          </p:cNvSpPr>
          <p:nvPr/>
        </p:nvSpPr>
        <p:spPr>
          <a:xfrm>
            <a:off x="7007013" y="1898028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未来规划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87E09E1-79CF-4C15-9E6C-3EBD5EAE00C4}"/>
              </a:ext>
            </a:extLst>
          </p:cNvPr>
          <p:cNvSpPr txBox="1"/>
          <p:nvPr/>
        </p:nvSpPr>
        <p:spPr>
          <a:xfrm flipH="1">
            <a:off x="7007013" y="2648360"/>
            <a:ext cx="46139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lphaLcPeriod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增加新的功能和服务，比如增加在线支付、线下交易、快递服务等，提高用户的便利性。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AutoNum type="alphaLcPeriod"/>
            </a:pP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b.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加强社交属性，通过社群、话题等方式，让用户更多地参与到平台中来，增加用户黏性。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c.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拓展业务范围，将平台扩大到其他高校和社区，增加用户基数和商业机会。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d.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推动可持续发展，通过设立回收站等措施，不断提高平台的绿色指数，鼓励用户更多地使用二手物品和减少浪费。</a:t>
            </a:r>
          </a:p>
        </p:txBody>
      </p:sp>
      <p:grpSp>
        <p:nvGrpSpPr>
          <p:cNvPr id="2" name="组合 1" descr="条形图 RTL">
            <a:extLst>
              <a:ext uri="{FF2B5EF4-FFF2-40B4-BE49-F238E27FC236}">
                <a16:creationId xmlns:a16="http://schemas.microsoft.com/office/drawing/2014/main" id="{1EC3E614-43BC-1EBC-4CB9-FA8BFCD4FFF5}"/>
              </a:ext>
            </a:extLst>
          </p:cNvPr>
          <p:cNvGrpSpPr/>
          <p:nvPr/>
        </p:nvGrpSpPr>
        <p:grpSpPr>
          <a:xfrm>
            <a:off x="5967906" y="1758844"/>
            <a:ext cx="704850" cy="647700"/>
            <a:chOff x="767513" y="5013044"/>
            <a:chExt cx="647700" cy="647700"/>
          </a:xfrm>
          <a:solidFill>
            <a:schemeClr val="accent5"/>
          </a:solidFill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C99730FA-9E87-1D05-EF03-E2E05E63B00C}"/>
                </a:ext>
              </a:extLst>
            </p:cNvPr>
            <p:cNvSpPr/>
            <p:nvPr/>
          </p:nvSpPr>
          <p:spPr>
            <a:xfrm>
              <a:off x="767513" y="5013044"/>
              <a:ext cx="647700" cy="647700"/>
            </a:xfrm>
            <a:custGeom>
              <a:avLst/>
              <a:gdLst>
                <a:gd name="connsiteX0" fmla="*/ 590550 w 647700"/>
                <a:gd name="connsiteY0" fmla="*/ 0 h 647700"/>
                <a:gd name="connsiteX1" fmla="*/ 647700 w 647700"/>
                <a:gd name="connsiteY1" fmla="*/ 0 h 647700"/>
                <a:gd name="connsiteX2" fmla="*/ 647700 w 647700"/>
                <a:gd name="connsiteY2" fmla="*/ 647700 h 647700"/>
                <a:gd name="connsiteX3" fmla="*/ 0 w 647700"/>
                <a:gd name="connsiteY3" fmla="*/ 647700 h 647700"/>
                <a:gd name="connsiteX4" fmla="*/ 0 w 647700"/>
                <a:gd name="connsiteY4" fmla="*/ 590550 h 647700"/>
                <a:gd name="connsiteX5" fmla="*/ 5905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90550" y="0"/>
                  </a:moveTo>
                  <a:lnTo>
                    <a:pt x="647700" y="0"/>
                  </a:lnTo>
                  <a:lnTo>
                    <a:pt x="647700" y="647700"/>
                  </a:lnTo>
                  <a:lnTo>
                    <a:pt x="0" y="647700"/>
                  </a:lnTo>
                  <a:lnTo>
                    <a:pt x="0" y="590550"/>
                  </a:lnTo>
                  <a:lnTo>
                    <a:pt x="5905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B5F66CEE-AE23-AFC1-777B-ED34DF6219B3}"/>
                </a:ext>
              </a:extLst>
            </p:cNvPr>
            <p:cNvSpPr/>
            <p:nvPr/>
          </p:nvSpPr>
          <p:spPr>
            <a:xfrm>
              <a:off x="119613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C190F8F-29BB-052F-569E-53FC5D03DF6A}"/>
                </a:ext>
              </a:extLst>
            </p:cNvPr>
            <p:cNvSpPr/>
            <p:nvPr/>
          </p:nvSpPr>
          <p:spPr>
            <a:xfrm>
              <a:off x="1053263" y="5013044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37D190EA-BA5C-956C-1CAE-65FD875772E9}"/>
                </a:ext>
              </a:extLst>
            </p:cNvPr>
            <p:cNvSpPr/>
            <p:nvPr/>
          </p:nvSpPr>
          <p:spPr>
            <a:xfrm>
              <a:off x="910388" y="5213069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A4F1833-D6D5-1780-3176-A158E0DC151C}"/>
                </a:ext>
              </a:extLst>
            </p:cNvPr>
            <p:cNvSpPr/>
            <p:nvPr/>
          </p:nvSpPr>
          <p:spPr>
            <a:xfrm>
              <a:off x="767513" y="5374994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026" name="Picture 2" descr="未来规划 的图像结果">
            <a:extLst>
              <a:ext uri="{FF2B5EF4-FFF2-40B4-BE49-F238E27FC236}">
                <a16:creationId xmlns:a16="http://schemas.microsoft.com/office/drawing/2014/main" id="{96396359-09D1-314A-4EED-8F63296D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7" y="2648360"/>
            <a:ext cx="5343947" cy="32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58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4B9318-8D76-42F2-B6D8-846979CD3858}"/>
              </a:ext>
            </a:extLst>
          </p:cNvPr>
          <p:cNvGrpSpPr/>
          <p:nvPr/>
        </p:nvGrpSpPr>
        <p:grpSpPr>
          <a:xfrm>
            <a:off x="5463804" y="2135944"/>
            <a:ext cx="1280160" cy="1280160"/>
            <a:chOff x="5463804" y="2135944"/>
            <a:chExt cx="1280160" cy="128016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22C2E9-E2EE-467B-A50A-4DEBA7CA4792}"/>
                </a:ext>
              </a:extLst>
            </p:cNvPr>
            <p:cNvSpPr/>
            <p:nvPr/>
          </p:nvSpPr>
          <p:spPr>
            <a:xfrm>
              <a:off x="5560616" y="2232755"/>
              <a:ext cx="1086537" cy="108653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BDFB38BC-4252-4A4F-A9FC-EFE9B99E839D}"/>
                </a:ext>
              </a:extLst>
            </p:cNvPr>
            <p:cNvSpPr/>
            <p:nvPr/>
          </p:nvSpPr>
          <p:spPr>
            <a:xfrm>
              <a:off x="5463804" y="2135944"/>
              <a:ext cx="1280160" cy="1280160"/>
            </a:xfrm>
            <a:prstGeom prst="arc">
              <a:avLst>
                <a:gd name="adj1" fmla="val 16200000"/>
                <a:gd name="adj2" fmla="val 5378871"/>
              </a:avLst>
            </a:prstGeom>
            <a:ln w="15875" cmpd="sng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3190268" y="3512915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/>
                </a:solidFill>
                <a:latin typeface="+mn-ea"/>
              </a:rPr>
              <a:t>同校学生线上交易平台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1F090F-B13A-4131-A3A5-24A48BB9DE51}"/>
              </a:ext>
            </a:extLst>
          </p:cNvPr>
          <p:cNvGrpSpPr/>
          <p:nvPr/>
        </p:nvGrpSpPr>
        <p:grpSpPr>
          <a:xfrm>
            <a:off x="841290" y="529659"/>
            <a:ext cx="4431760" cy="389513"/>
            <a:chOff x="6900393" y="425388"/>
            <a:chExt cx="4431760" cy="38951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AD550C2-E2FD-4103-8DF2-BEB51FCA139D}"/>
                </a:ext>
              </a:extLst>
            </p:cNvPr>
            <p:cNvSpPr/>
            <p:nvPr/>
          </p:nvSpPr>
          <p:spPr>
            <a:xfrm>
              <a:off x="6900393" y="425388"/>
              <a:ext cx="601980" cy="389513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项目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AD1ECA6-102C-45B7-8B90-270636BD99C9}"/>
                </a:ext>
              </a:extLst>
            </p:cNvPr>
            <p:cNvSpPr txBox="1"/>
            <p:nvPr/>
          </p:nvSpPr>
          <p:spPr>
            <a:xfrm>
              <a:off x="8290988" y="4816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3"/>
                  </a:solidFill>
                </a:rPr>
                <a:t>产品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AEF23FC-BAF1-4277-B8B3-EF833C89E9C2}"/>
                </a:ext>
              </a:extLst>
            </p:cNvPr>
            <p:cNvSpPr txBox="1"/>
            <p:nvPr/>
          </p:nvSpPr>
          <p:spPr>
            <a:xfrm>
              <a:off x="9444322" y="4816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3"/>
                  </a:solidFill>
                </a:rPr>
                <a:t>市场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2F73E39-4246-4B2F-8295-895433485648}"/>
                </a:ext>
              </a:extLst>
            </p:cNvPr>
            <p:cNvSpPr txBox="1"/>
            <p:nvPr/>
          </p:nvSpPr>
          <p:spPr>
            <a:xfrm>
              <a:off x="10839710" y="4816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3"/>
                  </a:solidFill>
                </a:rPr>
                <a:t>规划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9635053" y="6193762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SEE OUR PRODOUCES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9504255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>
            <a:off x="11370962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CE053A-C940-4C3C-B6AC-4A7814B47C9B}"/>
              </a:ext>
            </a:extLst>
          </p:cNvPr>
          <p:cNvSpPr txBox="1"/>
          <p:nvPr/>
        </p:nvSpPr>
        <p:spPr>
          <a:xfrm flipH="1">
            <a:off x="2313915" y="4715410"/>
            <a:ext cx="7579939" cy="5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感谢大家的观看，希望大家可以支持我们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986DE229-7AC5-4F64-8A90-19565F3EE30E}"/>
              </a:ext>
            </a:extLst>
          </p:cNvPr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6DF0D52-9192-4F79-8993-C17F6EC9A411}"/>
              </a:ext>
            </a:extLst>
          </p:cNvPr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2DEA2CD-38FB-4233-9EB8-0CEE78218A55}"/>
              </a:ext>
            </a:extLst>
          </p:cNvPr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997D871A-24C1-41A9-A02F-7C70A1BBA45D}"/>
              </a:ext>
            </a:extLst>
          </p:cNvPr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AA0C2A-BD56-88FE-838D-5953CA1C2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15" y="1550908"/>
            <a:ext cx="2000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0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14FC52-912E-49AE-B330-AAFBC9D44D30}"/>
              </a:ext>
            </a:extLst>
          </p:cNvPr>
          <p:cNvSpPr txBox="1"/>
          <p:nvPr/>
        </p:nvSpPr>
        <p:spPr>
          <a:xfrm>
            <a:off x="535329" y="567035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4D68B-4607-485E-9C48-59788E907FBD}"/>
              </a:ext>
            </a:extLst>
          </p:cNvPr>
          <p:cNvSpPr/>
          <p:nvPr/>
        </p:nvSpPr>
        <p:spPr>
          <a:xfrm flipV="1">
            <a:off x="1723536" y="1214409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9FB0A-26C7-473D-AD24-926EF1052F10}"/>
              </a:ext>
            </a:extLst>
          </p:cNvPr>
          <p:cNvSpPr/>
          <p:nvPr/>
        </p:nvSpPr>
        <p:spPr>
          <a:xfrm>
            <a:off x="3430109" y="2215626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8C3DC2-6F54-4A58-972D-766BCAFE665B}"/>
              </a:ext>
            </a:extLst>
          </p:cNvPr>
          <p:cNvSpPr txBox="1">
            <a:spLocks/>
          </p:cNvSpPr>
          <p:nvPr/>
        </p:nvSpPr>
        <p:spPr>
          <a:xfrm>
            <a:off x="4008843" y="2318004"/>
            <a:ext cx="2588171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项目介绍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707391-6DD4-4FF4-9C41-3F156BDACED1}"/>
              </a:ext>
            </a:extLst>
          </p:cNvPr>
          <p:cNvSpPr txBox="1"/>
          <p:nvPr/>
        </p:nvSpPr>
        <p:spPr>
          <a:xfrm flipH="1">
            <a:off x="3318348" y="2785277"/>
            <a:ext cx="2276356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项目简介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项目团队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14F396-3FA2-411D-B6C7-79F4CF6636F9}"/>
              </a:ext>
            </a:extLst>
          </p:cNvPr>
          <p:cNvSpPr/>
          <p:nvPr/>
        </p:nvSpPr>
        <p:spPr>
          <a:xfrm flipV="1">
            <a:off x="5137504" y="3386498"/>
            <a:ext cx="36449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AE78A0-08F7-41CA-B292-0DFD2E3A51D3}"/>
              </a:ext>
            </a:extLst>
          </p:cNvPr>
          <p:cNvSpPr/>
          <p:nvPr/>
        </p:nvSpPr>
        <p:spPr>
          <a:xfrm>
            <a:off x="8294923" y="2215626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EABC46-2629-4562-B4FD-74C1F75D2F7D}"/>
              </a:ext>
            </a:extLst>
          </p:cNvPr>
          <p:cNvSpPr txBox="1">
            <a:spLocks/>
          </p:cNvSpPr>
          <p:nvPr/>
        </p:nvSpPr>
        <p:spPr>
          <a:xfrm>
            <a:off x="8873657" y="2318004"/>
            <a:ext cx="2615238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产品介绍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885D64E-FFD8-4A9C-B8C3-673ADE734345}"/>
              </a:ext>
            </a:extLst>
          </p:cNvPr>
          <p:cNvSpPr txBox="1"/>
          <p:nvPr/>
        </p:nvSpPr>
        <p:spPr>
          <a:xfrm flipH="1">
            <a:off x="8183159" y="2785277"/>
            <a:ext cx="2615236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产品介绍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核心思路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931A5-CE14-4314-91F6-0F5945221B42}"/>
              </a:ext>
            </a:extLst>
          </p:cNvPr>
          <p:cNvSpPr/>
          <p:nvPr/>
        </p:nvSpPr>
        <p:spPr>
          <a:xfrm flipV="1">
            <a:off x="10323588" y="3424811"/>
            <a:ext cx="36449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0D1C21-D51A-42BC-B239-50427BBCA5F0}"/>
              </a:ext>
            </a:extLst>
          </p:cNvPr>
          <p:cNvSpPr/>
          <p:nvPr/>
        </p:nvSpPr>
        <p:spPr>
          <a:xfrm>
            <a:off x="1449602" y="4618877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5F77F8-2C57-4D4E-955D-73CE37D8ED6C}"/>
              </a:ext>
            </a:extLst>
          </p:cNvPr>
          <p:cNvSpPr txBox="1">
            <a:spLocks/>
          </p:cNvSpPr>
          <p:nvPr/>
        </p:nvSpPr>
        <p:spPr>
          <a:xfrm>
            <a:off x="2028336" y="4721255"/>
            <a:ext cx="2588171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市场分析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24012C-194D-4A5B-9A8E-D801BC7B98B6}"/>
              </a:ext>
            </a:extLst>
          </p:cNvPr>
          <p:cNvSpPr txBox="1"/>
          <p:nvPr/>
        </p:nvSpPr>
        <p:spPr>
          <a:xfrm flipH="1">
            <a:off x="1337840" y="5188528"/>
            <a:ext cx="2955329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市场背景以及痛点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竞品分析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应用案例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FF9FB0-4EB9-4F33-A38E-868E2E33E494}"/>
              </a:ext>
            </a:extLst>
          </p:cNvPr>
          <p:cNvSpPr/>
          <p:nvPr/>
        </p:nvSpPr>
        <p:spPr>
          <a:xfrm flipV="1">
            <a:off x="3833272" y="5822134"/>
            <a:ext cx="36449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1B55A0-8D78-4DC2-9EA5-8A50A876C690}"/>
              </a:ext>
            </a:extLst>
          </p:cNvPr>
          <p:cNvSpPr/>
          <p:nvPr/>
        </p:nvSpPr>
        <p:spPr>
          <a:xfrm>
            <a:off x="6655588" y="4618877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99BA7AC-D2AA-4812-ACEB-89741082E9B4}"/>
              </a:ext>
            </a:extLst>
          </p:cNvPr>
          <p:cNvSpPr txBox="1">
            <a:spLocks/>
          </p:cNvSpPr>
          <p:nvPr/>
        </p:nvSpPr>
        <p:spPr>
          <a:xfrm>
            <a:off x="7234322" y="4721255"/>
            <a:ext cx="2588171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未来规划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8BA928-DCFA-41E6-8C51-97DF1384B4AD}"/>
              </a:ext>
            </a:extLst>
          </p:cNvPr>
          <p:cNvSpPr txBox="1"/>
          <p:nvPr/>
        </p:nvSpPr>
        <p:spPr>
          <a:xfrm flipH="1">
            <a:off x="6543825" y="5188528"/>
            <a:ext cx="2588171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教育维度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社会价值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未来规划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69339F-84F6-4806-BA6B-25030A33DF0B}"/>
              </a:ext>
            </a:extLst>
          </p:cNvPr>
          <p:cNvSpPr/>
          <p:nvPr/>
        </p:nvSpPr>
        <p:spPr>
          <a:xfrm flipV="1">
            <a:off x="8683131" y="5802341"/>
            <a:ext cx="36449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512796" y="317778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54297" y="2997815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ONE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633323" y="3317856"/>
            <a:ext cx="8643042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项目介绍</a:t>
            </a:r>
            <a:endParaRPr lang="en-GB" altLang="zh-CN" sz="9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181600" y="3228647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0B9879-708C-419F-BFEF-9AAB405DFF6C}"/>
              </a:ext>
            </a:extLst>
          </p:cNvPr>
          <p:cNvSpPr txBox="1"/>
          <p:nvPr/>
        </p:nvSpPr>
        <p:spPr>
          <a:xfrm flipH="1">
            <a:off x="5131474" y="2930127"/>
            <a:ext cx="467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College Student Entrepreneurship and Innovation Competition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F00CE8-2A1C-41C2-A6B2-A6D5A527C8CE}"/>
              </a:ext>
            </a:extLst>
          </p:cNvPr>
          <p:cNvSpPr txBox="1"/>
          <p:nvPr/>
        </p:nvSpPr>
        <p:spPr>
          <a:xfrm flipH="1">
            <a:off x="1887193" y="4660340"/>
            <a:ext cx="8055460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0149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400" y="780278"/>
            <a:ext cx="3152172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团队介绍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C9C3E42-53D4-4532-8EEB-B8E68652BC9B}"/>
              </a:ext>
            </a:extLst>
          </p:cNvPr>
          <p:cNvGrpSpPr/>
          <p:nvPr/>
        </p:nvGrpSpPr>
        <p:grpSpPr>
          <a:xfrm>
            <a:off x="603250" y="2135159"/>
            <a:ext cx="1280160" cy="1280160"/>
            <a:chOff x="603250" y="2135159"/>
            <a:chExt cx="1280160" cy="128016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3635EAD-FC91-46D5-9D29-7FE8BDE3B9E1}"/>
                </a:ext>
              </a:extLst>
            </p:cNvPr>
            <p:cNvSpPr/>
            <p:nvPr/>
          </p:nvSpPr>
          <p:spPr>
            <a:xfrm>
              <a:off x="700062" y="2231970"/>
              <a:ext cx="1086537" cy="108653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E32A73E7-794C-4E11-96EA-C5ACE8A5AF18}"/>
                </a:ext>
              </a:extLst>
            </p:cNvPr>
            <p:cNvSpPr/>
            <p:nvPr/>
          </p:nvSpPr>
          <p:spPr>
            <a:xfrm>
              <a:off x="603250" y="2135159"/>
              <a:ext cx="1280160" cy="1280160"/>
            </a:xfrm>
            <a:prstGeom prst="arc">
              <a:avLst>
                <a:gd name="adj1" fmla="val 16200000"/>
                <a:gd name="adj2" fmla="val 5378871"/>
              </a:avLst>
            </a:prstGeom>
            <a:ln w="15875" cmpd="sng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132250B-733A-4476-889C-A7ECD5A9B5E8}"/>
              </a:ext>
            </a:extLst>
          </p:cNvPr>
          <p:cNvSpPr txBox="1">
            <a:spLocks/>
          </p:cNvSpPr>
          <p:nvPr/>
        </p:nvSpPr>
        <p:spPr>
          <a:xfrm>
            <a:off x="1998669" y="2367978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宫恩溯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02BD06-2866-431F-AB19-8618349CED9C}"/>
              </a:ext>
            </a:extLst>
          </p:cNvPr>
          <p:cNvSpPr txBox="1"/>
          <p:nvPr/>
        </p:nvSpPr>
        <p:spPr>
          <a:xfrm flipH="1">
            <a:off x="1998666" y="2700955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学号：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Y02114059</a:t>
            </a:r>
          </a:p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21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级互联网学院，网络工程专业学生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EB769E-7D06-429C-85A9-CED357A918A9}"/>
              </a:ext>
            </a:extLst>
          </p:cNvPr>
          <p:cNvSpPr/>
          <p:nvPr/>
        </p:nvSpPr>
        <p:spPr>
          <a:xfrm>
            <a:off x="3656173" y="2566069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342689-1CBC-4DEE-B242-DD9AF8513A61}"/>
              </a:ext>
            </a:extLst>
          </p:cNvPr>
          <p:cNvSpPr/>
          <p:nvPr/>
        </p:nvSpPr>
        <p:spPr>
          <a:xfrm>
            <a:off x="3796260" y="2566068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3A1BC7-2C12-4387-BA09-1869F30473B5}"/>
              </a:ext>
            </a:extLst>
          </p:cNvPr>
          <p:cNvSpPr/>
          <p:nvPr/>
        </p:nvSpPr>
        <p:spPr>
          <a:xfrm>
            <a:off x="3936347" y="2566068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6C8B700-7797-4F31-A0E4-E659900724B3}"/>
              </a:ext>
            </a:extLst>
          </p:cNvPr>
          <p:cNvSpPr/>
          <p:nvPr/>
        </p:nvSpPr>
        <p:spPr>
          <a:xfrm>
            <a:off x="708638" y="4829778"/>
            <a:ext cx="1086537" cy="1086537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8B4705F2-C324-4A1D-BB26-4B88D84B8D8F}"/>
              </a:ext>
            </a:extLst>
          </p:cNvPr>
          <p:cNvSpPr/>
          <p:nvPr/>
        </p:nvSpPr>
        <p:spPr>
          <a:xfrm>
            <a:off x="589612" y="4731715"/>
            <a:ext cx="1280160" cy="1280160"/>
          </a:xfrm>
          <a:prstGeom prst="arc">
            <a:avLst>
              <a:gd name="adj1" fmla="val 16200000"/>
              <a:gd name="adj2" fmla="val 5378871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3FCD40D-E898-49A3-A5F8-78CD2D14DA82}"/>
              </a:ext>
            </a:extLst>
          </p:cNvPr>
          <p:cNvSpPr txBox="1">
            <a:spLocks/>
          </p:cNvSpPr>
          <p:nvPr/>
        </p:nvSpPr>
        <p:spPr>
          <a:xfrm>
            <a:off x="1985028" y="4724589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徐冉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A6ED3A4-C342-44B0-9D8D-27DFBE09F3E6}"/>
              </a:ext>
            </a:extLst>
          </p:cNvPr>
          <p:cNvSpPr txBox="1"/>
          <p:nvPr/>
        </p:nvSpPr>
        <p:spPr>
          <a:xfrm flipH="1">
            <a:off x="1966584" y="5173407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学号：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Y02114043</a:t>
            </a:r>
          </a:p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21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级互联网学院。网络工程专业学生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CEA3CE7-D00B-4C89-9443-0B66B3D55E80}"/>
              </a:ext>
            </a:extLst>
          </p:cNvPr>
          <p:cNvSpPr/>
          <p:nvPr/>
        </p:nvSpPr>
        <p:spPr>
          <a:xfrm>
            <a:off x="3656173" y="4777905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9A89F6-37B8-407C-A426-C33573CCFD12}"/>
              </a:ext>
            </a:extLst>
          </p:cNvPr>
          <p:cNvSpPr/>
          <p:nvPr/>
        </p:nvSpPr>
        <p:spPr>
          <a:xfrm>
            <a:off x="3796260" y="4777904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B129D5-70F9-4994-88F6-6C621FEBD7B7}"/>
              </a:ext>
            </a:extLst>
          </p:cNvPr>
          <p:cNvSpPr/>
          <p:nvPr/>
        </p:nvSpPr>
        <p:spPr>
          <a:xfrm>
            <a:off x="3936347" y="4777904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E9C7183-2916-4607-832A-E42D8A66A42A}"/>
              </a:ext>
            </a:extLst>
          </p:cNvPr>
          <p:cNvSpPr/>
          <p:nvPr/>
        </p:nvSpPr>
        <p:spPr>
          <a:xfrm>
            <a:off x="6393270" y="2231970"/>
            <a:ext cx="1086537" cy="1086537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916E6857-D392-4818-A99E-1EADAC960CF4}"/>
              </a:ext>
            </a:extLst>
          </p:cNvPr>
          <p:cNvSpPr/>
          <p:nvPr/>
        </p:nvSpPr>
        <p:spPr>
          <a:xfrm>
            <a:off x="6296458" y="2135159"/>
            <a:ext cx="1280160" cy="1280160"/>
          </a:xfrm>
          <a:prstGeom prst="arc">
            <a:avLst>
              <a:gd name="adj1" fmla="val 16200000"/>
              <a:gd name="adj2" fmla="val 5378871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43389EC-AB27-46D3-9130-579278619DAD}"/>
              </a:ext>
            </a:extLst>
          </p:cNvPr>
          <p:cNvSpPr txBox="1">
            <a:spLocks/>
          </p:cNvSpPr>
          <p:nvPr/>
        </p:nvSpPr>
        <p:spPr>
          <a:xfrm>
            <a:off x="7691877" y="2367978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韦向峰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0B72C4E-9C7B-4BC4-8173-13F33E67DFCB}"/>
              </a:ext>
            </a:extLst>
          </p:cNvPr>
          <p:cNvSpPr txBox="1"/>
          <p:nvPr/>
        </p:nvSpPr>
        <p:spPr>
          <a:xfrm flipH="1">
            <a:off x="7691874" y="2700955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学号：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Y02114005</a:t>
            </a:r>
          </a:p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21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级互联网学院，科学与大数据技术专业学生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F80379F-5598-4E7B-8653-953A9BC855A6}"/>
              </a:ext>
            </a:extLst>
          </p:cNvPr>
          <p:cNvSpPr/>
          <p:nvPr/>
        </p:nvSpPr>
        <p:spPr>
          <a:xfrm>
            <a:off x="9349381" y="2566069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502431-8F8D-47AB-A131-CD836BB163E8}"/>
              </a:ext>
            </a:extLst>
          </p:cNvPr>
          <p:cNvSpPr/>
          <p:nvPr/>
        </p:nvSpPr>
        <p:spPr>
          <a:xfrm>
            <a:off x="9489468" y="2566068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4376288-FA66-4FBE-AA2D-5C8716642233}"/>
              </a:ext>
            </a:extLst>
          </p:cNvPr>
          <p:cNvSpPr/>
          <p:nvPr/>
        </p:nvSpPr>
        <p:spPr>
          <a:xfrm>
            <a:off x="9629555" y="2566068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F0A12AB-5D6C-4756-9127-8C25464020E1}"/>
              </a:ext>
            </a:extLst>
          </p:cNvPr>
          <p:cNvSpPr/>
          <p:nvPr/>
        </p:nvSpPr>
        <p:spPr>
          <a:xfrm>
            <a:off x="6393270" y="4698580"/>
            <a:ext cx="1086537" cy="1086537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1443B2E5-5053-4674-81B5-14F2DB1FAB31}"/>
              </a:ext>
            </a:extLst>
          </p:cNvPr>
          <p:cNvSpPr/>
          <p:nvPr/>
        </p:nvSpPr>
        <p:spPr>
          <a:xfrm>
            <a:off x="6296458" y="4636155"/>
            <a:ext cx="1280160" cy="1280160"/>
          </a:xfrm>
          <a:prstGeom prst="arc">
            <a:avLst>
              <a:gd name="adj1" fmla="val 16200000"/>
              <a:gd name="adj2" fmla="val 5378871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D9A6BAF-AD01-4D0F-85EF-4E0A8C2E31D2}"/>
              </a:ext>
            </a:extLst>
          </p:cNvPr>
          <p:cNvSpPr txBox="1">
            <a:spLocks/>
          </p:cNvSpPr>
          <p:nvPr/>
        </p:nvSpPr>
        <p:spPr>
          <a:xfrm>
            <a:off x="7673430" y="4730290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杨千钧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7D3C56C-4AAF-4D8F-8CB3-40676BA03BF4}"/>
              </a:ext>
            </a:extLst>
          </p:cNvPr>
          <p:cNvSpPr txBox="1"/>
          <p:nvPr/>
        </p:nvSpPr>
        <p:spPr>
          <a:xfrm flipH="1">
            <a:off x="7680487" y="5246572"/>
            <a:ext cx="3877465" cy="52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学号：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WB2224016</a:t>
            </a:r>
          </a:p>
          <a:p>
            <a:pPr algn="just" latinLnBrk="1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22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级集电学院，电路设计与集成系统专业的学生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7C95F03-E0BE-4258-87CF-4024C4898A16}"/>
              </a:ext>
            </a:extLst>
          </p:cNvPr>
          <p:cNvSpPr/>
          <p:nvPr/>
        </p:nvSpPr>
        <p:spPr>
          <a:xfrm>
            <a:off x="9349381" y="4777905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03A4AE0-0431-4C82-B9E7-5F9BEEEB188C}"/>
              </a:ext>
            </a:extLst>
          </p:cNvPr>
          <p:cNvSpPr/>
          <p:nvPr/>
        </p:nvSpPr>
        <p:spPr>
          <a:xfrm>
            <a:off x="9489468" y="4777904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B6FBFD9-DFCC-498A-885C-73417C74065D}"/>
              </a:ext>
            </a:extLst>
          </p:cNvPr>
          <p:cNvSpPr/>
          <p:nvPr/>
        </p:nvSpPr>
        <p:spPr>
          <a:xfrm>
            <a:off x="9629555" y="4777904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028A7D-C6D2-9224-A0ED-B2F4EFBC8ABB}"/>
              </a:ext>
            </a:extLst>
          </p:cNvPr>
          <p:cNvSpPr txBox="1">
            <a:spLocks/>
          </p:cNvSpPr>
          <p:nvPr/>
        </p:nvSpPr>
        <p:spPr>
          <a:xfrm>
            <a:off x="495889" y="1591930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项目负责人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0CAD6D-9B4D-94E8-70EB-5B88D38F0FFE}"/>
              </a:ext>
            </a:extLst>
          </p:cNvPr>
          <p:cNvSpPr txBox="1">
            <a:spLocks/>
          </p:cNvSpPr>
          <p:nvPr/>
        </p:nvSpPr>
        <p:spPr>
          <a:xfrm>
            <a:off x="6108478" y="1548861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项目团队成员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D3A2B-614A-04B2-D66C-3211B9E49C25}"/>
              </a:ext>
            </a:extLst>
          </p:cNvPr>
          <p:cNvSpPr txBox="1"/>
          <p:nvPr/>
        </p:nvSpPr>
        <p:spPr>
          <a:xfrm flipH="1">
            <a:off x="8553462" y="174385"/>
            <a:ext cx="3877465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顺序由姓氏首字母排序，不分先后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779B0B-8ACE-BF24-0B4B-13A91B0B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3" y="3550224"/>
            <a:ext cx="4904074" cy="3948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1EB96A-CDBF-FEE2-9FFD-292F0E33B861}"/>
              </a:ext>
            </a:extLst>
          </p:cNvPr>
          <p:cNvSpPr txBox="1"/>
          <p:nvPr/>
        </p:nvSpPr>
        <p:spPr>
          <a:xfrm>
            <a:off x="603250" y="419724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accent5"/>
                </a:solidFill>
                <a:latin typeface="+mj-ea"/>
                <a:ea typeface="+mj-ea"/>
              </a:rPr>
              <a:t>项目团队成员</a:t>
            </a:r>
            <a:endParaRPr lang="en-GB" altLang="zh-CN" sz="18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C73266-5185-4FFF-82E4-93E3A4FB69AF}"/>
              </a:ext>
            </a:extLst>
          </p:cNvPr>
          <p:cNvSpPr txBox="1"/>
          <p:nvPr/>
        </p:nvSpPr>
        <p:spPr>
          <a:xfrm>
            <a:off x="6126828" y="410401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accent5"/>
                </a:solidFill>
                <a:latin typeface="+mj-ea"/>
                <a:ea typeface="+mj-ea"/>
              </a:rPr>
              <a:t>项目团队成员</a:t>
            </a:r>
            <a:endParaRPr lang="en-GB" altLang="zh-CN" sz="18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3276479-599C-BE74-3683-08BE14E84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828" y="3523781"/>
            <a:ext cx="5887272" cy="4477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B743F16-0F65-6BA1-3BE6-78BC2FDD0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12" y="6081450"/>
            <a:ext cx="4960695" cy="46481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EC1ED0A-D6FC-1E43-AB6F-81C3C352F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458" y="5985890"/>
            <a:ext cx="5677287" cy="5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项目介绍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87E09E1-79CF-4C15-9E6C-3EBD5EAE00C4}"/>
              </a:ext>
            </a:extLst>
          </p:cNvPr>
          <p:cNvSpPr txBox="1"/>
          <p:nvPr/>
        </p:nvSpPr>
        <p:spPr>
          <a:xfrm flipH="1">
            <a:off x="748818" y="1640411"/>
            <a:ext cx="10694364" cy="480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sz="1600" dirty="0">
                <a:solidFill>
                  <a:srgbClr val="24292F"/>
                </a:solidFill>
                <a:latin typeface="-apple-system"/>
              </a:rPr>
              <a:t>         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专注于同校学生，可提高用户体验：该平台只对同校的学生开放，通过学号和姓名等信息的实名认证，可以确保交易的安全性和真实性。此外，同校的学生之间更容易建立起信任和联系，使得交易更加愉快。</a:t>
            </a:r>
          </a:p>
          <a:p>
            <a:pPr algn="just" latinLnBrk="1">
              <a:lnSpc>
                <a:spcPct val="120000"/>
              </a:lnSpc>
            </a:pPr>
            <a:endParaRPr lang="zh-CN" alt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just" latinLnBrk="1">
              <a:lnSpc>
                <a:spcPct val="120000"/>
              </a:lnSpc>
            </a:pP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          二手物品交易：在该平台上，学生可以将自己的二手物品进行出售或者购买，如书籍、电子产品、衣物、家居用品等，满足大学生的日常需求，减少不必要的浪费和消费。</a:t>
            </a:r>
          </a:p>
          <a:p>
            <a:pPr algn="just" latinLnBrk="1">
              <a:lnSpc>
                <a:spcPct val="120000"/>
              </a:lnSpc>
            </a:pPr>
            <a:endParaRPr lang="zh-CN" alt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just" latinLnBrk="1">
              <a:lnSpc>
                <a:spcPct val="120000"/>
              </a:lnSpc>
            </a:pP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         线上交易：学生可以通过该平台来完成线上交易，并且可以直接与卖家沟通交流。每一笔交易都可以得到平台的监管和保障，确保交易的公正和安全。</a:t>
            </a:r>
          </a:p>
          <a:p>
            <a:pPr algn="just" latinLnBrk="1">
              <a:lnSpc>
                <a:spcPct val="120000"/>
              </a:lnSpc>
            </a:pPr>
            <a:endParaRPr lang="zh-CN" alt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just" latinLnBrk="1">
              <a:lnSpc>
                <a:spcPct val="120000"/>
              </a:lnSpc>
            </a:pP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         广告推广功能：该平台提供广告服务，商家可以通过在平台上投放广告来展示其商业信息，吸引潜在的消费者，促进商业发展。</a:t>
            </a:r>
          </a:p>
          <a:p>
            <a:pPr algn="just" latinLnBrk="1">
              <a:lnSpc>
                <a:spcPct val="120000"/>
              </a:lnSpc>
            </a:pPr>
            <a:endParaRPr lang="zh-CN" alt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just" latinLnBrk="1">
              <a:lnSpc>
                <a:spcPct val="120000"/>
              </a:lnSpc>
            </a:pP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         活动策划：平台可以与学生会、社团等组织合作，推出线上或线下的活动，增加用户的互动和参与度。</a:t>
            </a:r>
          </a:p>
          <a:p>
            <a:pPr algn="just" latinLnBrk="1">
              <a:lnSpc>
                <a:spcPct val="120000"/>
              </a:lnSpc>
            </a:pPr>
            <a:endParaRPr lang="zh-CN" alt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just" latinLnBrk="1">
              <a:lnSpc>
                <a:spcPct val="120000"/>
              </a:lnSpc>
            </a:pP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         积分奖励机制：平台可以在交易成功后，奖励用户一定数量的积分，用户可以在平台内兑换物品或者学习资料等，提高用户的参与度和活跃度。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157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512796" y="317778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54297" y="2997815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TWO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633323" y="3317856"/>
            <a:ext cx="8643042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产品介绍</a:t>
            </a:r>
            <a:endParaRPr lang="en-GB" altLang="zh-CN" sz="9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181600" y="3228647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0B9879-708C-419F-BFEF-9AAB405DFF6C}"/>
              </a:ext>
            </a:extLst>
          </p:cNvPr>
          <p:cNvSpPr txBox="1"/>
          <p:nvPr/>
        </p:nvSpPr>
        <p:spPr>
          <a:xfrm flipH="1">
            <a:off x="5131474" y="2930127"/>
            <a:ext cx="467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College Student Entrepreneurship and Innovation Competition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F00CE8-2A1C-41C2-A6B2-A6D5A527C8CE}"/>
              </a:ext>
            </a:extLst>
          </p:cNvPr>
          <p:cNvSpPr txBox="1"/>
          <p:nvPr/>
        </p:nvSpPr>
        <p:spPr>
          <a:xfrm flipH="1">
            <a:off x="1887193" y="4660340"/>
            <a:ext cx="8055460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Product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43560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ECC112D8-51CA-41DB-A094-F0C41BF698AA}"/>
              </a:ext>
            </a:extLst>
          </p:cNvPr>
          <p:cNvSpPr/>
          <p:nvPr/>
        </p:nvSpPr>
        <p:spPr>
          <a:xfrm>
            <a:off x="5149176" y="3118060"/>
            <a:ext cx="1893649" cy="1893649"/>
          </a:xfrm>
          <a:prstGeom prst="ellipse">
            <a:avLst/>
          </a:prstGeom>
          <a:blipFill dpi="0" rotWithShape="1">
            <a:blip r:embed="rId2"/>
            <a:srcRect/>
            <a:tile tx="0" ty="342900" sx="100000" sy="100000" flip="none" algn="ctr"/>
          </a:blipFill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3E315F03-22F0-4813-A2E5-B6C662B6B537}"/>
              </a:ext>
            </a:extLst>
          </p:cNvPr>
          <p:cNvSpPr/>
          <p:nvPr/>
        </p:nvSpPr>
        <p:spPr>
          <a:xfrm>
            <a:off x="5025390" y="2994274"/>
            <a:ext cx="2141220" cy="2141220"/>
          </a:xfrm>
          <a:prstGeom prst="arc">
            <a:avLst>
              <a:gd name="adj1" fmla="val 16200000"/>
              <a:gd name="adj2" fmla="val 4906459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8062279E-3A5E-4DF6-BE79-39A3E5F71F70}"/>
              </a:ext>
            </a:extLst>
          </p:cNvPr>
          <p:cNvSpPr/>
          <p:nvPr/>
        </p:nvSpPr>
        <p:spPr>
          <a:xfrm flipH="1">
            <a:off x="5025390" y="2994274"/>
            <a:ext cx="2141220" cy="2141220"/>
          </a:xfrm>
          <a:prstGeom prst="arc">
            <a:avLst>
              <a:gd name="adj1" fmla="val 2571210"/>
              <a:gd name="adj2" fmla="val 5622884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77312740-C91A-4BD3-BD68-1C1D54619295}"/>
              </a:ext>
            </a:extLst>
          </p:cNvPr>
          <p:cNvSpPr/>
          <p:nvPr/>
        </p:nvSpPr>
        <p:spPr>
          <a:xfrm flipH="1">
            <a:off x="5025390" y="2994274"/>
            <a:ext cx="2141220" cy="2141220"/>
          </a:xfrm>
          <a:prstGeom prst="arc">
            <a:avLst>
              <a:gd name="adj1" fmla="val 16866393"/>
              <a:gd name="adj2" fmla="val 1679688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10CDB-D4FE-4732-BFBE-B3BF605F6A34}"/>
              </a:ext>
            </a:extLst>
          </p:cNvPr>
          <p:cNvSpPr txBox="1"/>
          <p:nvPr/>
        </p:nvSpPr>
        <p:spPr>
          <a:xfrm flipH="1">
            <a:off x="7589619" y="2168456"/>
            <a:ext cx="3877465" cy="11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在该平台上，学生可以将自己的二手物品进行出售或者购买，如书籍、电子产品、衣物、家居用品等，满足大学生的日常需求，减少不必要的浪费和消费。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1A22E41-30AA-4EB6-A2BF-C27DF85B35C8}"/>
              </a:ext>
            </a:extLst>
          </p:cNvPr>
          <p:cNvSpPr/>
          <p:nvPr/>
        </p:nvSpPr>
        <p:spPr>
          <a:xfrm>
            <a:off x="7638546" y="216845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2931AFF-D54F-4A21-96AE-FA13D95892BE}"/>
              </a:ext>
            </a:extLst>
          </p:cNvPr>
          <p:cNvSpPr/>
          <p:nvPr/>
        </p:nvSpPr>
        <p:spPr>
          <a:xfrm flipH="1" flipV="1">
            <a:off x="11415268" y="303518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99CD13-634B-480E-A0BA-D0DD6F7C7D45}"/>
              </a:ext>
            </a:extLst>
          </p:cNvPr>
          <p:cNvCxnSpPr>
            <a:cxnSpLocks/>
          </p:cNvCxnSpPr>
          <p:nvPr/>
        </p:nvCxnSpPr>
        <p:spPr>
          <a:xfrm>
            <a:off x="7742178" y="2597299"/>
            <a:ext cx="456942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5C4A07-6A5F-4445-9D6B-3F1ACB2324B0}"/>
              </a:ext>
            </a:extLst>
          </p:cNvPr>
          <p:cNvCxnSpPr>
            <a:cxnSpLocks/>
          </p:cNvCxnSpPr>
          <p:nvPr/>
        </p:nvCxnSpPr>
        <p:spPr>
          <a:xfrm flipV="1">
            <a:off x="6899910" y="2597299"/>
            <a:ext cx="842268" cy="628115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A3406C6-4620-4C1B-AC48-6896B8813152}"/>
              </a:ext>
            </a:extLst>
          </p:cNvPr>
          <p:cNvSpPr txBox="1"/>
          <p:nvPr/>
        </p:nvSpPr>
        <p:spPr>
          <a:xfrm flipH="1">
            <a:off x="7690362" y="5130910"/>
            <a:ext cx="3877465" cy="11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积分奖励机制：平台可以在交易成功后，奖励用户一定数量的积分，用户可以在平台内兑换物品或者学习资料等，提高用户的参与度和活跃度。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71B74E2-0A2F-40D1-943D-4C74A9B08C1E}"/>
              </a:ext>
            </a:extLst>
          </p:cNvPr>
          <p:cNvSpPr/>
          <p:nvPr/>
        </p:nvSpPr>
        <p:spPr>
          <a:xfrm>
            <a:off x="7638546" y="5125555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F2442C4-3516-4E61-B425-B6309FCE9308}"/>
              </a:ext>
            </a:extLst>
          </p:cNvPr>
          <p:cNvSpPr/>
          <p:nvPr/>
        </p:nvSpPr>
        <p:spPr>
          <a:xfrm flipH="1" flipV="1">
            <a:off x="11415268" y="599228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58F8FDD-AE28-4CDC-90F2-D80203E7C133}"/>
              </a:ext>
            </a:extLst>
          </p:cNvPr>
          <p:cNvCxnSpPr>
            <a:cxnSpLocks/>
          </p:cNvCxnSpPr>
          <p:nvPr/>
        </p:nvCxnSpPr>
        <p:spPr>
          <a:xfrm>
            <a:off x="7742178" y="5538061"/>
            <a:ext cx="456942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F486330-3B30-4C37-8599-05C6C1D9F6C6}"/>
              </a:ext>
            </a:extLst>
          </p:cNvPr>
          <p:cNvCxnSpPr>
            <a:cxnSpLocks/>
          </p:cNvCxnSpPr>
          <p:nvPr/>
        </p:nvCxnSpPr>
        <p:spPr>
          <a:xfrm>
            <a:off x="6899910" y="4909946"/>
            <a:ext cx="842268" cy="628115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2E9B709E-1597-4188-86B6-95A619F19243}"/>
              </a:ext>
            </a:extLst>
          </p:cNvPr>
          <p:cNvSpPr/>
          <p:nvPr/>
        </p:nvSpPr>
        <p:spPr>
          <a:xfrm>
            <a:off x="4004310" y="2589144"/>
            <a:ext cx="1297110" cy="628108"/>
          </a:xfrm>
          <a:custGeom>
            <a:avLst/>
            <a:gdLst>
              <a:gd name="connsiteX0" fmla="*/ 0 w 1322070"/>
              <a:gd name="connsiteY0" fmla="*/ 0 h 647700"/>
              <a:gd name="connsiteX1" fmla="*/ 457200 w 1322070"/>
              <a:gd name="connsiteY1" fmla="*/ 0 h 647700"/>
              <a:gd name="connsiteX2" fmla="*/ 1322070 w 132207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070" h="647700">
                <a:moveTo>
                  <a:pt x="0" y="0"/>
                </a:moveTo>
                <a:lnTo>
                  <a:pt x="457200" y="0"/>
                </a:lnTo>
                <a:lnTo>
                  <a:pt x="1322070" y="647700"/>
                </a:ln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E80DD70-B9CF-4EA2-9C0D-09E75C3EA43F}"/>
              </a:ext>
            </a:extLst>
          </p:cNvPr>
          <p:cNvSpPr txBox="1"/>
          <p:nvPr/>
        </p:nvSpPr>
        <p:spPr>
          <a:xfrm flipH="1">
            <a:off x="673100" y="2103227"/>
            <a:ext cx="3877465" cy="1368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专注于同校学生，可提高用户体验：该平台只对同校的学生开放，通过学号和姓名等信息的实名认证，可以确保交易的安全性和真实性。此外，同校的学生之间更容易建立起信任和联系，使得交易更加愉快。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6391C5E-C79D-4BBC-9C55-BBA43D573A0A}"/>
              </a:ext>
            </a:extLst>
          </p:cNvPr>
          <p:cNvSpPr/>
          <p:nvPr/>
        </p:nvSpPr>
        <p:spPr>
          <a:xfrm flipH="1">
            <a:off x="4470317" y="216845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32B9C599-90CB-4D0C-B4D1-1C5D714552D0}"/>
              </a:ext>
            </a:extLst>
          </p:cNvPr>
          <p:cNvSpPr/>
          <p:nvPr/>
        </p:nvSpPr>
        <p:spPr>
          <a:xfrm flipV="1">
            <a:off x="668622" y="303518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A5D6F01F-25A1-42AB-87A5-0809CDF25A27}"/>
              </a:ext>
            </a:extLst>
          </p:cNvPr>
          <p:cNvSpPr/>
          <p:nvPr/>
        </p:nvSpPr>
        <p:spPr>
          <a:xfrm flipV="1">
            <a:off x="4004310" y="4909946"/>
            <a:ext cx="1297110" cy="628108"/>
          </a:xfrm>
          <a:custGeom>
            <a:avLst/>
            <a:gdLst>
              <a:gd name="connsiteX0" fmla="*/ 0 w 1322070"/>
              <a:gd name="connsiteY0" fmla="*/ 0 h 647700"/>
              <a:gd name="connsiteX1" fmla="*/ 457200 w 1322070"/>
              <a:gd name="connsiteY1" fmla="*/ 0 h 647700"/>
              <a:gd name="connsiteX2" fmla="*/ 1322070 w 132207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070" h="647700">
                <a:moveTo>
                  <a:pt x="0" y="0"/>
                </a:moveTo>
                <a:lnTo>
                  <a:pt x="457200" y="0"/>
                </a:lnTo>
                <a:lnTo>
                  <a:pt x="1322070" y="647700"/>
                </a:ln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7A3365C-51F4-4218-A489-AB26F710A988}"/>
              </a:ext>
            </a:extLst>
          </p:cNvPr>
          <p:cNvSpPr txBox="1"/>
          <p:nvPr/>
        </p:nvSpPr>
        <p:spPr>
          <a:xfrm flipH="1">
            <a:off x="700639" y="5256852"/>
            <a:ext cx="3877465" cy="85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该平台提供广告服务，商家可以通过在平台上投放广告来展示其商业信息，吸引潜在的消费者，促进商业发展。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47B48CF4-7A9C-43A9-81CA-5898EB65A16A}"/>
              </a:ext>
            </a:extLst>
          </p:cNvPr>
          <p:cNvSpPr/>
          <p:nvPr/>
        </p:nvSpPr>
        <p:spPr>
          <a:xfrm flipH="1">
            <a:off x="4462796" y="5125555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B607BA8-E674-4856-812C-2932E8EEA07E}"/>
              </a:ext>
            </a:extLst>
          </p:cNvPr>
          <p:cNvSpPr/>
          <p:nvPr/>
        </p:nvSpPr>
        <p:spPr>
          <a:xfrm flipV="1">
            <a:off x="661101" y="599228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0C100B6-A2D4-416F-967B-859EBC201971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产品介绍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11CF8E-1E33-74E1-D9E8-526875DC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15" y="3115780"/>
            <a:ext cx="2000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0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512796" y="317778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54297" y="2997815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THREE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633323" y="3317856"/>
            <a:ext cx="8643042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市场分析</a:t>
            </a:r>
            <a:endParaRPr lang="en-GB" altLang="zh-CN" sz="9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181600" y="3228647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0B9879-708C-419F-BFEF-9AAB405DFF6C}"/>
              </a:ext>
            </a:extLst>
          </p:cNvPr>
          <p:cNvSpPr txBox="1"/>
          <p:nvPr/>
        </p:nvSpPr>
        <p:spPr>
          <a:xfrm flipH="1">
            <a:off x="5131474" y="2930127"/>
            <a:ext cx="467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College Student Entrepreneurship and Innovation Competition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F00CE8-2A1C-41C2-A6B2-A6D5A527C8CE}"/>
              </a:ext>
            </a:extLst>
          </p:cNvPr>
          <p:cNvSpPr txBox="1"/>
          <p:nvPr/>
        </p:nvSpPr>
        <p:spPr>
          <a:xfrm flipH="1">
            <a:off x="1887193" y="4660340"/>
            <a:ext cx="8055460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237828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市场分析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F548D4A-2A60-477C-84D2-77E4E0FFCCA5}"/>
              </a:ext>
            </a:extLst>
          </p:cNvPr>
          <p:cNvSpPr/>
          <p:nvPr/>
        </p:nvSpPr>
        <p:spPr>
          <a:xfrm>
            <a:off x="6096000" y="2019300"/>
            <a:ext cx="6096000" cy="4216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B9E7AB6-D575-4678-8129-2CA18A248EFE}"/>
              </a:ext>
            </a:extLst>
          </p:cNvPr>
          <p:cNvSpPr txBox="1">
            <a:spLocks/>
          </p:cNvSpPr>
          <p:nvPr/>
        </p:nvSpPr>
        <p:spPr>
          <a:xfrm>
            <a:off x="1654952" y="2440753"/>
            <a:ext cx="2005146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5"/>
                </a:solidFill>
                <a:latin typeface="+mj-ea"/>
                <a:ea typeface="+mj-ea"/>
              </a:rPr>
              <a:t>市场痛点</a:t>
            </a:r>
            <a:endParaRPr lang="en-GB" sz="2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87E09E1-79CF-4C15-9E6C-3EBD5EAE00C4}"/>
              </a:ext>
            </a:extLst>
          </p:cNvPr>
          <p:cNvSpPr txBox="1"/>
          <p:nvPr/>
        </p:nvSpPr>
        <p:spPr>
          <a:xfrm flipH="1">
            <a:off x="1620827" y="2898983"/>
            <a:ext cx="3877465" cy="2730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       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随着互联网技术的发展，线上交易平台受到越来越多人的欢迎。尤其是在大学校园中，很多学生需要购买或出售二手物品，但是没有合适的平台可以满足他们的需求。线下的跳蚤市场存在的问题包括时间和空间限制、信息不够透明、交易流程不规范等等。因此线上平台成为了更好的选择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CEC81790-894E-4767-8418-B5EACE57D059}"/>
              </a:ext>
            </a:extLst>
          </p:cNvPr>
          <p:cNvSpPr/>
          <p:nvPr/>
        </p:nvSpPr>
        <p:spPr>
          <a:xfrm>
            <a:off x="3388707" y="2638843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91A8C1CC-2112-4004-82DA-CC919B3E7AAE}"/>
              </a:ext>
            </a:extLst>
          </p:cNvPr>
          <p:cNvSpPr/>
          <p:nvPr/>
        </p:nvSpPr>
        <p:spPr>
          <a:xfrm>
            <a:off x="3528794" y="2638842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0E067F7F-CB6C-4F1D-8F27-BBDB1798B6CD}"/>
              </a:ext>
            </a:extLst>
          </p:cNvPr>
          <p:cNvSpPr/>
          <p:nvPr/>
        </p:nvSpPr>
        <p:spPr>
          <a:xfrm>
            <a:off x="3668881" y="2638842"/>
            <a:ext cx="67467" cy="67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79FF91DF-C3CA-487D-B840-1CA108C73C07}"/>
              </a:ext>
            </a:extLst>
          </p:cNvPr>
          <p:cNvGrpSpPr/>
          <p:nvPr/>
        </p:nvGrpSpPr>
        <p:grpSpPr>
          <a:xfrm>
            <a:off x="750427" y="2505113"/>
            <a:ext cx="762000" cy="685800"/>
            <a:chOff x="1017176" y="2238764"/>
            <a:chExt cx="762000" cy="685800"/>
          </a:xfrm>
          <a:solidFill>
            <a:schemeClr val="accent5"/>
          </a:solidFill>
        </p:grpSpPr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24BE08C2-95D1-4CAA-8879-8465F0C7384A}"/>
                </a:ext>
              </a:extLst>
            </p:cNvPr>
            <p:cNvSpPr/>
            <p:nvPr/>
          </p:nvSpPr>
          <p:spPr>
            <a:xfrm>
              <a:off x="1017176" y="2791214"/>
              <a:ext cx="762000" cy="133350"/>
            </a:xfrm>
            <a:custGeom>
              <a:avLst/>
              <a:gdLst>
                <a:gd name="connsiteX0" fmla="*/ 381000 w 762000"/>
                <a:gd name="connsiteY0" fmla="*/ 38100 h 133350"/>
                <a:gd name="connsiteX1" fmla="*/ 409575 w 762000"/>
                <a:gd name="connsiteY1" fmla="*/ 66675 h 133350"/>
                <a:gd name="connsiteX2" fmla="*/ 381000 w 762000"/>
                <a:gd name="connsiteY2" fmla="*/ 95250 h 133350"/>
                <a:gd name="connsiteX3" fmla="*/ 352425 w 762000"/>
                <a:gd name="connsiteY3" fmla="*/ 66675 h 133350"/>
                <a:gd name="connsiteX4" fmla="*/ 381000 w 762000"/>
                <a:gd name="connsiteY4" fmla="*/ 38100 h 133350"/>
                <a:gd name="connsiteX5" fmla="*/ 0 w 762000"/>
                <a:gd name="connsiteY5" fmla="*/ 133350 h 133350"/>
                <a:gd name="connsiteX6" fmla="*/ 762000 w 762000"/>
                <a:gd name="connsiteY6" fmla="*/ 133350 h 133350"/>
                <a:gd name="connsiteX7" fmla="*/ 762000 w 762000"/>
                <a:gd name="connsiteY7" fmla="*/ 0 h 133350"/>
                <a:gd name="connsiteX8" fmla="*/ 0 w 762000"/>
                <a:gd name="connsiteY8" fmla="*/ 0 h 133350"/>
                <a:gd name="connsiteX9" fmla="*/ 0 w 762000"/>
                <a:gd name="connsiteY9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33350">
                  <a:moveTo>
                    <a:pt x="381000" y="38100"/>
                  </a:moveTo>
                  <a:cubicBezTo>
                    <a:pt x="397193" y="38100"/>
                    <a:pt x="409575" y="50483"/>
                    <a:pt x="409575" y="66675"/>
                  </a:cubicBezTo>
                  <a:cubicBezTo>
                    <a:pt x="409575" y="82867"/>
                    <a:pt x="397193" y="95250"/>
                    <a:pt x="381000" y="95250"/>
                  </a:cubicBezTo>
                  <a:cubicBezTo>
                    <a:pt x="364808" y="95250"/>
                    <a:pt x="352425" y="82867"/>
                    <a:pt x="352425" y="66675"/>
                  </a:cubicBezTo>
                  <a:cubicBezTo>
                    <a:pt x="352425" y="50483"/>
                    <a:pt x="364808" y="38100"/>
                    <a:pt x="381000" y="38100"/>
                  </a:cubicBezTo>
                  <a:close/>
                  <a:moveTo>
                    <a:pt x="0" y="133350"/>
                  </a:moveTo>
                  <a:lnTo>
                    <a:pt x="762000" y="13335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2D7099E2-14E7-4AC2-8552-9824813E78EF}"/>
                </a:ext>
              </a:extLst>
            </p:cNvPr>
            <p:cNvSpPr/>
            <p:nvPr/>
          </p:nvSpPr>
          <p:spPr>
            <a:xfrm>
              <a:off x="1207676" y="24673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1A4296F9-9945-40F4-93CE-3399182042C4}"/>
                </a:ext>
              </a:extLst>
            </p:cNvPr>
            <p:cNvSpPr/>
            <p:nvPr/>
          </p:nvSpPr>
          <p:spPr>
            <a:xfrm>
              <a:off x="1207676" y="23911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7D4164B6-A794-458B-BAC0-9235D013D579}"/>
                </a:ext>
              </a:extLst>
            </p:cNvPr>
            <p:cNvSpPr/>
            <p:nvPr/>
          </p:nvSpPr>
          <p:spPr>
            <a:xfrm>
              <a:off x="1207676" y="2314964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4D009EB2-22C3-4FEC-B157-9958D2C9751D}"/>
                </a:ext>
              </a:extLst>
            </p:cNvPr>
            <p:cNvSpPr/>
            <p:nvPr/>
          </p:nvSpPr>
          <p:spPr>
            <a:xfrm>
              <a:off x="1017176" y="2238764"/>
              <a:ext cx="762000" cy="514350"/>
            </a:xfrm>
            <a:custGeom>
              <a:avLst/>
              <a:gdLst>
                <a:gd name="connsiteX0" fmla="*/ 647700 w 762000"/>
                <a:gd name="connsiteY0" fmla="*/ 304800 h 514350"/>
                <a:gd name="connsiteX1" fmla="*/ 419100 w 762000"/>
                <a:gd name="connsiteY1" fmla="*/ 304800 h 514350"/>
                <a:gd name="connsiteX2" fmla="*/ 419100 w 762000"/>
                <a:gd name="connsiteY2" fmla="*/ 209550 h 514350"/>
                <a:gd name="connsiteX3" fmla="*/ 647700 w 762000"/>
                <a:gd name="connsiteY3" fmla="*/ 209550 h 514350"/>
                <a:gd name="connsiteX4" fmla="*/ 647700 w 762000"/>
                <a:gd name="connsiteY4" fmla="*/ 304800 h 514350"/>
                <a:gd name="connsiteX5" fmla="*/ 323850 w 762000"/>
                <a:gd name="connsiteY5" fmla="*/ 304800 h 514350"/>
                <a:gd name="connsiteX6" fmla="*/ 152400 w 762000"/>
                <a:gd name="connsiteY6" fmla="*/ 304800 h 514350"/>
                <a:gd name="connsiteX7" fmla="*/ 152400 w 762000"/>
                <a:gd name="connsiteY7" fmla="*/ 38100 h 514350"/>
                <a:gd name="connsiteX8" fmla="*/ 323850 w 762000"/>
                <a:gd name="connsiteY8" fmla="*/ 38100 h 514350"/>
                <a:gd name="connsiteX9" fmla="*/ 323850 w 762000"/>
                <a:gd name="connsiteY9" fmla="*/ 304800 h 514350"/>
                <a:gd name="connsiteX10" fmla="*/ 704850 w 762000"/>
                <a:gd name="connsiteY10" fmla="*/ 304800 h 514350"/>
                <a:gd name="connsiteX11" fmla="*/ 704850 w 762000"/>
                <a:gd name="connsiteY11" fmla="*/ 190500 h 514350"/>
                <a:gd name="connsiteX12" fmla="*/ 666750 w 762000"/>
                <a:gd name="connsiteY12" fmla="*/ 152400 h 514350"/>
                <a:gd name="connsiteX13" fmla="*/ 361950 w 762000"/>
                <a:gd name="connsiteY13" fmla="*/ 152400 h 514350"/>
                <a:gd name="connsiteX14" fmla="*/ 361950 w 762000"/>
                <a:gd name="connsiteY14" fmla="*/ 19050 h 514350"/>
                <a:gd name="connsiteX15" fmla="*/ 342900 w 762000"/>
                <a:gd name="connsiteY15" fmla="*/ 0 h 514350"/>
                <a:gd name="connsiteX16" fmla="*/ 133350 w 762000"/>
                <a:gd name="connsiteY16" fmla="*/ 0 h 514350"/>
                <a:gd name="connsiteX17" fmla="*/ 114300 w 762000"/>
                <a:gd name="connsiteY17" fmla="*/ 19050 h 514350"/>
                <a:gd name="connsiteX18" fmla="*/ 114300 w 762000"/>
                <a:gd name="connsiteY18" fmla="*/ 152400 h 514350"/>
                <a:gd name="connsiteX19" fmla="*/ 95250 w 762000"/>
                <a:gd name="connsiteY19" fmla="*/ 152400 h 514350"/>
                <a:gd name="connsiteX20" fmla="*/ 57150 w 762000"/>
                <a:gd name="connsiteY20" fmla="*/ 190500 h 514350"/>
                <a:gd name="connsiteX21" fmla="*/ 57150 w 762000"/>
                <a:gd name="connsiteY21" fmla="*/ 304800 h 514350"/>
                <a:gd name="connsiteX22" fmla="*/ 0 w 762000"/>
                <a:gd name="connsiteY22" fmla="*/ 438150 h 514350"/>
                <a:gd name="connsiteX23" fmla="*/ 0 w 762000"/>
                <a:gd name="connsiteY23" fmla="*/ 514350 h 514350"/>
                <a:gd name="connsiteX24" fmla="*/ 762000 w 762000"/>
                <a:gd name="connsiteY24" fmla="*/ 514350 h 514350"/>
                <a:gd name="connsiteX25" fmla="*/ 762000 w 762000"/>
                <a:gd name="connsiteY25" fmla="*/ 438150 h 514350"/>
                <a:gd name="connsiteX26" fmla="*/ 704850 w 762000"/>
                <a:gd name="connsiteY26" fmla="*/ 30480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62000" h="514350">
                  <a:moveTo>
                    <a:pt x="647700" y="304800"/>
                  </a:moveTo>
                  <a:lnTo>
                    <a:pt x="419100" y="304800"/>
                  </a:lnTo>
                  <a:lnTo>
                    <a:pt x="419100" y="209550"/>
                  </a:lnTo>
                  <a:lnTo>
                    <a:pt x="647700" y="209550"/>
                  </a:lnTo>
                  <a:lnTo>
                    <a:pt x="647700" y="304800"/>
                  </a:lnTo>
                  <a:close/>
                  <a:moveTo>
                    <a:pt x="323850" y="304800"/>
                  </a:moveTo>
                  <a:lnTo>
                    <a:pt x="152400" y="304800"/>
                  </a:lnTo>
                  <a:lnTo>
                    <a:pt x="152400" y="38100"/>
                  </a:lnTo>
                  <a:lnTo>
                    <a:pt x="323850" y="38100"/>
                  </a:lnTo>
                  <a:lnTo>
                    <a:pt x="323850" y="304800"/>
                  </a:lnTo>
                  <a:close/>
                  <a:moveTo>
                    <a:pt x="704850" y="304800"/>
                  </a:moveTo>
                  <a:lnTo>
                    <a:pt x="704850" y="190500"/>
                  </a:lnTo>
                  <a:cubicBezTo>
                    <a:pt x="704850" y="169545"/>
                    <a:pt x="687705" y="152400"/>
                    <a:pt x="666750" y="152400"/>
                  </a:cubicBezTo>
                  <a:lnTo>
                    <a:pt x="361950" y="152400"/>
                  </a:lnTo>
                  <a:lnTo>
                    <a:pt x="361950" y="19050"/>
                  </a:lnTo>
                  <a:cubicBezTo>
                    <a:pt x="361950" y="8572"/>
                    <a:pt x="353378" y="0"/>
                    <a:pt x="342900" y="0"/>
                  </a:cubicBezTo>
                  <a:lnTo>
                    <a:pt x="133350" y="0"/>
                  </a:lnTo>
                  <a:cubicBezTo>
                    <a:pt x="122873" y="0"/>
                    <a:pt x="114300" y="8572"/>
                    <a:pt x="114300" y="19050"/>
                  </a:cubicBezTo>
                  <a:lnTo>
                    <a:pt x="114300" y="152400"/>
                  </a:lnTo>
                  <a:lnTo>
                    <a:pt x="95250" y="152400"/>
                  </a:lnTo>
                  <a:cubicBezTo>
                    <a:pt x="74295" y="152400"/>
                    <a:pt x="57150" y="169545"/>
                    <a:pt x="57150" y="190500"/>
                  </a:cubicBezTo>
                  <a:lnTo>
                    <a:pt x="57150" y="304800"/>
                  </a:lnTo>
                  <a:lnTo>
                    <a:pt x="0" y="438150"/>
                  </a:lnTo>
                  <a:lnTo>
                    <a:pt x="0" y="514350"/>
                  </a:lnTo>
                  <a:lnTo>
                    <a:pt x="762000" y="514350"/>
                  </a:lnTo>
                  <a:lnTo>
                    <a:pt x="762000" y="438150"/>
                  </a:lnTo>
                  <a:lnTo>
                    <a:pt x="704850" y="304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1EBF31F6-AD7C-48DC-8432-BB19540FB6BF}"/>
              </a:ext>
            </a:extLst>
          </p:cNvPr>
          <p:cNvSpPr txBox="1">
            <a:spLocks/>
          </p:cNvSpPr>
          <p:nvPr/>
        </p:nvSpPr>
        <p:spPr>
          <a:xfrm>
            <a:off x="6818354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B72267-3341-4690-A8BB-22B2931F3262}"/>
              </a:ext>
            </a:extLst>
          </p:cNvPr>
          <p:cNvSpPr txBox="1"/>
          <p:nvPr/>
        </p:nvSpPr>
        <p:spPr>
          <a:xfrm flipH="1">
            <a:off x="6795531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A8E670CE-39F2-4902-9C8B-BC20761D73DC}"/>
              </a:ext>
            </a:extLst>
          </p:cNvPr>
          <p:cNvSpPr/>
          <p:nvPr/>
        </p:nvSpPr>
        <p:spPr>
          <a:xfrm>
            <a:off x="7525959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F06CCC27-BC0E-4892-84C7-45ED7950714A}"/>
              </a:ext>
            </a:extLst>
          </p:cNvPr>
          <p:cNvSpPr/>
          <p:nvPr/>
        </p:nvSpPr>
        <p:spPr>
          <a:xfrm>
            <a:off x="7483566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CB28048-2A53-4599-89CB-958D87854AE5}"/>
              </a:ext>
            </a:extLst>
          </p:cNvPr>
          <p:cNvSpPr/>
          <p:nvPr/>
        </p:nvSpPr>
        <p:spPr>
          <a:xfrm>
            <a:off x="7713906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0D54D22-C527-4F50-89C3-B0F17D01599C}"/>
              </a:ext>
            </a:extLst>
          </p:cNvPr>
          <p:cNvSpPr/>
          <p:nvPr/>
        </p:nvSpPr>
        <p:spPr>
          <a:xfrm>
            <a:off x="7671513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9EF6C1F-C1CF-4029-A0A8-63182FC52D9E}"/>
              </a:ext>
            </a:extLst>
          </p:cNvPr>
          <p:cNvSpPr txBox="1">
            <a:spLocks/>
          </p:cNvSpPr>
          <p:nvPr/>
        </p:nvSpPr>
        <p:spPr>
          <a:xfrm>
            <a:off x="10404405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14AD5FC-FC36-4F90-B0E6-05C2A386226C}"/>
              </a:ext>
            </a:extLst>
          </p:cNvPr>
          <p:cNvSpPr txBox="1"/>
          <p:nvPr/>
        </p:nvSpPr>
        <p:spPr>
          <a:xfrm flipH="1">
            <a:off x="10381582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BB78C102-CE7F-4C41-B55B-3171C40BF4A8}"/>
              </a:ext>
            </a:extLst>
          </p:cNvPr>
          <p:cNvSpPr/>
          <p:nvPr/>
        </p:nvSpPr>
        <p:spPr>
          <a:xfrm>
            <a:off x="11112010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0F2F6E18-3D7F-43F8-9D0D-89A5CC1AFAAF}"/>
              </a:ext>
            </a:extLst>
          </p:cNvPr>
          <p:cNvSpPr/>
          <p:nvPr/>
        </p:nvSpPr>
        <p:spPr>
          <a:xfrm>
            <a:off x="11069617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8E89FBB5-72A1-471B-BE93-A2B403455FE5}"/>
              </a:ext>
            </a:extLst>
          </p:cNvPr>
          <p:cNvSpPr/>
          <p:nvPr/>
        </p:nvSpPr>
        <p:spPr>
          <a:xfrm>
            <a:off x="11299957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5CB5E9DB-162A-4F7C-B992-876461C55D0A}"/>
              </a:ext>
            </a:extLst>
          </p:cNvPr>
          <p:cNvSpPr/>
          <p:nvPr/>
        </p:nvSpPr>
        <p:spPr>
          <a:xfrm>
            <a:off x="11257564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0A1DEBB-C149-4D28-A93B-F60ECC2F7F73}"/>
              </a:ext>
            </a:extLst>
          </p:cNvPr>
          <p:cNvSpPr txBox="1">
            <a:spLocks/>
          </p:cNvSpPr>
          <p:nvPr/>
        </p:nvSpPr>
        <p:spPr>
          <a:xfrm>
            <a:off x="8611379" y="2981134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8B349F7-AD1A-4405-BEDF-6C84645FF625}"/>
              </a:ext>
            </a:extLst>
          </p:cNvPr>
          <p:cNvSpPr txBox="1"/>
          <p:nvPr/>
        </p:nvSpPr>
        <p:spPr>
          <a:xfrm flipH="1">
            <a:off x="8588556" y="2437531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BEDEE973-4C73-4A94-9BE1-4979B57E2613}"/>
              </a:ext>
            </a:extLst>
          </p:cNvPr>
          <p:cNvSpPr/>
          <p:nvPr/>
        </p:nvSpPr>
        <p:spPr>
          <a:xfrm>
            <a:off x="9318984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A809EC7-7C8E-481E-BCF9-9775EFB4DB78}"/>
              </a:ext>
            </a:extLst>
          </p:cNvPr>
          <p:cNvSpPr/>
          <p:nvPr/>
        </p:nvSpPr>
        <p:spPr>
          <a:xfrm>
            <a:off x="9276591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08027DF3-3529-44C7-9CFF-993BE700760A}"/>
              </a:ext>
            </a:extLst>
          </p:cNvPr>
          <p:cNvSpPr/>
          <p:nvPr/>
        </p:nvSpPr>
        <p:spPr>
          <a:xfrm>
            <a:off x="9506931" y="2679912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D5FEC446-DE44-4C3F-A76E-91E4555CFB35}"/>
              </a:ext>
            </a:extLst>
          </p:cNvPr>
          <p:cNvSpPr/>
          <p:nvPr/>
        </p:nvSpPr>
        <p:spPr>
          <a:xfrm>
            <a:off x="9464538" y="2739196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3C0D581-C23C-45FE-8EB0-CF8E6DF18F0F}"/>
              </a:ext>
            </a:extLst>
          </p:cNvPr>
          <p:cNvSpPr/>
          <p:nvPr/>
        </p:nvSpPr>
        <p:spPr>
          <a:xfrm>
            <a:off x="6754146" y="2538810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4963EF21-E48A-4D61-8619-C001B91495D9}"/>
              </a:ext>
            </a:extLst>
          </p:cNvPr>
          <p:cNvSpPr/>
          <p:nvPr/>
        </p:nvSpPr>
        <p:spPr>
          <a:xfrm flipH="1" flipV="1">
            <a:off x="7884246" y="314621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9DEB9037-4B06-49A8-8794-6845032D3462}"/>
              </a:ext>
            </a:extLst>
          </p:cNvPr>
          <p:cNvSpPr/>
          <p:nvPr/>
        </p:nvSpPr>
        <p:spPr>
          <a:xfrm>
            <a:off x="8546139" y="254491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98A509F9-C747-48AF-A0C0-89C3FDF58A61}"/>
              </a:ext>
            </a:extLst>
          </p:cNvPr>
          <p:cNvSpPr/>
          <p:nvPr/>
        </p:nvSpPr>
        <p:spPr>
          <a:xfrm flipH="1" flipV="1">
            <a:off x="9676239" y="3152321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F9C34CE3-BEDF-4E17-B0CA-01F1282F1C8B}"/>
              </a:ext>
            </a:extLst>
          </p:cNvPr>
          <p:cNvSpPr/>
          <p:nvPr/>
        </p:nvSpPr>
        <p:spPr>
          <a:xfrm>
            <a:off x="10353449" y="2529532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2CEBC9CC-EC32-406A-AF54-76C1E8F8297B}"/>
              </a:ext>
            </a:extLst>
          </p:cNvPr>
          <p:cNvSpPr/>
          <p:nvPr/>
        </p:nvSpPr>
        <p:spPr>
          <a:xfrm flipH="1" flipV="1">
            <a:off x="11483549" y="313693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CB0A3F2-350A-4B32-8A0B-A2D289A0BC15}"/>
              </a:ext>
            </a:extLst>
          </p:cNvPr>
          <p:cNvSpPr txBox="1">
            <a:spLocks/>
          </p:cNvSpPr>
          <p:nvPr/>
        </p:nvSpPr>
        <p:spPr>
          <a:xfrm>
            <a:off x="6818354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8E7D791-E6D2-46E4-AAFE-25739C2507E5}"/>
              </a:ext>
            </a:extLst>
          </p:cNvPr>
          <p:cNvSpPr txBox="1"/>
          <p:nvPr/>
        </p:nvSpPr>
        <p:spPr>
          <a:xfrm flipH="1">
            <a:off x="6795531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C1FC17D6-F3C8-407E-BB19-B9AFE6BF55BE}"/>
              </a:ext>
            </a:extLst>
          </p:cNvPr>
          <p:cNvSpPr/>
          <p:nvPr/>
        </p:nvSpPr>
        <p:spPr>
          <a:xfrm>
            <a:off x="7525959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634593C3-7359-4012-8C46-9948BD8654DD}"/>
              </a:ext>
            </a:extLst>
          </p:cNvPr>
          <p:cNvSpPr/>
          <p:nvPr/>
        </p:nvSpPr>
        <p:spPr>
          <a:xfrm>
            <a:off x="7483566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D8AEEB91-A9AC-433F-8C4B-754A9F505EFC}"/>
              </a:ext>
            </a:extLst>
          </p:cNvPr>
          <p:cNvSpPr/>
          <p:nvPr/>
        </p:nvSpPr>
        <p:spPr>
          <a:xfrm>
            <a:off x="7713906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D32BCE45-FDA8-428B-A3F6-ED0A786C19C6}"/>
              </a:ext>
            </a:extLst>
          </p:cNvPr>
          <p:cNvSpPr/>
          <p:nvPr/>
        </p:nvSpPr>
        <p:spPr>
          <a:xfrm>
            <a:off x="7671513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54A5714-EC8D-4D06-A652-61E6A76970D7}"/>
              </a:ext>
            </a:extLst>
          </p:cNvPr>
          <p:cNvSpPr txBox="1">
            <a:spLocks/>
          </p:cNvSpPr>
          <p:nvPr/>
        </p:nvSpPr>
        <p:spPr>
          <a:xfrm>
            <a:off x="10404405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74AC25B-1278-40A4-A871-B99621E412E1}"/>
              </a:ext>
            </a:extLst>
          </p:cNvPr>
          <p:cNvSpPr txBox="1"/>
          <p:nvPr/>
        </p:nvSpPr>
        <p:spPr>
          <a:xfrm flipH="1">
            <a:off x="10381582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C11169D6-EF95-4580-AF24-1F570AD3E73E}"/>
              </a:ext>
            </a:extLst>
          </p:cNvPr>
          <p:cNvSpPr/>
          <p:nvPr/>
        </p:nvSpPr>
        <p:spPr>
          <a:xfrm>
            <a:off x="11112010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92A2C67-30C2-437E-ABD2-983F8856117C}"/>
              </a:ext>
            </a:extLst>
          </p:cNvPr>
          <p:cNvSpPr/>
          <p:nvPr/>
        </p:nvSpPr>
        <p:spPr>
          <a:xfrm>
            <a:off x="11069617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401FE7D6-5ED5-457B-9A1B-F84C4A7788AB}"/>
              </a:ext>
            </a:extLst>
          </p:cNvPr>
          <p:cNvSpPr/>
          <p:nvPr/>
        </p:nvSpPr>
        <p:spPr>
          <a:xfrm>
            <a:off x="11299957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18477FC5-9D1E-46BB-9715-9AF7965149C6}"/>
              </a:ext>
            </a:extLst>
          </p:cNvPr>
          <p:cNvSpPr/>
          <p:nvPr/>
        </p:nvSpPr>
        <p:spPr>
          <a:xfrm>
            <a:off x="11257564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3693CAB-70A9-42F4-B6FD-C90F916A957A}"/>
              </a:ext>
            </a:extLst>
          </p:cNvPr>
          <p:cNvSpPr txBox="1">
            <a:spLocks/>
          </p:cNvSpPr>
          <p:nvPr/>
        </p:nvSpPr>
        <p:spPr>
          <a:xfrm>
            <a:off x="8611379" y="4243147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0096278-E741-4CAC-B0E0-3B57BFCE3693}"/>
              </a:ext>
            </a:extLst>
          </p:cNvPr>
          <p:cNvSpPr txBox="1"/>
          <p:nvPr/>
        </p:nvSpPr>
        <p:spPr>
          <a:xfrm flipH="1">
            <a:off x="8588556" y="3699544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0A8F437D-6CA8-493C-988B-24515DECA2B9}"/>
              </a:ext>
            </a:extLst>
          </p:cNvPr>
          <p:cNvSpPr/>
          <p:nvPr/>
        </p:nvSpPr>
        <p:spPr>
          <a:xfrm>
            <a:off x="9318984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6CDB3435-36DA-4F87-8E72-6AA3654C84AC}"/>
              </a:ext>
            </a:extLst>
          </p:cNvPr>
          <p:cNvSpPr/>
          <p:nvPr/>
        </p:nvSpPr>
        <p:spPr>
          <a:xfrm>
            <a:off x="9276591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711189AD-3B01-4196-A62C-C2E53CF0D2DB}"/>
              </a:ext>
            </a:extLst>
          </p:cNvPr>
          <p:cNvSpPr/>
          <p:nvPr/>
        </p:nvSpPr>
        <p:spPr>
          <a:xfrm>
            <a:off x="9506931" y="3941925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BB5103C3-FCBC-4622-B6E3-49D11EBC969E}"/>
              </a:ext>
            </a:extLst>
          </p:cNvPr>
          <p:cNvSpPr/>
          <p:nvPr/>
        </p:nvSpPr>
        <p:spPr>
          <a:xfrm>
            <a:off x="9464538" y="4001209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4EBAAB06-1154-4779-BBF2-EA20BEC5E5A2}"/>
              </a:ext>
            </a:extLst>
          </p:cNvPr>
          <p:cNvSpPr/>
          <p:nvPr/>
        </p:nvSpPr>
        <p:spPr>
          <a:xfrm>
            <a:off x="6754146" y="3800823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FD265615-70D4-43D8-B4F4-55BD7E338188}"/>
              </a:ext>
            </a:extLst>
          </p:cNvPr>
          <p:cNvSpPr/>
          <p:nvPr/>
        </p:nvSpPr>
        <p:spPr>
          <a:xfrm flipH="1" flipV="1">
            <a:off x="7884246" y="4408230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E4253B55-D9D2-48F1-8D92-71C8E3D9CEF1}"/>
              </a:ext>
            </a:extLst>
          </p:cNvPr>
          <p:cNvSpPr/>
          <p:nvPr/>
        </p:nvSpPr>
        <p:spPr>
          <a:xfrm>
            <a:off x="8546139" y="380692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A9F4C421-964C-4F35-863C-AD0F3F62F977}"/>
              </a:ext>
            </a:extLst>
          </p:cNvPr>
          <p:cNvSpPr/>
          <p:nvPr/>
        </p:nvSpPr>
        <p:spPr>
          <a:xfrm flipH="1" flipV="1">
            <a:off x="9676239" y="441433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C33989D1-0303-4628-9B5F-E29B4A395005}"/>
              </a:ext>
            </a:extLst>
          </p:cNvPr>
          <p:cNvSpPr/>
          <p:nvPr/>
        </p:nvSpPr>
        <p:spPr>
          <a:xfrm>
            <a:off x="10353449" y="3791545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3C94BBB7-6DC1-419D-A7E5-6ABA37B435FF}"/>
              </a:ext>
            </a:extLst>
          </p:cNvPr>
          <p:cNvSpPr/>
          <p:nvPr/>
        </p:nvSpPr>
        <p:spPr>
          <a:xfrm flipH="1" flipV="1">
            <a:off x="11483549" y="4398952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B2D918D-270F-4DF8-ACF6-0C0A29893C52}"/>
              </a:ext>
            </a:extLst>
          </p:cNvPr>
          <p:cNvSpPr txBox="1">
            <a:spLocks/>
          </p:cNvSpPr>
          <p:nvPr/>
        </p:nvSpPr>
        <p:spPr>
          <a:xfrm>
            <a:off x="6818354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DESIGNER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6507C62-0D41-44D5-BA12-706819D2DD7A}"/>
              </a:ext>
            </a:extLst>
          </p:cNvPr>
          <p:cNvSpPr txBox="1"/>
          <p:nvPr/>
        </p:nvSpPr>
        <p:spPr>
          <a:xfrm flipH="1">
            <a:off x="6795531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DF58B3EF-4875-4314-A959-2D10335F6224}"/>
              </a:ext>
            </a:extLst>
          </p:cNvPr>
          <p:cNvSpPr/>
          <p:nvPr/>
        </p:nvSpPr>
        <p:spPr>
          <a:xfrm>
            <a:off x="7525959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9934ED32-4605-421C-BDC5-1545880D2B4E}"/>
              </a:ext>
            </a:extLst>
          </p:cNvPr>
          <p:cNvSpPr/>
          <p:nvPr/>
        </p:nvSpPr>
        <p:spPr>
          <a:xfrm>
            <a:off x="7483566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C5B4C77A-45F1-49C2-ADDB-A45A11213B50}"/>
              </a:ext>
            </a:extLst>
          </p:cNvPr>
          <p:cNvSpPr/>
          <p:nvPr/>
        </p:nvSpPr>
        <p:spPr>
          <a:xfrm>
            <a:off x="7713906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81F23AD-672A-420F-AA34-A3335964882C}"/>
              </a:ext>
            </a:extLst>
          </p:cNvPr>
          <p:cNvSpPr/>
          <p:nvPr/>
        </p:nvSpPr>
        <p:spPr>
          <a:xfrm>
            <a:off x="7671513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6A6C02FD-4AAF-4B38-BDBC-3D63E3344ADC}"/>
              </a:ext>
            </a:extLst>
          </p:cNvPr>
          <p:cNvSpPr txBox="1">
            <a:spLocks/>
          </p:cNvSpPr>
          <p:nvPr/>
        </p:nvSpPr>
        <p:spPr>
          <a:xfrm>
            <a:off x="10404405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INVESTOR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3C38061-CB21-4D96-9EBD-524113A9B10A}"/>
              </a:ext>
            </a:extLst>
          </p:cNvPr>
          <p:cNvSpPr txBox="1"/>
          <p:nvPr/>
        </p:nvSpPr>
        <p:spPr>
          <a:xfrm flipH="1">
            <a:off x="10381582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94C7A1E5-E151-4FD2-9E5E-D7CE67D00317}"/>
              </a:ext>
            </a:extLst>
          </p:cNvPr>
          <p:cNvSpPr/>
          <p:nvPr/>
        </p:nvSpPr>
        <p:spPr>
          <a:xfrm>
            <a:off x="11112010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923DD306-807C-47D8-9ED3-DCFC73A941DE}"/>
              </a:ext>
            </a:extLst>
          </p:cNvPr>
          <p:cNvSpPr/>
          <p:nvPr/>
        </p:nvSpPr>
        <p:spPr>
          <a:xfrm>
            <a:off x="11069617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6708F508-098F-4AC8-9B3F-90957DA3648D}"/>
              </a:ext>
            </a:extLst>
          </p:cNvPr>
          <p:cNvSpPr/>
          <p:nvPr/>
        </p:nvSpPr>
        <p:spPr>
          <a:xfrm>
            <a:off x="11299957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13E02224-9FF5-42E8-AD76-C09C5C8099E9}"/>
              </a:ext>
            </a:extLst>
          </p:cNvPr>
          <p:cNvSpPr/>
          <p:nvPr/>
        </p:nvSpPr>
        <p:spPr>
          <a:xfrm>
            <a:off x="11257564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EAA11952-E372-46AB-8C9C-70BACA6F7976}"/>
              </a:ext>
            </a:extLst>
          </p:cNvPr>
          <p:cNvSpPr txBox="1">
            <a:spLocks/>
          </p:cNvSpPr>
          <p:nvPr/>
        </p:nvSpPr>
        <p:spPr>
          <a:xfrm>
            <a:off x="8611379" y="5505161"/>
            <a:ext cx="1136388" cy="271263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+mj-ea"/>
                <a:ea typeface="+mj-ea"/>
              </a:rPr>
              <a:t>MANAGER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663CE1C-838E-4891-9E71-E6F29E5A9DFD}"/>
              </a:ext>
            </a:extLst>
          </p:cNvPr>
          <p:cNvSpPr txBox="1"/>
          <p:nvPr/>
        </p:nvSpPr>
        <p:spPr>
          <a:xfrm flipH="1">
            <a:off x="8588556" y="496155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5CB2BEF3-ABBA-4704-A8FA-CEEE987EADAE}"/>
              </a:ext>
            </a:extLst>
          </p:cNvPr>
          <p:cNvSpPr/>
          <p:nvPr/>
        </p:nvSpPr>
        <p:spPr>
          <a:xfrm>
            <a:off x="9318984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68472B93-AB15-496B-AA94-6F6C4ADCEAB9}"/>
              </a:ext>
            </a:extLst>
          </p:cNvPr>
          <p:cNvSpPr/>
          <p:nvPr/>
        </p:nvSpPr>
        <p:spPr>
          <a:xfrm>
            <a:off x="9276591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8BAE8833-F052-47E6-AA51-12A956CD4621}"/>
              </a:ext>
            </a:extLst>
          </p:cNvPr>
          <p:cNvSpPr/>
          <p:nvPr/>
        </p:nvSpPr>
        <p:spPr>
          <a:xfrm>
            <a:off x="9506931" y="5203939"/>
            <a:ext cx="48449" cy="52697"/>
          </a:xfrm>
          <a:custGeom>
            <a:avLst/>
            <a:gdLst>
              <a:gd name="connsiteX0" fmla="*/ 48449 w 48449"/>
              <a:gd name="connsiteY0" fmla="*/ 26349 h 52697"/>
              <a:gd name="connsiteX1" fmla="*/ 24225 w 48449"/>
              <a:gd name="connsiteY1" fmla="*/ 52697 h 52697"/>
              <a:gd name="connsiteX2" fmla="*/ 0 w 48449"/>
              <a:gd name="connsiteY2" fmla="*/ 26349 h 52697"/>
              <a:gd name="connsiteX3" fmla="*/ 24225 w 48449"/>
              <a:gd name="connsiteY3" fmla="*/ 0 h 52697"/>
              <a:gd name="connsiteX4" fmla="*/ 48449 w 48449"/>
              <a:gd name="connsiteY4" fmla="*/ 26349 h 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9" h="52697">
                <a:moveTo>
                  <a:pt x="48449" y="26349"/>
                </a:moveTo>
                <a:cubicBezTo>
                  <a:pt x="48449" y="40900"/>
                  <a:pt x="37604" y="52697"/>
                  <a:pt x="24225" y="52697"/>
                </a:cubicBezTo>
                <a:cubicBezTo>
                  <a:pt x="10846" y="52697"/>
                  <a:pt x="0" y="40900"/>
                  <a:pt x="0" y="26349"/>
                </a:cubicBezTo>
                <a:cubicBezTo>
                  <a:pt x="0" y="11797"/>
                  <a:pt x="10846" y="0"/>
                  <a:pt x="24225" y="0"/>
                </a:cubicBezTo>
                <a:cubicBezTo>
                  <a:pt x="37604" y="0"/>
                  <a:pt x="48449" y="11797"/>
                  <a:pt x="48449" y="2634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3" name="任意多边形: 形状 272">
            <a:extLst>
              <a:ext uri="{FF2B5EF4-FFF2-40B4-BE49-F238E27FC236}">
                <a16:creationId xmlns:a16="http://schemas.microsoft.com/office/drawing/2014/main" id="{50DA1545-8C59-4EFE-90D8-3EA36BF78319}"/>
              </a:ext>
            </a:extLst>
          </p:cNvPr>
          <p:cNvSpPr/>
          <p:nvPr/>
        </p:nvSpPr>
        <p:spPr>
          <a:xfrm>
            <a:off x="9464538" y="5263223"/>
            <a:ext cx="133235" cy="237136"/>
          </a:xfrm>
          <a:custGeom>
            <a:avLst/>
            <a:gdLst>
              <a:gd name="connsiteX0" fmla="*/ 132630 w 133235"/>
              <a:gd name="connsiteY0" fmla="*/ 102759 h 237136"/>
              <a:gd name="connsiteX1" fmla="*/ 115673 w 133235"/>
              <a:gd name="connsiteY1" fmla="*/ 24372 h 237136"/>
              <a:gd name="connsiteX2" fmla="*/ 112039 w 133235"/>
              <a:gd name="connsiteY2" fmla="*/ 17127 h 237136"/>
              <a:gd name="connsiteX3" fmla="*/ 86603 w 133235"/>
              <a:gd name="connsiteY3" fmla="*/ 2635 h 237136"/>
              <a:gd name="connsiteX4" fmla="*/ 66618 w 133235"/>
              <a:gd name="connsiteY4" fmla="*/ 0 h 237136"/>
              <a:gd name="connsiteX5" fmla="*/ 46632 w 133235"/>
              <a:gd name="connsiteY5" fmla="*/ 3294 h 237136"/>
              <a:gd name="connsiteX6" fmla="*/ 21197 w 133235"/>
              <a:gd name="connsiteY6" fmla="*/ 17785 h 237136"/>
              <a:gd name="connsiteX7" fmla="*/ 17563 w 133235"/>
              <a:gd name="connsiteY7" fmla="*/ 25031 h 237136"/>
              <a:gd name="connsiteX8" fmla="*/ 606 w 133235"/>
              <a:gd name="connsiteY8" fmla="*/ 103418 h 237136"/>
              <a:gd name="connsiteX9" fmla="*/ 0 w 133235"/>
              <a:gd name="connsiteY9" fmla="*/ 106711 h 237136"/>
              <a:gd name="connsiteX10" fmla="*/ 12112 w 133235"/>
              <a:gd name="connsiteY10" fmla="*/ 119886 h 237136"/>
              <a:gd name="connsiteX11" fmla="*/ 23619 w 133235"/>
              <a:gd name="connsiteY11" fmla="*/ 110005 h 237136"/>
              <a:gd name="connsiteX12" fmla="*/ 36337 w 133235"/>
              <a:gd name="connsiteY12" fmla="*/ 52697 h 237136"/>
              <a:gd name="connsiteX13" fmla="*/ 36337 w 133235"/>
              <a:gd name="connsiteY13" fmla="*/ 237137 h 237136"/>
              <a:gd name="connsiteX14" fmla="*/ 60562 w 133235"/>
              <a:gd name="connsiteY14" fmla="*/ 237137 h 237136"/>
              <a:gd name="connsiteX15" fmla="*/ 60562 w 133235"/>
              <a:gd name="connsiteY15" fmla="*/ 118568 h 237136"/>
              <a:gd name="connsiteX16" fmla="*/ 72674 w 133235"/>
              <a:gd name="connsiteY16" fmla="*/ 118568 h 237136"/>
              <a:gd name="connsiteX17" fmla="*/ 72674 w 133235"/>
              <a:gd name="connsiteY17" fmla="*/ 237137 h 237136"/>
              <a:gd name="connsiteX18" fmla="*/ 96899 w 133235"/>
              <a:gd name="connsiteY18" fmla="*/ 237137 h 237136"/>
              <a:gd name="connsiteX19" fmla="*/ 96899 w 133235"/>
              <a:gd name="connsiteY19" fmla="*/ 52038 h 237136"/>
              <a:gd name="connsiteX20" fmla="*/ 109617 w 133235"/>
              <a:gd name="connsiteY20" fmla="*/ 109346 h 237136"/>
              <a:gd name="connsiteX21" fmla="*/ 121123 w 133235"/>
              <a:gd name="connsiteY21" fmla="*/ 119227 h 237136"/>
              <a:gd name="connsiteX22" fmla="*/ 133236 w 133235"/>
              <a:gd name="connsiteY22" fmla="*/ 106053 h 237136"/>
              <a:gd name="connsiteX23" fmla="*/ 132630 w 133235"/>
              <a:gd name="connsiteY23" fmla="*/ 102759 h 23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35" h="237136">
                <a:moveTo>
                  <a:pt x="132630" y="102759"/>
                </a:moveTo>
                <a:lnTo>
                  <a:pt x="115673" y="24372"/>
                </a:lnTo>
                <a:cubicBezTo>
                  <a:pt x="115067" y="21738"/>
                  <a:pt x="113856" y="19103"/>
                  <a:pt x="112039" y="17127"/>
                </a:cubicBezTo>
                <a:cubicBezTo>
                  <a:pt x="104772" y="10539"/>
                  <a:pt x="96293" y="5928"/>
                  <a:pt x="86603" y="2635"/>
                </a:cubicBezTo>
                <a:cubicBezTo>
                  <a:pt x="79941" y="1317"/>
                  <a:pt x="73280" y="0"/>
                  <a:pt x="66618" y="0"/>
                </a:cubicBezTo>
                <a:cubicBezTo>
                  <a:pt x="59956" y="0"/>
                  <a:pt x="53294" y="1317"/>
                  <a:pt x="46632" y="3294"/>
                </a:cubicBezTo>
                <a:cubicBezTo>
                  <a:pt x="36943" y="5928"/>
                  <a:pt x="28464" y="11198"/>
                  <a:pt x="21197" y="17785"/>
                </a:cubicBezTo>
                <a:cubicBezTo>
                  <a:pt x="19380" y="19761"/>
                  <a:pt x="18169" y="22396"/>
                  <a:pt x="17563" y="25031"/>
                </a:cubicBezTo>
                <a:lnTo>
                  <a:pt x="606" y="103418"/>
                </a:lnTo>
                <a:cubicBezTo>
                  <a:pt x="606" y="104077"/>
                  <a:pt x="0" y="105394"/>
                  <a:pt x="0" y="106711"/>
                </a:cubicBezTo>
                <a:cubicBezTo>
                  <a:pt x="0" y="113957"/>
                  <a:pt x="5451" y="119886"/>
                  <a:pt x="12112" y="119886"/>
                </a:cubicBezTo>
                <a:cubicBezTo>
                  <a:pt x="17563" y="119886"/>
                  <a:pt x="22408" y="115275"/>
                  <a:pt x="23619" y="110005"/>
                </a:cubicBezTo>
                <a:lnTo>
                  <a:pt x="36337" y="52697"/>
                </a:lnTo>
                <a:lnTo>
                  <a:pt x="36337" y="237137"/>
                </a:lnTo>
                <a:lnTo>
                  <a:pt x="60562" y="237137"/>
                </a:lnTo>
                <a:lnTo>
                  <a:pt x="60562" y="118568"/>
                </a:lnTo>
                <a:lnTo>
                  <a:pt x="72674" y="118568"/>
                </a:lnTo>
                <a:lnTo>
                  <a:pt x="72674" y="237137"/>
                </a:lnTo>
                <a:lnTo>
                  <a:pt x="96899" y="237137"/>
                </a:lnTo>
                <a:lnTo>
                  <a:pt x="96899" y="52038"/>
                </a:lnTo>
                <a:lnTo>
                  <a:pt x="109617" y="109346"/>
                </a:lnTo>
                <a:cubicBezTo>
                  <a:pt x="110828" y="114616"/>
                  <a:pt x="115673" y="119227"/>
                  <a:pt x="121123" y="119227"/>
                </a:cubicBezTo>
                <a:cubicBezTo>
                  <a:pt x="127785" y="119227"/>
                  <a:pt x="133236" y="113299"/>
                  <a:pt x="133236" y="106053"/>
                </a:cubicBezTo>
                <a:cubicBezTo>
                  <a:pt x="133236" y="104735"/>
                  <a:pt x="132630" y="103418"/>
                  <a:pt x="132630" y="102759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03AB086D-E093-4E1E-A631-B7E565DAABE6}"/>
              </a:ext>
            </a:extLst>
          </p:cNvPr>
          <p:cNvSpPr/>
          <p:nvPr/>
        </p:nvSpPr>
        <p:spPr>
          <a:xfrm>
            <a:off x="6754146" y="5062837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7A1B4710-6FB3-4B16-A835-A3949B29844F}"/>
              </a:ext>
            </a:extLst>
          </p:cNvPr>
          <p:cNvSpPr/>
          <p:nvPr/>
        </p:nvSpPr>
        <p:spPr>
          <a:xfrm flipH="1" flipV="1">
            <a:off x="7884246" y="5670244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75ED637E-A2F6-4A3E-AF8C-F94473140715}"/>
              </a:ext>
            </a:extLst>
          </p:cNvPr>
          <p:cNvSpPr/>
          <p:nvPr/>
        </p:nvSpPr>
        <p:spPr>
          <a:xfrm>
            <a:off x="8546139" y="5068941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50801960-2437-45B7-B28B-26635F87243C}"/>
              </a:ext>
            </a:extLst>
          </p:cNvPr>
          <p:cNvSpPr/>
          <p:nvPr/>
        </p:nvSpPr>
        <p:spPr>
          <a:xfrm flipH="1" flipV="1">
            <a:off x="9676239" y="5676348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6" name="任意多边形: 形状 255">
            <a:extLst>
              <a:ext uri="{FF2B5EF4-FFF2-40B4-BE49-F238E27FC236}">
                <a16:creationId xmlns:a16="http://schemas.microsoft.com/office/drawing/2014/main" id="{522038EF-F6F7-4B97-85CF-A321F37D96CD}"/>
              </a:ext>
            </a:extLst>
          </p:cNvPr>
          <p:cNvSpPr/>
          <p:nvPr/>
        </p:nvSpPr>
        <p:spPr>
          <a:xfrm>
            <a:off x="10353449" y="5053559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4C7654D3-036B-445D-9BAC-89CAD691B61E}"/>
              </a:ext>
            </a:extLst>
          </p:cNvPr>
          <p:cNvSpPr/>
          <p:nvPr/>
        </p:nvSpPr>
        <p:spPr>
          <a:xfrm flipH="1" flipV="1">
            <a:off x="11483549" y="5660966"/>
            <a:ext cx="103632" cy="115824"/>
          </a:xfrm>
          <a:custGeom>
            <a:avLst/>
            <a:gdLst>
              <a:gd name="connsiteX0" fmla="*/ 0 w 103632"/>
              <a:gd name="connsiteY0" fmla="*/ 115824 h 115824"/>
              <a:gd name="connsiteX1" fmla="*/ 0 w 103632"/>
              <a:gd name="connsiteY1" fmla="*/ 0 h 115824"/>
              <a:gd name="connsiteX2" fmla="*/ 103632 w 103632"/>
              <a:gd name="connsiteY2" fmla="*/ 0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" h="115824">
                <a:moveTo>
                  <a:pt x="0" y="115824"/>
                </a:moveTo>
                <a:lnTo>
                  <a:pt x="0" y="0"/>
                </a:lnTo>
                <a:lnTo>
                  <a:pt x="10363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7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1473</Words>
  <Application>Microsoft Office PowerPoint</Application>
  <PresentationFormat>宽屏</PresentationFormat>
  <Paragraphs>201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恩溯 宫</dc:creator>
  <cp:lastModifiedBy>恩溯 宫</cp:lastModifiedBy>
  <cp:revision>14</cp:revision>
  <dcterms:created xsi:type="dcterms:W3CDTF">2023-06-01T09:03:35Z</dcterms:created>
  <dcterms:modified xsi:type="dcterms:W3CDTF">2023-06-01T10:27:18Z</dcterms:modified>
</cp:coreProperties>
</file>