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70" r:id="rId3"/>
    <p:sldId id="258" r:id="rId4"/>
    <p:sldId id="260" r:id="rId5"/>
    <p:sldId id="259" r:id="rId6"/>
    <p:sldId id="271" r:id="rId7"/>
    <p:sldId id="274" r:id="rId8"/>
    <p:sldId id="261" r:id="rId9"/>
    <p:sldId id="277" r:id="rId10"/>
    <p:sldId id="276" r:id="rId11"/>
    <p:sldId id="272" r:id="rId12"/>
    <p:sldId id="273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15C61-149B-42C0-872A-9F01FB3D2EE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Engr. U. Abubakar &amp; Engr. N.S Usman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09E6F-D8CC-4FC1-85BE-D5FD8B21C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8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AE18-E991-46FB-A35B-7CD31D457690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Engr. U. Abubakar &amp; Engr. N.S Usman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04E3C-C46B-4E02-9D27-5F9419CB3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383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04E3C-C46B-4E02-9D27-5F9419CB3B4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60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04E3C-C46B-4E02-9D27-5F9419CB3B4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4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10A8-63D0-403A-BB28-396F947C6C8F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COEN 503: DIGITAL SYSTEMS DESIGN 2019/2020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55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4F0F-BFCF-4DC4-AB47-ED040CAA9324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COEN 503: DIGITAL SYSTEMS DESIGN 2019/2020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803-633F-45B4-8837-C4B853980933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COEN 503: DIGITAL SYSTEMS DESIGN 2019/2020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56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CF88-5C36-4665-B13C-01E94014D9F4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COEN 503: DIGITAL SYSTEMS DESIGN 2019/2020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5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E0D2-1514-4B38-9E11-FFFFEDBD23EC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COEN 503: DIGITAL SYSTEMS DESIGN 2019/2020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0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F7DE-CC87-47ED-9020-D021E6EDBD6A}" type="datetime1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COEN 503: DIGITAL SYSTEMS DESIGN 2019/2020 SESSION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2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A6CE-A688-4DEC-BFE9-1B88B1280CCB}" type="datetime1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COEN 503: DIGITAL SYSTEMS DESIGN 2019/2020 SESSION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19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20F2-6EC6-476E-B511-8971174A4239}" type="datetime1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COEN 503: DIGITAL SYSTEMS DESIGN 2019/2020 SESSION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1498-2C35-483E-9C4A-51AA54B37BDF}" type="datetime1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COEN 503: DIGITAL SYSTEMS DESIGN 2019/2020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CE38-2A53-4D6A-9AC4-10B5855345CE}" type="datetime1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COEN 503: DIGITAL SYSTEMS DESIGN 2019/2020 SESSION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3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F4BF-5D57-4458-9877-E9021F9B4DB8}" type="datetime1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COEN 503: DIGITAL SYSTEMS DESIGN 2019/2020 SESSION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6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D84F-4DC2-4118-AE15-F2C6BD215E09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COEN 503: DIGITAL SYSTEMS DESIGN 2019/2020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AEDF-4443-417C-89F2-87CF89050C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3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875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DEPARTMENT OF COMPUTER ENGINEERING, ABU ZARIA</a:t>
            </a:r>
            <a:b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b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COEN 558: 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DIGITAL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SYSTEMS DESIGN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84421"/>
            <a:ext cx="12192000" cy="4538630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Lecture Slides for</a:t>
            </a:r>
          </a:p>
          <a:p>
            <a:pPr marL="0" indent="0" algn="ctr">
              <a:buNone/>
              <a:defRPr/>
            </a:pP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 algn="ctr">
              <a:buNone/>
              <a:defRPr/>
            </a:pPr>
            <a:r>
              <a:rPr lang="en-US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2021/2022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SESSION</a:t>
            </a:r>
          </a:p>
          <a:p>
            <a:pPr marL="0" indent="0" algn="ctr">
              <a:buNone/>
              <a:defRPr/>
            </a:pP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By</a:t>
            </a:r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Engr. Umar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Abubakar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Engr.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Risikat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Adebiyi</a:t>
            </a:r>
          </a:p>
          <a:p>
            <a:pPr marL="0" indent="0" algn="ctr">
              <a:buNone/>
              <a:defRPr/>
            </a:pP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4101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B97DB-90F4-4690-8946-754E376CF8A2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876F-20DD-4DF2-A7EC-B4B64469D716}" type="datetime1">
              <a:rPr lang="en-GB" smtClean="0"/>
              <a:t>25/06/2024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19047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-45718"/>
            <a:ext cx="12191999" cy="45719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GB" sz="2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"/>
            <a:ext cx="12191999" cy="6176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Analogue Signals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These are signals that have continuous variations in signal amplitude over time. At any given instant of time, they possess infinite possible values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 continuous time signal are signals that depends on time. They can be mathematically represented as a function of continuous time variable.</a:t>
            </a:r>
          </a:p>
          <a:p>
            <a:pPr marL="0" indent="0" algn="just">
              <a:buNone/>
            </a:pP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19E8-FBE4-46EC-8473-64C77C4BD9D8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D45F8-6A2F-43EA-8BC9-44753898D0FB}"/>
              </a:ext>
            </a:extLst>
          </p:cNvPr>
          <p:cNvPicPr/>
          <p:nvPr/>
        </p:nvPicPr>
        <p:blipFill rotWithShape="1">
          <a:blip r:embed="rId2"/>
          <a:srcRect b="17857"/>
          <a:stretch/>
        </p:blipFill>
        <p:spPr bwMode="auto">
          <a:xfrm>
            <a:off x="76198" y="3043578"/>
            <a:ext cx="4267203" cy="1192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D85B5-C959-4A10-9C9D-1B9BCEE83D47}"/>
              </a:ext>
            </a:extLst>
          </p:cNvPr>
          <p:cNvSpPr txBox="1"/>
          <p:nvPr/>
        </p:nvSpPr>
        <p:spPr>
          <a:xfrm>
            <a:off x="76198" y="4282257"/>
            <a:ext cx="373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Figure 1: Constant Analogue Signal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6939C-83D3-4CD9-8FEF-5395CDA19F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98774" y="3065644"/>
            <a:ext cx="4119716" cy="1060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CDC189-1F1E-4C56-836B-E80E528B0976}"/>
              </a:ext>
            </a:extLst>
          </p:cNvPr>
          <p:cNvSpPr txBox="1"/>
          <p:nvPr/>
        </p:nvSpPr>
        <p:spPr>
          <a:xfrm>
            <a:off x="7398654" y="4305117"/>
            <a:ext cx="395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Figure 2: Sinusoidal Analogue Signal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7C9B0A-2BB2-4A7B-B0EE-DF7384F00E6D}"/>
              </a:ext>
            </a:extLst>
          </p:cNvPr>
          <p:cNvPicPr/>
          <p:nvPr/>
        </p:nvPicPr>
        <p:blipFill rotWithShape="1">
          <a:blip r:embed="rId4"/>
          <a:srcRect b="6730"/>
          <a:stretch/>
        </p:blipFill>
        <p:spPr bwMode="auto">
          <a:xfrm>
            <a:off x="76198" y="4813935"/>
            <a:ext cx="3612923" cy="9239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1C7E47-45F1-4F31-90B0-9A8783FACE14}"/>
              </a:ext>
            </a:extLst>
          </p:cNvPr>
          <p:cNvSpPr txBox="1"/>
          <p:nvPr/>
        </p:nvSpPr>
        <p:spPr>
          <a:xfrm>
            <a:off x="232226" y="5830491"/>
            <a:ext cx="418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Figure 3: Square Wave Analogue Signal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96857F-6BB0-4163-BFB6-3DF7636CB53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54" y="4982766"/>
            <a:ext cx="3955146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1F8E16-3788-4C05-99E7-1641A661AEC1}"/>
              </a:ext>
            </a:extLst>
          </p:cNvPr>
          <p:cNvSpPr txBox="1"/>
          <p:nvPr/>
        </p:nvSpPr>
        <p:spPr>
          <a:xfrm>
            <a:off x="7364945" y="5863144"/>
            <a:ext cx="438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Figure 4: Arbitrary Wave Analogue Signal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2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-45718"/>
            <a:ext cx="12191999" cy="45719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92505"/>
            <a:ext cx="12191999" cy="5984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ADVANTAGES </a:t>
            </a:r>
            <a:r>
              <a:rPr lang="en-GB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OF DIGITAL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Digital systems possess the following advantages: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Ease of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Higher resolution and output quality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Smaller bandwidth (BW) for signal transmission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B30D-F1CE-4AE5-A9FE-8699CDF67A6E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92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-45718"/>
            <a:ext cx="12191999" cy="45719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191999" cy="63563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More error/fault tolerance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Higher fidelity and signal reproduction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Greater flexibility in design and application to a wide variety of products</a:t>
            </a:r>
          </a:p>
          <a:p>
            <a:pPr marL="0" indent="0" algn="just">
              <a:buNone/>
            </a:pPr>
            <a:endParaRPr lang="en-GB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APPLICATION OF DIGITAL SYSTEMS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Computers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Embedded systems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Digital signal processing (audio, images, speech, etc)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Computing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Data storage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communication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6A87-F0B6-4E8D-BF21-5E47BF53A1F7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5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141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3743"/>
            <a:ext cx="12192000" cy="5561820"/>
          </a:xfrm>
        </p:spPr>
        <p:txBody>
          <a:bodyPr/>
          <a:lstStyle/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This is the representation of numbers that are used in digital systems from one form to the other.</a:t>
            </a:r>
          </a:p>
          <a:p>
            <a:pPr algn="just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Note that the general method for numerical representation of number system is called </a:t>
            </a: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position number representation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Types of Number Systems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Binary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Decimal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Octal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Hexadecimal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D138-0D8E-4536-827E-24B48DC433F0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42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600700"/>
          </a:xfrm>
        </p:spPr>
        <p:txBody>
          <a:bodyPr/>
          <a:lstStyle/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This is the conversion of a number system from any base (decimal, octal or hexadecimal) to base 2.</a:t>
            </a:r>
          </a:p>
          <a:p>
            <a:pPr algn="just"/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just"/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just"/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just"/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Decimal Numbers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This is the representation of a number from any base (binary, octal or hexadecimal) to base 10.</a:t>
            </a:r>
          </a:p>
          <a:p>
            <a:pPr marL="0" indent="0" algn="just">
              <a:buNone/>
            </a:pP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22145"/>
              </p:ext>
            </p:extLst>
          </p:nvPr>
        </p:nvGraphicFramePr>
        <p:xfrm>
          <a:off x="321945" y="1828799"/>
          <a:ext cx="11548110" cy="980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3" imgW="2755900" imgH="254000" progId="Equation.DSMT4">
                  <p:embed/>
                </p:oleObj>
              </mc:Choice>
              <mc:Fallback>
                <p:oleObj name="Equation" r:id="rId3" imgW="27559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" y="1828799"/>
                        <a:ext cx="11548110" cy="980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257499"/>
              </p:ext>
            </p:extLst>
          </p:nvPr>
        </p:nvGraphicFramePr>
        <p:xfrm>
          <a:off x="575310" y="2650807"/>
          <a:ext cx="11041380" cy="894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5" imgW="2641600" imgH="254000" progId="Equation.DSMT4">
                  <p:embed/>
                </p:oleObj>
              </mc:Choice>
              <mc:Fallback>
                <p:oleObj name="Equation" r:id="rId5" imgW="26416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" y="2650807"/>
                        <a:ext cx="11041380" cy="894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910135"/>
              </p:ext>
            </p:extLst>
          </p:nvPr>
        </p:nvGraphicFramePr>
        <p:xfrm>
          <a:off x="448627" y="5271612"/>
          <a:ext cx="11294745" cy="107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7" imgW="2654300" imgH="254000" progId="Equation.DSMT4">
                  <p:embed/>
                </p:oleObj>
              </mc:Choice>
              <mc:Fallback>
                <p:oleObj name="Equation" r:id="rId7" imgW="26543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" y="5271612"/>
                        <a:ext cx="11294745" cy="1074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22-B68B-47AB-8336-E387BDD337AF}" type="datetime1">
              <a:rPr lang="en-GB" smtClean="0"/>
              <a:t>25/06/2024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3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8739"/>
          </a:xfrm>
        </p:spPr>
        <p:txBody>
          <a:bodyPr/>
          <a:lstStyle/>
          <a:p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3018"/>
            <a:ext cx="12192000" cy="509778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Octal Numbers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This is also the representation of numbers from one base (binary, decimal or hexadecimal) to the octal base system i.e. base 8.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Hexadecimal Numbers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This is the conversion of a number system from one base (binary, decimal or octal) to the hexadecimal base i.e. base 16.</a:t>
            </a:r>
          </a:p>
          <a:p>
            <a:pPr marL="0" indent="0" algn="just">
              <a:buNone/>
            </a:pPr>
            <a:endParaRPr lang="en-GB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The general method for the numerical representation of the number system is called the</a:t>
            </a: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positional number representation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971826" y="0"/>
            <a:ext cx="1316382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94152"/>
              </p:ext>
            </p:extLst>
          </p:nvPr>
        </p:nvGraphicFramePr>
        <p:xfrm>
          <a:off x="255270" y="0"/>
          <a:ext cx="11681460" cy="1028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2857500" imgH="254000" progId="Equation.DSMT4">
                  <p:embed/>
                </p:oleObj>
              </mc:Choice>
              <mc:Fallback>
                <p:oleObj name="Equation" r:id="rId3" imgW="28575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" y="0"/>
                        <a:ext cx="11681460" cy="10287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E631-E6F3-4220-A667-040F2F8B5DE6}" type="datetime1">
              <a:rPr lang="en-GB" smtClean="0"/>
              <a:t>25/06/2024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9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2979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 general, any binary number has two possible values which is either a 0 or a 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2980"/>
            <a:ext cx="12192000" cy="53721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 the case of the decimal number, it has possible range of values from 0-9, while that of octal numbers has 0-7 and the hexadecimal numbers has a possible range of values from 0 through 9, and the letters A through F. </a:t>
            </a:r>
          </a:p>
          <a:p>
            <a:pPr marL="0" indent="0" algn="just">
              <a:buNone/>
            </a:pPr>
            <a:endParaRPr lang="en-GB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 general, any number N, can be represented in a base b by the following power series.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The coefficients (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</a:t>
            </a:r>
            <a:r>
              <a:rPr lang="en-GB" baseline="-25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) are called the digits, while r represents the radix or base.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973068"/>
              </p:ext>
            </p:extLst>
          </p:nvPr>
        </p:nvGraphicFramePr>
        <p:xfrm>
          <a:off x="0" y="4160520"/>
          <a:ext cx="12192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4140200" imgH="254000" progId="Equation.DSMT4">
                  <p:embed/>
                </p:oleObj>
              </mc:Choice>
              <mc:Fallback>
                <p:oleObj name="Equation" r:id="rId3" imgW="41402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60520"/>
                        <a:ext cx="1219200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F0D0-D9A3-4567-BE5B-25147EA6B6BF}" type="datetime1">
              <a:rPr lang="en-GB" smtClean="0"/>
              <a:t>25/06/2024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2021/2022SESSION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90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959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Number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2960"/>
            <a:ext cx="12192000" cy="5354003"/>
          </a:xfrm>
        </p:spPr>
        <p:txBody>
          <a:bodyPr/>
          <a:lstStyle/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Conversion of binary numbers to other forms of number systems, and vice versa are common in input output routines, these include: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Decimal-to-Binary Conversion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Decimal-to-Octal Conversion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Decimal-to-Hexadecimal Conversion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Binary-to-Octal Conversion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Binary-to-Hexadecimal Conversion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GB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827C-79EE-4A31-991B-C685C56C56C8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7299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Decimal-to-Binary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0120"/>
            <a:ext cx="12192000" cy="546354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The quotient from the first division step forms the least significant (LSB), and the quotient from the last division step forms the most significant bit (MSB).</a:t>
            </a:r>
          </a:p>
          <a:p>
            <a:pPr algn="just"/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Same applies to other conversion processes.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593009"/>
              </p:ext>
            </p:extLst>
          </p:nvPr>
        </p:nvGraphicFramePr>
        <p:xfrm>
          <a:off x="2838450" y="960120"/>
          <a:ext cx="6515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Equation" r:id="rId3" imgW="2298700" imgH="254000" progId="Equation.DSMT4">
                  <p:embed/>
                </p:oleObj>
              </mc:Choice>
              <mc:Fallback>
                <p:oleObj name="Equation" r:id="rId3" imgW="22987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960120"/>
                        <a:ext cx="651510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890711"/>
              </p:ext>
            </p:extLst>
          </p:nvPr>
        </p:nvGraphicFramePr>
        <p:xfrm>
          <a:off x="3318510" y="1458281"/>
          <a:ext cx="5554980" cy="54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Equation" r:id="rId5" imgW="1637589" imgH="203112" progId="Equation.DSMT4">
                  <p:embed/>
                </p:oleObj>
              </mc:Choice>
              <mc:Fallback>
                <p:oleObj name="Equation" r:id="rId5" imgW="1637589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510" y="1458281"/>
                        <a:ext cx="5554980" cy="5457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818052"/>
              </p:ext>
            </p:extLst>
          </p:nvPr>
        </p:nvGraphicFramePr>
        <p:xfrm>
          <a:off x="3135630" y="1902619"/>
          <a:ext cx="6008370" cy="56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Equation" r:id="rId7" imgW="1625600" imgH="203200" progId="Equation.DSMT4">
                  <p:embed/>
                </p:oleObj>
              </mc:Choice>
              <mc:Fallback>
                <p:oleObj name="Equation" r:id="rId7" imgW="16256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630" y="1902619"/>
                        <a:ext cx="6008370" cy="5657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585422"/>
              </p:ext>
            </p:extLst>
          </p:nvPr>
        </p:nvGraphicFramePr>
        <p:xfrm>
          <a:off x="3268026" y="2400299"/>
          <a:ext cx="6085524" cy="5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Equation" r:id="rId9" imgW="1548728" imgH="203112" progId="Equation.DSMT4">
                  <p:embed/>
                </p:oleObj>
              </mc:Choice>
              <mc:Fallback>
                <p:oleObj name="Equation" r:id="rId9" imgW="1548728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026" y="2400299"/>
                        <a:ext cx="6085524" cy="529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69682"/>
              </p:ext>
            </p:extLst>
          </p:nvPr>
        </p:nvGraphicFramePr>
        <p:xfrm>
          <a:off x="3437809" y="2882740"/>
          <a:ext cx="5915741" cy="50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Equation" r:id="rId11" imgW="1459866" imgH="203112" progId="Equation.DSMT4">
                  <p:embed/>
                </p:oleObj>
              </mc:Choice>
              <mc:Fallback>
                <p:oleObj name="Equation" r:id="rId11" imgW="1459866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809" y="2882740"/>
                        <a:ext cx="5915741" cy="500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205231"/>
              </p:ext>
            </p:extLst>
          </p:nvPr>
        </p:nvGraphicFramePr>
        <p:xfrm>
          <a:off x="3348273" y="3251122"/>
          <a:ext cx="6094812" cy="48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Equation" r:id="rId13" imgW="1498320" imgH="203040" progId="Equation.DSMT4">
                  <p:embed/>
                </p:oleObj>
              </mc:Choice>
              <mc:Fallback>
                <p:oleObj name="Equation" r:id="rId13" imgW="149832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273" y="3251122"/>
                        <a:ext cx="6094812" cy="4829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048306"/>
              </p:ext>
            </p:extLst>
          </p:nvPr>
        </p:nvGraphicFramePr>
        <p:xfrm>
          <a:off x="3015256" y="3656049"/>
          <a:ext cx="6997424" cy="519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15" imgW="1459866" imgH="203112" progId="Equation.DSMT4">
                  <p:embed/>
                </p:oleObj>
              </mc:Choice>
              <mc:Fallback>
                <p:oleObj name="Equation" r:id="rId15" imgW="1459866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256" y="3656049"/>
                        <a:ext cx="6997424" cy="5199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33486"/>
              </p:ext>
            </p:extLst>
          </p:nvPr>
        </p:nvGraphicFramePr>
        <p:xfrm>
          <a:off x="3255942" y="4129212"/>
          <a:ext cx="6187144" cy="497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Equation" r:id="rId17" imgW="1841500" imgH="203200" progId="Equation.DSMT4">
                  <p:embed/>
                </p:oleObj>
              </mc:Choice>
              <mc:Fallback>
                <p:oleObj name="Equation" r:id="rId17" imgW="1841500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42" y="4129212"/>
                        <a:ext cx="6187144" cy="497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C8F-697F-4AE8-9EA0-B7EE8CBF5962}" type="datetime1">
              <a:rPr lang="en-GB" smtClean="0"/>
              <a:t>25/06/2024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3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17319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0120"/>
            <a:ext cx="12192000" cy="52168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Data Organization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Signed and Unsigned Numbers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Binary Coded Decimal Representation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Boolean Algebra and Logic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Hardware description language (HDL)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Very high speed integrated circuit hardware description language (VHDL) and Verilog.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07A-5241-45CE-98B9-F2E2083C7280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3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3814"/>
            <a:ext cx="12192000" cy="661986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TEXTBOOKS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62484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Mohammed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Ferdjallah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</a:t>
            </a:r>
            <a:r>
              <a:rPr lang="en-US" b="1" dirty="0">
                <a:solidFill>
                  <a:srgbClr val="9848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“Introduction to Digital Systems: Modeling, Synthesis and Simulation using VHDL”, John Wiley &amp; Sons Inc.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Chang K.C,</a:t>
            </a:r>
            <a:r>
              <a:rPr lang="en-US" b="1" dirty="0">
                <a:solidFill>
                  <a:srgbClr val="9848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“Digital Systems Design with VHDL and Synthesis: An Integrated Approach”, IEEE Computer Society, Los Alamitos, California.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Lan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Grout,</a:t>
            </a:r>
            <a:r>
              <a:rPr lang="en-US" b="1" dirty="0">
                <a:solidFill>
                  <a:srgbClr val="9848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“Digital Systems Design with FPGAs and CPLDs”, </a:t>
            </a:r>
            <a:r>
              <a:rPr lang="en-US" b="1" dirty="0" err="1">
                <a:solidFill>
                  <a:srgbClr val="9848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Elsavier</a:t>
            </a:r>
            <a:r>
              <a:rPr lang="en-US" b="1" dirty="0">
                <a:solidFill>
                  <a:srgbClr val="9848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Charles H. Roth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Jr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</a:t>
            </a:r>
            <a:r>
              <a:rPr lang="en-US" b="1" dirty="0">
                <a:solidFill>
                  <a:srgbClr val="9848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“Digital Systems Design using VHDL”, PWS Publishing Company.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5125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BBC811-DE3D-4033-8637-4BBD690150A0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8939-ACFE-4C05-A257-6573AD579633}" type="datetime1">
              <a:rPr lang="en-GB" smtClean="0"/>
              <a:t>25/06/2024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94459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3814"/>
            <a:ext cx="12192000" cy="661986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COURSE OUTLINE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6248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rgbClr val="9848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DIGITAL SYSTEMS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Hierarchical Digital Systems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Modular Digital Systems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HDL, VHDL and Verilog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rgbClr val="9848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DIGITAL SYSTEMS MODELLING AND SIMULATION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Computer Aided Digital (CAD) System Modeling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Simulation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Analysis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synthesis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rgbClr val="9848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DIGITAL SYSTEMS IMPLEMENTATION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Implementation with Programmable Logic Design (PLDs)</a:t>
            </a: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5125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BBC811-DE3D-4033-8637-4BBD690150A0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C840-7131-4016-8005-F9A6068A774F}" type="datetime1">
              <a:rPr lang="en-GB" smtClean="0"/>
              <a:t>25/06/2024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8946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1514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Highlights on What Need to Know</a:t>
            </a:r>
            <a:endParaRPr lang="en-GB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5143"/>
            <a:ext cx="12192000" cy="48878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Digital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Types of Signals</a:t>
            </a:r>
          </a:p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Analogue Signals</a:t>
            </a:r>
          </a:p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Digital Signals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Number Systems</a:t>
            </a:r>
          </a:p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Binary</a:t>
            </a:r>
          </a:p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Decimal</a:t>
            </a:r>
          </a:p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Octal</a:t>
            </a:r>
          </a:p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Hexadecimal</a:t>
            </a:r>
          </a:p>
          <a:p>
            <a:endParaRPr lang="en-GB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39B6-2FBB-4B51-865D-B0C6A51C3BD7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54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3814"/>
            <a:ext cx="12192000" cy="159066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b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06694"/>
            <a:ext cx="12192000" cy="5472212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  <a:defRPr/>
            </a:pPr>
            <a:r>
              <a:rPr lang="en-US" b="1" dirty="0">
                <a:solidFill>
                  <a:srgbClr val="9848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DIGITAL SYSTEMS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digital system is a system that takes digital signal as inputs, processes them, and also produces digital signals as output.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However, a digital system recognizes, processes and outputs only a finite or discrete number of values (say 0,1,2,3) of some parameter.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Example, a logic gate (AND gate) recognizes and produces only two (2) voltage levels, i.e. a high and a low.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Also, a digital watch recognizes, processes and displays only some discrete time values (say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upto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 precision of 1 second) between 0.00 and 24.00 hours, such as 2:24:55 am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2019/2020 SESSION</a:t>
            </a:r>
          </a:p>
        </p:txBody>
      </p:sp>
      <p:sp>
        <p:nvSpPr>
          <p:cNvPr id="5125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BBC811-DE3D-4033-8637-4BBD690150A0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CE5B-D20D-48BE-8787-74B3D99341A6}" type="datetime1">
              <a:rPr lang="en-GB" smtClean="0"/>
              <a:t>25/06/2024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793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3814"/>
            <a:ext cx="12192000" cy="159066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b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06693"/>
            <a:ext cx="12192000" cy="6149657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  <a:defRPr/>
            </a:pPr>
            <a:r>
              <a:rPr lang="en-US" b="1" dirty="0">
                <a:solidFill>
                  <a:srgbClr val="9848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ANALOG SYSTEMS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 analog system recognizes, processes and outputs a continuum (infinite number) of values of some parameter within a specified range.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Example include an operational amplifier which recognizes all voltage values between 0-5 Volts.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Also, an analog watch displays all times between 0:00 and 24:00 hours, such as 1:32:50.375 pm (though you may not be able to detect it).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Above all, a system (digital or analog) must contain the following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Input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Plant (process)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Output 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5125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BBC811-DE3D-4033-8637-4BBD690150A0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38DA-C7FE-4B1D-9010-84378D096658}" type="datetime1">
              <a:rPr lang="en-GB" smtClean="0"/>
              <a:t>25/06/2024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40184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8328"/>
            <a:ext cx="12192000" cy="2093744"/>
          </a:xfrm>
        </p:spPr>
        <p:txBody>
          <a:bodyPr rtlCol="0">
            <a:normAutofit/>
          </a:bodyPr>
          <a:lstStyle/>
          <a:p>
            <a:pPr algn="ctr">
              <a:defRPr/>
            </a:pPr>
            <a:b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117558"/>
            <a:ext cx="12192000" cy="4055912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LOGIC CIRCUIT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This is a special case of a digital system that recognizes, processes and outputs only two discrete (voltage) values, high (1) and low (0)</a:t>
            </a:r>
          </a:p>
          <a:p>
            <a:pPr marL="0" indent="0" algn="just">
              <a:buNone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TYPES of Signals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Digital Signals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Analog Signals</a:t>
            </a:r>
          </a:p>
          <a:p>
            <a:pPr marL="0" indent="0" algn="just" eaLnBrk="1" hangingPunct="1">
              <a:buNone/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>
              <a:defRPr/>
            </a:pPr>
            <a:endParaRPr lang="en-US" b="1" dirty="0">
              <a:solidFill>
                <a:srgbClr val="98480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2021/2022SESSION</a:t>
            </a:r>
          </a:p>
        </p:txBody>
      </p:sp>
      <p:sp>
        <p:nvSpPr>
          <p:cNvPr id="5125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BBC811-DE3D-4033-8637-4BBD690150A0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38950"/>
              </p:ext>
            </p:extLst>
          </p:nvPr>
        </p:nvGraphicFramePr>
        <p:xfrm>
          <a:off x="1764030" y="-23813"/>
          <a:ext cx="8663940" cy="150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3495734" imgH="571449" progId="Visio.Drawing.15">
                  <p:embed/>
                </p:oleObj>
              </mc:Choice>
              <mc:Fallback>
                <p:oleObj name="Visio" r:id="rId3" imgW="3495734" imgH="57144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-1666" b="-8333"/>
                      <a:stretch>
                        <a:fillRect/>
                      </a:stretch>
                    </p:blipFill>
                    <p:spPr bwMode="auto">
                      <a:xfrm>
                        <a:off x="1764030" y="-23813"/>
                        <a:ext cx="8663940" cy="15087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34121" y="1508759"/>
            <a:ext cx="7323757" cy="372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Figure 1: Block Diagram of a System (Digital/</a:t>
            </a:r>
            <a:r>
              <a:rPr lang="en-GB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Analog</a:t>
            </a: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3ACC-6C88-45FE-B953-71E723E9AE5B}" type="datetime1">
              <a:rPr lang="en-GB" smtClean="0"/>
              <a:t>25/06/2024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18710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-45718"/>
            <a:ext cx="12191999" cy="45719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GB" sz="2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"/>
            <a:ext cx="12191999" cy="6176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Digital Signals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This is a signal in which discrete steps are used to represent information and changes values only at discrete (fixed) time intervals. This is referred to as sampling instants.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It is also defined as a discrete-time signal with discrete values between a lower and upper limit.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It is normal to set the time spacing between the sampling instants to a fixed value T, which is referred to as the sampling intervals.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Digital signals have discrete amplitude and time.</a:t>
            </a:r>
          </a:p>
          <a:p>
            <a:pPr marL="0" indent="0" algn="just">
              <a:buNone/>
            </a:pP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19E8-FBE4-46EC-8473-64C77C4BD9D8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05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-45718"/>
            <a:ext cx="12191999" cy="45719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endParaRPr lang="en-GB" sz="2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"/>
            <a:ext cx="12191999" cy="61769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Examples of discrete signals includes:</a:t>
            </a:r>
          </a:p>
          <a:p>
            <a:pPr marL="0" indent="0" algn="just">
              <a:buNone/>
            </a:pP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19E8-FBE4-46EC-8473-64C77C4BD9D8}" type="datetime1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COEN 503: DIGITAL SYSTEMS DESIGN 2021/2022 SESSION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AEDF-4443-417C-89F2-87CF89050C3F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7C60C-95C2-4FA7-8267-E50371C04C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71" y="1026948"/>
            <a:ext cx="4655909" cy="1028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75A332-0035-4A2A-ABE8-48903AA84761}"/>
              </a:ext>
            </a:extLst>
          </p:cNvPr>
          <p:cNvSpPr txBox="1"/>
          <p:nvPr/>
        </p:nvSpPr>
        <p:spPr>
          <a:xfrm>
            <a:off x="117468" y="2316440"/>
            <a:ext cx="373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Figure 1: Constant Digital Signal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EEFD0C-7225-4BE5-A351-72EC59038C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17126" y="1014848"/>
            <a:ext cx="4655910" cy="923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1ACF25-95BB-495F-94C0-C5F2BEBBC103}"/>
              </a:ext>
            </a:extLst>
          </p:cNvPr>
          <p:cNvSpPr txBox="1"/>
          <p:nvPr/>
        </p:nvSpPr>
        <p:spPr>
          <a:xfrm>
            <a:off x="7331858" y="2316440"/>
            <a:ext cx="398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Figure 2: Sine Wave Digital Signal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382F4F-57D6-4809-AACD-644926D47C6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1" y="3987364"/>
            <a:ext cx="4911272" cy="12306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BB237E-682F-4270-82E5-ED46ED6C22EB}"/>
              </a:ext>
            </a:extLst>
          </p:cNvPr>
          <p:cNvSpPr txBox="1"/>
          <p:nvPr/>
        </p:nvSpPr>
        <p:spPr>
          <a:xfrm>
            <a:off x="47171" y="5263690"/>
            <a:ext cx="399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Figure 3: Square Wave Digital Signal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AFE359-21E1-4725-848E-D150BA8467C7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2"/>
          <a:stretch/>
        </p:blipFill>
        <p:spPr bwMode="auto">
          <a:xfrm>
            <a:off x="6882948" y="3987364"/>
            <a:ext cx="4655909" cy="10191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B0537D-0CE2-4D82-9C40-C4D65824B083}"/>
              </a:ext>
            </a:extLst>
          </p:cNvPr>
          <p:cNvSpPr txBox="1"/>
          <p:nvPr/>
        </p:nvSpPr>
        <p:spPr>
          <a:xfrm>
            <a:off x="7402962" y="5263690"/>
            <a:ext cx="44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Figure 4: Arbitrary Waveform Digital Signal</a:t>
            </a: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0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1276</Words>
  <Application>Microsoft Office PowerPoint</Application>
  <PresentationFormat>Widescreen</PresentationFormat>
  <Paragraphs>236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Garamond</vt:lpstr>
      <vt:lpstr>Times New Roman</vt:lpstr>
      <vt:lpstr>Wingdings</vt:lpstr>
      <vt:lpstr>Office Theme</vt:lpstr>
      <vt:lpstr>Visio</vt:lpstr>
      <vt:lpstr>Equation</vt:lpstr>
      <vt:lpstr>DEPARTMENT OF COMPUTER ENGINEERING, ABU ZARIA  COEN 558: DIGITAL SYSTEMS DESIGN</vt:lpstr>
      <vt:lpstr>TEXTBOOKS</vt:lpstr>
      <vt:lpstr>COURSE OUTLINE</vt:lpstr>
      <vt:lpstr>Highlights on What Need to Know</vt:lpstr>
      <vt:lpstr> </vt:lpstr>
      <vt:lpstr> </vt:lpstr>
      <vt:lpstr> </vt:lpstr>
      <vt:lpstr> </vt:lpstr>
      <vt:lpstr> </vt:lpstr>
      <vt:lpstr> </vt:lpstr>
      <vt:lpstr>.</vt:lpstr>
      <vt:lpstr>.</vt:lpstr>
      <vt:lpstr>Number Systems</vt:lpstr>
      <vt:lpstr>Binary Numbers</vt:lpstr>
      <vt:lpstr>.</vt:lpstr>
      <vt:lpstr>In general, any binary number has two possible values which is either a 0 or a 1.</vt:lpstr>
      <vt:lpstr>Number Conversions</vt:lpstr>
      <vt:lpstr>Decimal-to-Binary Conversion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ENGINEERING, ABU ZARIA</dc:title>
  <dc:creator>UMAR</dc:creator>
  <cp:lastModifiedBy>Abubakar Umar</cp:lastModifiedBy>
  <cp:revision>79</cp:revision>
  <dcterms:created xsi:type="dcterms:W3CDTF">2019-03-19T02:28:30Z</dcterms:created>
  <dcterms:modified xsi:type="dcterms:W3CDTF">2024-06-25T14:50:23Z</dcterms:modified>
</cp:coreProperties>
</file>