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316" r:id="rId3"/>
    <p:sldId id="259" r:id="rId4"/>
    <p:sldId id="810" r:id="rId5"/>
    <p:sldId id="317" r:id="rId6"/>
    <p:sldId id="811" r:id="rId7"/>
    <p:sldId id="812" r:id="rId8"/>
    <p:sldId id="818" r:id="rId9"/>
    <p:sldId id="816" r:id="rId10"/>
    <p:sldId id="817" r:id="rId11"/>
    <p:sldId id="819" r:id="rId12"/>
    <p:sldId id="821" r:id="rId13"/>
    <p:sldId id="8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fatai Adekale" initials="AA" lastIdx="1" clrIdx="0">
    <p:extLst>
      <p:ext uri="{19B8F6BF-5375-455C-9EA6-DF929625EA0E}">
        <p15:presenceInfo xmlns:p15="http://schemas.microsoft.com/office/powerpoint/2012/main" userId="660de1b985b17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431" autoAdjust="0"/>
  </p:normalViewPr>
  <p:slideViewPr>
    <p:cSldViewPr snapToGrid="0">
      <p:cViewPr varScale="1">
        <p:scale>
          <a:sx n="41" d="100"/>
          <a:sy n="41" d="100"/>
        </p:scale>
        <p:origin x="177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B60F8-48E4-4319-98C4-9B955F450580}" type="datetimeFigureOut">
              <a:rPr lang="en-GB" smtClean="0"/>
              <a:t>28/06/2024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438A1-FD29-41AF-B9FF-861B824AC54E}" type="slidenum">
              <a:rPr lang="en-GB" smtClean="0"/>
              <a:t>‹#›</a:t>
            </a:fld>
            <a:endParaRPr lang="en-GB"/>
          </a:p>
        </p:txBody>
      </p:sp>
    </p:spTree>
    <p:extLst>
      <p:ext uri="{BB962C8B-B14F-4D97-AF65-F5344CB8AC3E}">
        <p14:creationId xmlns:p14="http://schemas.microsoft.com/office/powerpoint/2010/main" val="14532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3E543D79-621B-4BC2-AB11-15FDE810262D}" type="slidenum">
              <a:rPr lang="en-US" sz="800">
                <a:solidFill>
                  <a:srgbClr val="000000"/>
                </a:solidFill>
              </a:rPr>
              <a:pPr algn="r">
                <a:lnSpc>
                  <a:spcPct val="100000"/>
                </a:lnSpc>
              </a:pPr>
              <a:t>1</a:t>
            </a:fld>
            <a:endParaRPr lang="en-US" sz="800">
              <a:solidFill>
                <a:srgbClr val="000000"/>
              </a:solidFill>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latin typeface="Arial" panose="020B0604020202020204" pitchFamily="34" charset="0"/>
            </a:endParaRPr>
          </a:p>
        </p:txBody>
      </p:sp>
    </p:spTree>
    <p:extLst>
      <p:ext uri="{BB962C8B-B14F-4D97-AF65-F5344CB8AC3E}">
        <p14:creationId xmlns:p14="http://schemas.microsoft.com/office/powerpoint/2010/main" val="257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10</a:t>
            </a:fld>
            <a:endParaRPr lang="en-GB"/>
          </a:p>
        </p:txBody>
      </p:sp>
    </p:spTree>
    <p:extLst>
      <p:ext uri="{BB962C8B-B14F-4D97-AF65-F5344CB8AC3E}">
        <p14:creationId xmlns:p14="http://schemas.microsoft.com/office/powerpoint/2010/main" val="413854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General Principles of QA as applied to Software quality</a:t>
            </a:r>
          </a:p>
          <a:p>
            <a:pPr marL="228600" indent="-228600" algn="just">
              <a:buAutoNum type="arabicPeriod"/>
            </a:pPr>
            <a:r>
              <a:rPr lang="en-US" dirty="0">
                <a:latin typeface="Times New Roman" panose="02020603050405020304" pitchFamily="18" charset="0"/>
                <a:cs typeface="Times New Roman" panose="02020603050405020304" pitchFamily="18" charset="0"/>
              </a:rPr>
              <a:t>Know what you are doing </a:t>
            </a:r>
          </a:p>
          <a:p>
            <a:pPr marL="0" indent="0" algn="just">
              <a:buNone/>
            </a:pPr>
            <a:r>
              <a:rPr lang="en-US" dirty="0">
                <a:latin typeface="Times New Roman" panose="02020603050405020304" pitchFamily="18" charset="0"/>
                <a:cs typeface="Times New Roman" panose="02020603050405020304" pitchFamily="18" charset="0"/>
              </a:rPr>
              <a:t>This means understanding what you are building, how you will build it and what is its purpose. This requires organization (including having a management structure), reporting policies, regular meetings and reviews, frequent test runs etc. This can be achieved through a software process that involves planning, scheduling , reporting and tracking procedures.</a:t>
            </a:r>
          </a:p>
          <a:p>
            <a:pPr marL="0" indent="0" algn="just">
              <a:buNone/>
            </a:pPr>
            <a:r>
              <a:rPr lang="en-US" dirty="0">
                <a:latin typeface="Times New Roman" panose="02020603050405020304" pitchFamily="18" charset="0"/>
                <a:cs typeface="Times New Roman" panose="02020603050405020304" pitchFamily="18" charset="0"/>
              </a:rPr>
              <a:t>2. Know what you should be doing</a:t>
            </a:r>
          </a:p>
          <a:p>
            <a:pPr marL="0" indent="0" algn="just">
              <a:buNone/>
            </a:pPr>
            <a:r>
              <a:rPr lang="en-US" dirty="0">
                <a:latin typeface="Times New Roman" panose="02020603050405020304" pitchFamily="18" charset="0"/>
                <a:cs typeface="Times New Roman" panose="02020603050405020304" pitchFamily="18" charset="0"/>
              </a:rPr>
              <a:t>This involves having explicit requirements and specifications. This is achieve by requirements and use case analysis, explicit acceptance tests with expected results, explicit prototypes, frequent user feedback.</a:t>
            </a:r>
          </a:p>
          <a:p>
            <a:pPr marL="0" indent="0" algn="just">
              <a:buNone/>
            </a:pPr>
            <a:r>
              <a:rPr lang="en-US" dirty="0">
                <a:latin typeface="Times New Roman" panose="02020603050405020304" pitchFamily="18" charset="0"/>
                <a:cs typeface="Times New Roman" panose="02020603050405020304" pitchFamily="18" charset="0"/>
              </a:rPr>
              <a:t>3. Know how to measure the difference</a:t>
            </a:r>
          </a:p>
          <a:p>
            <a:pPr marL="0" indent="0" algn="just">
              <a:buNone/>
            </a:pPr>
            <a:r>
              <a:rPr lang="en-US" dirty="0">
                <a:latin typeface="Times New Roman" panose="02020603050405020304" pitchFamily="18" charset="0"/>
                <a:cs typeface="Times New Roman" panose="02020603050405020304" pitchFamily="18" charset="0"/>
              </a:rPr>
              <a:t>This involves comparing what you are doing to what you should be doing. This is achieved through the use of mathematical models or methods, testing, inspection and reviews, and use of metrics that measure properties related to quality. </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11</a:t>
            </a:fld>
            <a:endParaRPr lang="en-GB"/>
          </a:p>
        </p:txBody>
      </p:sp>
    </p:spTree>
    <p:extLst>
      <p:ext uri="{BB962C8B-B14F-4D97-AF65-F5344CB8AC3E}">
        <p14:creationId xmlns:p14="http://schemas.microsoft.com/office/powerpoint/2010/main" val="42076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References</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Google Search Engine</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tutorialspoint.com/</a:t>
            </a:r>
            <a:r>
              <a:rPr lang="en-US" dirty="0" err="1">
                <a:latin typeface="Times New Roman" panose="02020603050405020304" pitchFamily="18" charset="0"/>
                <a:cs typeface="Times New Roman" panose="02020603050405020304" pitchFamily="18" charset="0"/>
              </a:rPr>
              <a:t>software_engineering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12</a:t>
            </a:fld>
            <a:endParaRPr lang="en-GB"/>
          </a:p>
        </p:txBody>
      </p:sp>
    </p:spTree>
    <p:extLst>
      <p:ext uri="{BB962C8B-B14F-4D97-AF65-F5344CB8AC3E}">
        <p14:creationId xmlns:p14="http://schemas.microsoft.com/office/powerpoint/2010/main" val="17813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can provide an objective, independent view of the software to allow the business to appreciate and understand the risks of software implementation. Test techniques include the process of executing a program or application with the intent of finding software bugs (errors or other defects). It involves the execution of a software component or system component to evaluate one or more properties of interest.  In general, these properties indicate the extent to which the component or system under test:</a:t>
            </a:r>
          </a:p>
          <a:p>
            <a:pPr marL="171450" indent="-171450">
              <a:buFont typeface="Arial" panose="020B0604020202020204" pitchFamily="34" charset="0"/>
              <a:buChar char="•"/>
            </a:pPr>
            <a:r>
              <a:rPr lang="en-US" dirty="0"/>
              <a:t>meets the requirements that guided its design and development,</a:t>
            </a:r>
          </a:p>
          <a:p>
            <a:pPr marL="171450" indent="-171450">
              <a:buFont typeface="Arial" panose="020B0604020202020204" pitchFamily="34" charset="0"/>
              <a:buChar char="•"/>
            </a:pPr>
            <a:r>
              <a:rPr lang="en-US" dirty="0"/>
              <a:t>responds correctly to all kinds of inputs,</a:t>
            </a:r>
          </a:p>
          <a:p>
            <a:pPr marL="171450" indent="-171450">
              <a:buFont typeface="Arial" panose="020B0604020202020204" pitchFamily="34" charset="0"/>
              <a:buChar char="•"/>
            </a:pPr>
            <a:r>
              <a:rPr lang="en-US" dirty="0"/>
              <a:t>performs its functions within an acceptable time,</a:t>
            </a:r>
          </a:p>
          <a:p>
            <a:pPr marL="171450" indent="-171450">
              <a:buFont typeface="Arial" panose="020B0604020202020204" pitchFamily="34" charset="0"/>
              <a:buChar char="•"/>
            </a:pPr>
            <a:r>
              <a:rPr lang="en-US" dirty="0"/>
              <a:t>is sufficiently usable,</a:t>
            </a:r>
          </a:p>
          <a:p>
            <a:pPr marL="171450" indent="-171450">
              <a:buFont typeface="Arial" panose="020B0604020202020204" pitchFamily="34" charset="0"/>
              <a:buChar char="•"/>
            </a:pPr>
            <a:r>
              <a:rPr lang="en-US" dirty="0"/>
              <a:t>can be installed and run in its intended environments, and</a:t>
            </a:r>
          </a:p>
          <a:p>
            <a:pPr marL="171450" indent="-171450">
              <a:buFont typeface="Arial" panose="020B0604020202020204" pitchFamily="34" charset="0"/>
              <a:buChar char="•"/>
            </a:pPr>
            <a:r>
              <a:rPr lang="en-US" dirty="0"/>
              <a:t>achieves the general result its stakeholders desire.</a:t>
            </a:r>
          </a:p>
          <a:p>
            <a:pPr marL="0" marR="0" algn="just">
              <a:lnSpc>
                <a:spcPct val="150000"/>
              </a:lnSpc>
            </a:pPr>
            <a:endParaRPr lang="en-US" sz="1200" dirty="0">
              <a:effectLst/>
              <a:latin typeface="+mn-lt"/>
              <a:ea typeface="+mn-ea"/>
            </a:endParaRPr>
          </a:p>
          <a:p>
            <a:pPr marL="0" marR="0" algn="just">
              <a:lnSpc>
                <a:spcPct val="150000"/>
              </a:lnSpc>
            </a:pPr>
            <a:r>
              <a:rPr lang="en-US" sz="1800" dirty="0">
                <a:effectLst/>
                <a:latin typeface="Times New Roman" panose="02020603050405020304" pitchFamily="18" charset="0"/>
                <a:ea typeface="Times New Roman" panose="02020603050405020304" pitchFamily="18" charset="0"/>
              </a:rPr>
              <a:t>The job of testing is an iterative process as when one bug is fixed, it can illuminate other, deeper bugs, or can even create new ones. </a:t>
            </a:r>
            <a:r>
              <a:rPr lang="en-US" sz="1800" dirty="0">
                <a:effectLst/>
                <a:latin typeface="Calibri" panose="020F0502020204030204" pitchFamily="34" charset="0"/>
                <a:ea typeface="Calibri" panose="020F0502020204030204" pitchFamily="34" charset="0"/>
                <a:cs typeface="Times New Roman" panose="02020603050405020304" pitchFamily="18" charset="0"/>
              </a:rPr>
              <a:t>Software testing can provide objective, independent information about the quality of software and risk of its failure to users and/or sponsors. </a:t>
            </a:r>
            <a:endParaRPr lang="en-US" dirty="0"/>
          </a:p>
          <a:p>
            <a:endParaRPr lang="en-NG" dirty="0"/>
          </a:p>
        </p:txBody>
      </p:sp>
      <p:sp>
        <p:nvSpPr>
          <p:cNvPr id="4" name="Slide Number Placeholder 3"/>
          <p:cNvSpPr>
            <a:spLocks noGrp="1"/>
          </p:cNvSpPr>
          <p:nvPr>
            <p:ph type="sldNum" sz="quarter" idx="5"/>
          </p:nvPr>
        </p:nvSpPr>
        <p:spPr/>
        <p:txBody>
          <a:bodyPr/>
          <a:lstStyle/>
          <a:p>
            <a:fld id="{C05438A1-FD29-41AF-B9FF-861B824AC54E}" type="slidenum">
              <a:rPr lang="en-GB" smtClean="0"/>
              <a:t>2</a:t>
            </a:fld>
            <a:endParaRPr lang="en-GB"/>
          </a:p>
        </p:txBody>
      </p:sp>
    </p:spTree>
    <p:extLst>
      <p:ext uri="{BB962C8B-B14F-4D97-AF65-F5344CB8AC3E}">
        <p14:creationId xmlns:p14="http://schemas.microsoft.com/office/powerpoint/2010/main" val="119214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Faults and Failures</a:t>
            </a:r>
          </a:p>
          <a:p>
            <a:pPr algn="just"/>
            <a:r>
              <a:rPr lang="en-US" dirty="0"/>
              <a:t>Software faults occur through the following processes. A programmer makes an error (mistake), which results in a defect (fault, bug) in the software source code. If this defect is executed, in certain situations the system will produce wrong results, causing a failure. Not all defects will necessarily result in failures. For example, defects in dead code will never result in failures. A defect can turn into a failure when the environment is changed. Examples of these changes in environment include the software being run on a new computer hardware platform, alterations in source data, or interacting with different software. A single defect may result in a wide range of failure symptoms. </a:t>
            </a:r>
          </a:p>
          <a:p>
            <a:pPr algn="just"/>
            <a:endParaRPr lang="en-US" dirty="0"/>
          </a:p>
          <a:p>
            <a:pPr algn="just"/>
            <a:endParaRPr lang="en-US" dirty="0"/>
          </a:p>
          <a:p>
            <a:pPr algn="just"/>
            <a:r>
              <a:rPr lang="en-US" dirty="0"/>
              <a:t>Static, Dynamic and Passive Testing</a:t>
            </a:r>
          </a:p>
          <a:p>
            <a:pPr algn="just"/>
            <a:r>
              <a:rPr lang="en-US" dirty="0"/>
              <a:t>Static testing is often implicit, like proofreading, plus when programming tools/text editors check source code structure or compilers (pre-compilers) check syntax and data flow as static program analysis. Dynamic testing takes place when the program itself is run. Dynamic testing may begin before the program is 100% complete in order to test particular sections of code and are applied to discrete functions or modules. Typical techniques for these are either using stubs/drivers or execution from a debugger environment. </a:t>
            </a:r>
          </a:p>
          <a:p>
            <a:pPr algn="just"/>
            <a:r>
              <a:rPr lang="en-US" dirty="0"/>
              <a:t>Contrary to active testing, testers do not provide any test data but look at system logs and traces. They mine for patterns and specific behavior in order to make some kind of decisions. This is related to offline runtime verification and log analysis.</a:t>
            </a:r>
          </a:p>
        </p:txBody>
      </p:sp>
      <p:sp>
        <p:nvSpPr>
          <p:cNvPr id="4" name="Slide Number Placeholder 3"/>
          <p:cNvSpPr>
            <a:spLocks noGrp="1"/>
          </p:cNvSpPr>
          <p:nvPr>
            <p:ph type="sldNum" sz="quarter" idx="5"/>
          </p:nvPr>
        </p:nvSpPr>
        <p:spPr/>
        <p:txBody>
          <a:bodyPr/>
          <a:lstStyle/>
          <a:p>
            <a:fld id="{C05438A1-FD29-41AF-B9FF-861B824AC54E}" type="slidenum">
              <a:rPr lang="en-GB" smtClean="0"/>
              <a:t>3</a:t>
            </a:fld>
            <a:endParaRPr lang="en-GB"/>
          </a:p>
        </p:txBody>
      </p:sp>
    </p:spTree>
    <p:extLst>
      <p:ext uri="{BB962C8B-B14F-4D97-AF65-F5344CB8AC3E}">
        <p14:creationId xmlns:p14="http://schemas.microsoft.com/office/powerpoint/2010/main" val="428836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In white-box testing an internal perspective of the system, as well as programming skills, are used to design test cases. The tester chooses inputs to exercise paths through the code and determine the appropriate outputs. This is analogous to testing nodes in a circuit, e.g. in-circuit testing (ICT).</a:t>
            </a:r>
          </a:p>
          <a:p>
            <a:pPr algn="just"/>
            <a:r>
              <a:rPr lang="en-US" dirty="0">
                <a:latin typeface="Times New Roman" panose="02020603050405020304" pitchFamily="18" charset="0"/>
                <a:cs typeface="Times New Roman" panose="02020603050405020304" pitchFamily="18" charset="0"/>
              </a:rPr>
              <a:t>While white-box testing can be applied at the unit, integration and system levels of the software testing process, it is usually done at the unit level. It can test paths within a unit, paths between units during integration, and between subsystems during a system–level test. Though this method of test design can uncover many errors or problems, it might not detect unimplemented parts of the specification or missing requirements.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Techniques used in white-box testing include:</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API testing – testing of the application using public and private APIs (application programming interfaces)</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 coverage – creating tests to satisfy some criteria of code coverage (e.g., the test designer can create tests to cause all statements in the program to be executed at least once)</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Fault injection methods – intentionally introducing faults to gauge the efficacy of testing strategies</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Mutation testing methods</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testing methods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Code coverage tools can evaluate the completeness of a test suite that was created with any method, including black-box testing. This allows the software team to examine parts of a system that are rarely tested and ensures that the most important function points have been tested. Code coverage as a software metric can be reported as a percentage for:</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 coverage, which reports on functions executed</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Statement coverage, which reports on the number of lines executed to complete the test</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coverage, which reports on whether both the True and the False branch of a given test has been executed</a:t>
            </a:r>
          </a:p>
          <a:p>
            <a:pPr algn="just"/>
            <a:r>
              <a:rPr lang="en-US" dirty="0">
                <a:latin typeface="Times New Roman" panose="02020603050405020304" pitchFamily="18" charset="0"/>
                <a:cs typeface="Times New Roman" panose="02020603050405020304" pitchFamily="18" charset="0"/>
              </a:rPr>
              <a:t>100% statement coverage ensures that all code paths or branches (in terms of control flow) are executed at least once. This is helpful in ensuring correct functionality, but not sufficient since the same code may process different inputs correctly or incorrectly.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Black-box testing methods include: equivalence partitioning, boundary value analysis, all-pairs testing, state transition tables, decision table testing, fuzz testing, model-based testing, use case testing, exploratory testing and specification-based testing.</a:t>
            </a:r>
          </a:p>
          <a:p>
            <a:pPr algn="just"/>
            <a:r>
              <a:rPr lang="en-US" dirty="0">
                <a:latin typeface="Times New Roman" panose="02020603050405020304" pitchFamily="18" charset="0"/>
                <a:cs typeface="Times New Roman" panose="02020603050405020304" pitchFamily="18" charset="0"/>
              </a:rPr>
              <a:t>One advantage of the black box technique is that no programming knowledge is required. Whatever biases the programmers may have had, the tester likely has a different set and may emphasize different areas of functionality. On the other hand, black-box testing has been said to be "like a walk in a dark labyrinth without a flashlight." Because they do not examine the source code, there are situations when a tester writes many test cases to check something that could have been tested by only one test case, or leaves some parts of the program untested.</a:t>
            </a:r>
          </a:p>
          <a:p>
            <a:pPr algn="just"/>
            <a:r>
              <a:rPr lang="en-US" dirty="0">
                <a:latin typeface="Times New Roman" panose="02020603050405020304" pitchFamily="18" charset="0"/>
                <a:cs typeface="Times New Roman" panose="02020603050405020304" pitchFamily="18" charset="0"/>
              </a:rPr>
              <a:t>This method of test can be applied to all levels of software testing: unit, integration, system and acceptance. It typically comprises most if not all testing at higher levels, but can also dominate unit testing as well.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4</a:t>
            </a:fld>
            <a:endParaRPr lang="en-GB"/>
          </a:p>
        </p:txBody>
      </p:sp>
    </p:spTree>
    <p:extLst>
      <p:ext uri="{BB962C8B-B14F-4D97-AF65-F5344CB8AC3E}">
        <p14:creationId xmlns:p14="http://schemas.microsoft.com/office/powerpoint/2010/main" val="214870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latin typeface="Times New Roman" panose="02020603050405020304" pitchFamily="18" charset="0"/>
                <a:cs typeface="Times New Roman" panose="02020603050405020304" pitchFamily="18" charset="0"/>
              </a:rPr>
              <a:t>Unit Testing</a:t>
            </a:r>
          </a:p>
          <a:p>
            <a:pPr algn="just"/>
            <a:r>
              <a:rPr lang="en-US" dirty="0">
                <a:latin typeface="Times New Roman" panose="02020603050405020304" pitchFamily="18" charset="0"/>
                <a:cs typeface="Times New Roman" panose="02020603050405020304" pitchFamily="18" charset="0"/>
              </a:rPr>
              <a:t>Unit testing refers to tests that verify the functionality of a specific section of code, usually at the function level. In an object-oriented environment, this is usually at the class level, and the minimal unit tests include the constructors and destructors.</a:t>
            </a:r>
          </a:p>
          <a:p>
            <a:pPr algn="just"/>
            <a:r>
              <a:rPr lang="en-US" dirty="0">
                <a:latin typeface="Times New Roman" panose="02020603050405020304" pitchFamily="18" charset="0"/>
                <a:cs typeface="Times New Roman" panose="02020603050405020304" pitchFamily="18" charset="0"/>
              </a:rPr>
              <a:t>These types of tests are usually written by developers as they work on code (white-box style), to ensure that the specific function is working as expected. One function might have multiple tests, to catch corner cases or other branches in the code. Unit testing alone cannot verify the functionality of a piece of software, but rather is used to ensure that the building blocks of the software work independently from each other.</a:t>
            </a:r>
          </a:p>
          <a:p>
            <a:pPr algn="just"/>
            <a:r>
              <a:rPr lang="en-US" dirty="0">
                <a:latin typeface="Times New Roman" panose="02020603050405020304" pitchFamily="18" charset="0"/>
                <a:cs typeface="Times New Roman" panose="02020603050405020304" pitchFamily="18" charset="0"/>
              </a:rPr>
              <a:t>Unit testing is a software development process that involves synchronized application of a broad spectrum of defect prevention and detection strategies in order to reduce software development risks, time, and costs. It is performed by the software developer or engineer during the construction phase of the software development lifecycle. Rather than replace traditional QA focuses, it augments it. Unit testing aims to eliminate construction errors before code is promoted to QA; this strategy is intended to increase the quality of the resulting software as well as the efficiency of the overall development and QA process.</a:t>
            </a:r>
          </a:p>
          <a:p>
            <a:pPr algn="just"/>
            <a:r>
              <a:rPr lang="en-US" dirty="0">
                <a:latin typeface="Times New Roman" panose="02020603050405020304" pitchFamily="18" charset="0"/>
                <a:cs typeface="Times New Roman" panose="02020603050405020304" pitchFamily="18" charset="0"/>
              </a:rPr>
              <a:t>Depending on the organization's expectations for software development, unit testing might include static code analysis, data flow analysis, metrics analysis, peer code reviews, code coverage analysis and other software verification practices.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Integration testing</a:t>
            </a:r>
          </a:p>
          <a:p>
            <a:pPr algn="just"/>
            <a:r>
              <a:rPr lang="en-US" dirty="0">
                <a:latin typeface="Times New Roman" panose="02020603050405020304" pitchFamily="18" charset="0"/>
                <a:cs typeface="Times New Roman" panose="02020603050405020304" pitchFamily="18" charset="0"/>
              </a:rPr>
              <a:t>Integration testing is any type of software testing that seeks to verify the interfaces between components against a software design. Software components may be integrated in an iterative way or all together ("big bang"). Normally the former is considered a better practice since it allows interface issues to be located more quickly and fixed.</a:t>
            </a:r>
          </a:p>
          <a:p>
            <a:pPr algn="just"/>
            <a:r>
              <a:rPr lang="en-US" dirty="0">
                <a:latin typeface="Times New Roman" panose="02020603050405020304" pitchFamily="18" charset="0"/>
                <a:cs typeface="Times New Roman" panose="02020603050405020304" pitchFamily="18" charset="0"/>
              </a:rPr>
              <a:t>Integration testing works to expose defects in the interfaces and interaction between integrated components (modules). Progressively larger groups of tested software components corresponding to elements of the architectural design are integrated and tested until the software works as a system.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Component interface testing</a:t>
            </a:r>
          </a:p>
          <a:p>
            <a:pPr algn="just"/>
            <a:r>
              <a:rPr lang="en-US" dirty="0">
                <a:latin typeface="Times New Roman" panose="02020603050405020304" pitchFamily="18" charset="0"/>
                <a:cs typeface="Times New Roman" panose="02020603050405020304" pitchFamily="18" charset="0"/>
              </a:rPr>
              <a:t>The practice of component interface testing can be used to check the handling of data passed between various units, or subsystem components, beyond full integration testing between those units. The data being passed can be considered as "message packets" and the range or data types can be checked, for data generated from one unit, and tested for validity before being passed into another unit. One option for interface testing is to keep a separate log file of data items being passed, often with a timestamp logged to allow analysis of thousands of cases of data passed between units for days or weeks. Tests can include checking the handling of some extreme data values while other interface variables are passed as normal values. Unusual data values in an interface can help explain unexpected performance in the next unit. Component interface testing is a variation of black-box testing, with the focus on the data values beyond just the related actions of a subsystem component.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System testing</a:t>
            </a:r>
          </a:p>
          <a:p>
            <a:pPr algn="just"/>
            <a:r>
              <a:rPr lang="en-US" dirty="0">
                <a:latin typeface="Times New Roman" panose="02020603050405020304" pitchFamily="18" charset="0"/>
                <a:cs typeface="Times New Roman" panose="02020603050405020304" pitchFamily="18" charset="0"/>
              </a:rPr>
              <a:t>System testing, or end-to-end testing, tests a completely integrated system to verify that it meets its requirements. For example, a system test might involve testing a logon interface, then creating and editing an entry, plus sending or printing results, followed by summary processing or deletion (or archiving) of entries, then logoff.</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5</a:t>
            </a:fld>
            <a:endParaRPr lang="en-GB"/>
          </a:p>
        </p:txBody>
      </p:sp>
    </p:spTree>
    <p:extLst>
      <p:ext uri="{BB962C8B-B14F-4D97-AF65-F5344CB8AC3E}">
        <p14:creationId xmlns:p14="http://schemas.microsoft.com/office/powerpoint/2010/main" val="314900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Testing Types</a:t>
            </a:r>
          </a:p>
          <a:p>
            <a:pPr marL="228600" indent="-228600" algn="just">
              <a:buFont typeface="+mj-lt"/>
              <a:buAutoNum type="arabicPeriod"/>
            </a:pPr>
            <a:r>
              <a:rPr lang="en-US" dirty="0">
                <a:latin typeface="Times New Roman" panose="02020603050405020304" pitchFamily="18" charset="0"/>
                <a:cs typeface="Times New Roman" panose="02020603050405020304" pitchFamily="18" charset="0"/>
              </a:rPr>
              <a:t>Installation testing</a:t>
            </a:r>
          </a:p>
          <a:p>
            <a:pPr algn="just"/>
            <a:r>
              <a:rPr lang="en-US" dirty="0">
                <a:latin typeface="Times New Roman" panose="02020603050405020304" pitchFamily="18" charset="0"/>
                <a:cs typeface="Times New Roman" panose="02020603050405020304" pitchFamily="18" charset="0"/>
              </a:rPr>
              <a:t>An installation test assures that the system is installed correctly and working at actual customer's hardware.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Compatibility testing</a:t>
            </a:r>
          </a:p>
          <a:p>
            <a:pPr algn="just"/>
            <a:r>
              <a:rPr lang="en-US" dirty="0">
                <a:latin typeface="Times New Roman" panose="02020603050405020304" pitchFamily="18" charset="0"/>
                <a:cs typeface="Times New Roman" panose="02020603050405020304" pitchFamily="18" charset="0"/>
              </a:rPr>
              <a:t>A common cause of software failure (real or perceived) is a lack of its compatibility with other application software, operating systems (or operating system versions, old or new), or target environments that differ greatly from the original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Smoke and sanity testing</a:t>
            </a:r>
          </a:p>
          <a:p>
            <a:pPr algn="just"/>
            <a:r>
              <a:rPr lang="en-US" dirty="0">
                <a:latin typeface="Times New Roman" panose="02020603050405020304" pitchFamily="18" charset="0"/>
                <a:cs typeface="Times New Roman" panose="02020603050405020304" pitchFamily="18" charset="0"/>
              </a:rPr>
              <a:t>Sanity testing determines whether it is reasonable to proceed with further testing.</a:t>
            </a:r>
          </a:p>
          <a:p>
            <a:pPr algn="just"/>
            <a:r>
              <a:rPr lang="en-US" dirty="0">
                <a:latin typeface="Times New Roman" panose="02020603050405020304" pitchFamily="18" charset="0"/>
                <a:cs typeface="Times New Roman" panose="02020603050405020304" pitchFamily="18" charset="0"/>
              </a:rPr>
              <a:t>Smoke testing consists of minimal attempts to operate the software, designed to determine whether there are any basic problems that will prevent it from working at all. Such tests can be used as build verification test.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Regression testing</a:t>
            </a:r>
          </a:p>
          <a:p>
            <a:pPr algn="just"/>
            <a:r>
              <a:rPr lang="en-US" dirty="0">
                <a:latin typeface="Times New Roman" panose="02020603050405020304" pitchFamily="18" charset="0"/>
                <a:cs typeface="Times New Roman" panose="02020603050405020304" pitchFamily="18" charset="0"/>
              </a:rPr>
              <a:t>Regression testing focuses on finding defects after a major code change has occurred.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Acceptance testing</a:t>
            </a:r>
          </a:p>
          <a:p>
            <a:pPr algn="just"/>
            <a:r>
              <a:rPr lang="en-US" dirty="0">
                <a:latin typeface="Times New Roman" panose="02020603050405020304" pitchFamily="18" charset="0"/>
                <a:cs typeface="Times New Roman" panose="02020603050405020304" pitchFamily="18" charset="0"/>
              </a:rPr>
              <a:t>Acceptance testing can mean one of two things:</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smoke test is used as an acceptance test prior to introducing a new build to the main testing process, i.e. before integration or regression.</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Acceptance testing performed by the customer, often in their lab environment on their own hardware, is known as user acceptance testing (UAT). Acceptance testing may be performed as part of the hand-off process between any two phases of development.</a:t>
            </a:r>
          </a:p>
          <a:p>
            <a:pPr algn="just"/>
            <a:r>
              <a:rPr lang="en-US" dirty="0">
                <a:latin typeface="Times New Roman" panose="02020603050405020304" pitchFamily="18" charset="0"/>
                <a:cs typeface="Times New Roman" panose="02020603050405020304" pitchFamily="18" charset="0"/>
              </a:rPr>
              <a:t>6. Alpha testing</a:t>
            </a:r>
          </a:p>
          <a:p>
            <a:pPr algn="just"/>
            <a:r>
              <a:rPr lang="en-US" dirty="0">
                <a:latin typeface="Times New Roman" panose="02020603050405020304" pitchFamily="18" charset="0"/>
                <a:cs typeface="Times New Roman" panose="02020603050405020304" pitchFamily="18" charset="0"/>
              </a:rPr>
              <a:t>Alpha testing is simulated or actual operational testing by potential users/customers or an independent test team at the developers' site.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Beta testing</a:t>
            </a:r>
          </a:p>
          <a:p>
            <a:pPr algn="just"/>
            <a:r>
              <a:rPr lang="en-US" dirty="0">
                <a:latin typeface="Times New Roman" panose="02020603050405020304" pitchFamily="18" charset="0"/>
                <a:cs typeface="Times New Roman" panose="02020603050405020304" pitchFamily="18" charset="0"/>
              </a:rPr>
              <a:t>Beta testing comes after alpha testing and can be considered a form of external user acceptance testing.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8. Functional vs non-functional testing</a:t>
            </a:r>
          </a:p>
          <a:p>
            <a:pPr algn="just"/>
            <a:r>
              <a:rPr lang="en-US" dirty="0">
                <a:latin typeface="Times New Roman" panose="02020603050405020304" pitchFamily="18" charset="0"/>
                <a:cs typeface="Times New Roman" panose="02020603050405020304" pitchFamily="18" charset="0"/>
              </a:rPr>
              <a:t>Functional testing refers to activities that verify a specific action or function of the code. Functional tests tend to answer the question of "can the user do this" or "does this particular feature work."</a:t>
            </a:r>
          </a:p>
          <a:p>
            <a:pPr algn="just"/>
            <a:r>
              <a:rPr lang="en-US" dirty="0">
                <a:latin typeface="Times New Roman" panose="02020603050405020304" pitchFamily="18" charset="0"/>
                <a:cs typeface="Times New Roman" panose="02020603050405020304" pitchFamily="18" charset="0"/>
              </a:rPr>
              <a:t>Non-functional testing refers to aspects of the software that may not be related to a specific function or user action, such as scalability or other performance, behavior under certain constraints, or security. Testing will determine the breaking point, the point at which extremes of scalability or performance leads to unstable execution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9. Destructive testing</a:t>
            </a:r>
          </a:p>
          <a:p>
            <a:pPr algn="just"/>
            <a:r>
              <a:rPr lang="en-US" dirty="0">
                <a:latin typeface="Times New Roman" panose="02020603050405020304" pitchFamily="18" charset="0"/>
                <a:cs typeface="Times New Roman" panose="02020603050405020304" pitchFamily="18" charset="0"/>
              </a:rPr>
              <a:t>Destructive testing attempts to cause the software or a sub-system to fail. It verifies that the software functions properly even when it receives invalid or unexpected inputs, thereby establishing the robustness of input validation and error-management routines.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10. Software performance testing</a:t>
            </a:r>
          </a:p>
          <a:p>
            <a:pPr algn="just"/>
            <a:r>
              <a:rPr lang="en-US" dirty="0">
                <a:latin typeface="Times New Roman" panose="02020603050405020304" pitchFamily="18" charset="0"/>
                <a:cs typeface="Times New Roman" panose="02020603050405020304" pitchFamily="18" charset="0"/>
              </a:rPr>
              <a:t>Performance testing is generally executed to determine how a system or sub-system performs in terms of responsiveness and stability under a particular workload. It can also serve to investigate, measure, validate or verify other quality attributes of the system, such as scalability, reliability and resource usage.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11.Usability testing</a:t>
            </a:r>
          </a:p>
          <a:p>
            <a:pPr algn="just"/>
            <a:r>
              <a:rPr lang="en-US" dirty="0">
                <a:latin typeface="Times New Roman" panose="02020603050405020304" pitchFamily="18" charset="0"/>
                <a:cs typeface="Times New Roman" panose="02020603050405020304" pitchFamily="18" charset="0"/>
              </a:rPr>
              <a:t>Usability testing is to check if the user interface is easy to use and understand. It is concerned mainly with the use of the application.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12. Security testing</a:t>
            </a:r>
          </a:p>
          <a:p>
            <a:pPr algn="just"/>
            <a:r>
              <a:rPr lang="en-US" dirty="0">
                <a:latin typeface="Times New Roman" panose="02020603050405020304" pitchFamily="18" charset="0"/>
                <a:cs typeface="Times New Roman" panose="02020603050405020304" pitchFamily="18" charset="0"/>
              </a:rPr>
              <a:t>Security testing is essential for software that processes confidential data to prevent system intrusion by hackers.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13. Development testing</a:t>
            </a:r>
          </a:p>
          <a:p>
            <a:pPr algn="just"/>
            <a:r>
              <a:rPr lang="en-US" dirty="0">
                <a:latin typeface="Times New Roman" panose="02020603050405020304" pitchFamily="18" charset="0"/>
                <a:cs typeface="Times New Roman" panose="02020603050405020304" pitchFamily="18" charset="0"/>
              </a:rPr>
              <a:t>Development Testing is a software development process that involves synchronized application of a broad spectrum of defect prevention and detection strategies in order to reduce software development risks, time, and costs. It is performed by the software developer or engineer during the construction phase of the software development lifecycle.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14. A/B testing</a:t>
            </a:r>
          </a:p>
          <a:p>
            <a:pPr algn="just"/>
            <a:r>
              <a:rPr lang="en-US" dirty="0">
                <a:latin typeface="Times New Roman" panose="02020603050405020304" pitchFamily="18" charset="0"/>
                <a:cs typeface="Times New Roman" panose="02020603050405020304" pitchFamily="18" charset="0"/>
              </a:rPr>
              <a:t>A/B testing is basically a comparison of two outputs, generally when only one variable has changed: run a test, change one thing, run the test again, compare the results. This is more useful with more small-scale situations, but very useful in fine-tuning any program. With more complex projects, multivariate testing can be done.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15. Concurrent testing</a:t>
            </a:r>
          </a:p>
          <a:p>
            <a:pPr algn="just"/>
            <a:r>
              <a:rPr lang="en-US" dirty="0">
                <a:latin typeface="Times New Roman" panose="02020603050405020304" pitchFamily="18" charset="0"/>
                <a:cs typeface="Times New Roman" panose="02020603050405020304" pitchFamily="18" charset="0"/>
              </a:rPr>
              <a:t>In concurrent testing, the focus is more on what the performance is like when continuously running with normal input and under normal operation as opposed to stress testing, or fuzz testing. Memory leak is more easily found and resolved using this method, as well as more basic faults.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16. Conformance testing or type testing</a:t>
            </a:r>
          </a:p>
          <a:p>
            <a:pPr algn="just"/>
            <a:r>
              <a:rPr lang="en-US" dirty="0">
                <a:latin typeface="Times New Roman" panose="02020603050405020304" pitchFamily="18" charset="0"/>
                <a:cs typeface="Times New Roman" panose="02020603050405020304" pitchFamily="18" charset="0"/>
              </a:rPr>
              <a:t>In software testing, conformance testing verifies that a product performs according to its specified standards. Compilers, for instance, are extensively tested to determine whether they meet the recognized standard for that language.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6</a:t>
            </a:fld>
            <a:endParaRPr lang="en-GB"/>
          </a:p>
        </p:txBody>
      </p:sp>
    </p:spTree>
    <p:extLst>
      <p:ext uri="{BB962C8B-B14F-4D97-AF65-F5344CB8AC3E}">
        <p14:creationId xmlns:p14="http://schemas.microsoft.com/office/powerpoint/2010/main" val="77751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latin typeface="Times New Roman" panose="02020603050405020304" pitchFamily="18" charset="0"/>
                <a:cs typeface="Times New Roman" panose="02020603050405020304" pitchFamily="18" charset="0"/>
              </a:rPr>
              <a:t>A sample testing cycle</a:t>
            </a:r>
          </a:p>
          <a:p>
            <a:pPr algn="just"/>
            <a:r>
              <a:rPr lang="en-US" dirty="0">
                <a:latin typeface="Times New Roman" panose="02020603050405020304" pitchFamily="18" charset="0"/>
                <a:cs typeface="Times New Roman" panose="02020603050405020304" pitchFamily="18" charset="0"/>
              </a:rPr>
              <a:t>Although variations exist between organizations, there is a typical cycle for testing. The sample below is common among organizations employing the Waterfall development model. </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Requirements analysis: Testing should begin in the requirements phase of the software development life cycle. During the design phase, testers work to determine what aspects of a design are testable and with what parameters those tests work.</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planning: Test strategy, test plan, testbed creation. Since many activities will be carried out during testing, a plan is needed.</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development: Test procedures, test scenarios, test cases, test datasets, test scripts to use in testing software.</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execution: Testers execute the software based on the plans and test documents then report any errors found to the development team.</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reporting: Once testing is completed, testers generate metrics and make final reports on their test effort and whether or not the software tested is ready for release.</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result analysis: Or Defect Analysis, is done by the development team usually along with the client, in order to decide what defects should be assigned, fixed, rejected (i.e. found software working properly) or deferred to be dealt with later.</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Defect Retesting: Once a defect has been dealt with by the development team, it is retested by the testing team. AKA Resolution testing.</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Regression testing: It is common to have a small test program built of a subset of tests, for each integration of new, modified, or fixed software, in order to ensure that the latest delivery has not ruined anything, and that the software product as a whole is still working correctly.</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Closure: Once the test meets the exit criteria, the activities such as capturing the key outputs, lessons learned, results, logs, documents related to the project are archived and used as a reference for future projects.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7</a:t>
            </a:fld>
            <a:endParaRPr lang="en-GB"/>
          </a:p>
        </p:txBody>
      </p:sp>
    </p:spTree>
    <p:extLst>
      <p:ext uri="{BB962C8B-B14F-4D97-AF65-F5344CB8AC3E}">
        <p14:creationId xmlns:p14="http://schemas.microsoft.com/office/powerpoint/2010/main" val="300611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According to the ISO 9000 standard:</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Verification is confirmation by examination and through provision of objective evidence that specified requirements have been fulfilled.</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Validation is confirmation by examination and through provision of objective evidence that the requirements for a specific intended use or application have been fulfilled.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8</a:t>
            </a:fld>
            <a:endParaRPr lang="en-GB"/>
          </a:p>
        </p:txBody>
      </p:sp>
    </p:spTree>
    <p:extLst>
      <p:ext uri="{BB962C8B-B14F-4D97-AF65-F5344CB8AC3E}">
        <p14:creationId xmlns:p14="http://schemas.microsoft.com/office/powerpoint/2010/main" val="86626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05438A1-FD29-41AF-B9FF-861B824AC54E}" type="slidenum">
              <a:rPr lang="en-GB" smtClean="0"/>
              <a:t>9</a:t>
            </a:fld>
            <a:endParaRPr lang="en-GB"/>
          </a:p>
        </p:txBody>
      </p:sp>
    </p:spTree>
    <p:extLst>
      <p:ext uri="{BB962C8B-B14F-4D97-AF65-F5344CB8AC3E}">
        <p14:creationId xmlns:p14="http://schemas.microsoft.com/office/powerpoint/2010/main" val="181892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E2BAC8D-6D5C-4BBA-8856-660D241B5CB8}"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408043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E2BAC8D-6D5C-4BBA-8856-660D241B5CB8}"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26604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E2BAC8D-6D5C-4BBA-8856-660D241B5CB8}"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07314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206500" y="3648076"/>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5" name="Rectangle 4"/>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6" name="Rectangle 5"/>
          <p:cNvSpPr/>
          <p:nvPr/>
        </p:nvSpPr>
        <p:spPr>
          <a:xfrm>
            <a:off x="1206500" y="3648076"/>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7" name="Rectangle 6"/>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a:lvl1pPr>
          </a:lstStyle>
          <a:p>
            <a:pPr>
              <a:defRPr/>
            </a:pPr>
            <a:fld id="{D8450E6A-F574-4078-BFAA-D74A57B235EB}" type="datetimeFigureOut">
              <a:rPr lang="en-US">
                <a:solidFill>
                  <a:srgbClr val="464653"/>
                </a:solidFill>
              </a:rPr>
              <a:pPr>
                <a:defRPr/>
              </a:pPr>
              <a:t>6/28/2024</a:t>
            </a:fld>
            <a:endParaRPr lang="en-US" dirty="0">
              <a:solidFill>
                <a:srgbClr val="FFFFFF"/>
              </a:solidFill>
            </a:endParaRPr>
          </a:p>
        </p:txBody>
      </p:sp>
      <p:sp>
        <p:nvSpPr>
          <p:cNvPr id="11" name="Footer Placeholder 16"/>
          <p:cNvSpPr>
            <a:spLocks noGrp="1"/>
          </p:cNvSpPr>
          <p:nvPr>
            <p:ph type="ftr" sz="quarter" idx="11"/>
          </p:nvPr>
        </p:nvSpPr>
        <p:spPr>
          <a:xfrm>
            <a:off x="3865033" y="6354763"/>
            <a:ext cx="4633384" cy="366712"/>
          </a:xfrm>
        </p:spPr>
        <p:txBody>
          <a:bodyPr/>
          <a:lstStyle>
            <a:lvl1pPr>
              <a:defRPr>
                <a:solidFill>
                  <a:schemeClr val="accent1">
                    <a:tint val="20000"/>
                  </a:schemeClr>
                </a:solidFill>
              </a:defRPr>
            </a:lvl1pPr>
          </a:lstStyle>
          <a:p>
            <a:pPr>
              <a:defRPr/>
            </a:pPr>
            <a:endParaRPr lang="en-US">
              <a:solidFill>
                <a:srgbClr val="727CA3">
                  <a:tint val="20000"/>
                </a:srgbClr>
              </a:solidFill>
            </a:endParaRPr>
          </a:p>
        </p:txBody>
      </p:sp>
      <p:sp>
        <p:nvSpPr>
          <p:cNvPr id="12" name="Slide Number Placeholder 28"/>
          <p:cNvSpPr>
            <a:spLocks noGrp="1"/>
          </p:cNvSpPr>
          <p:nvPr>
            <p:ph type="sldNum" sz="quarter" idx="12"/>
          </p:nvPr>
        </p:nvSpPr>
        <p:spPr>
          <a:xfrm>
            <a:off x="1621367" y="6354763"/>
            <a:ext cx="1625600" cy="366712"/>
          </a:xfrm>
        </p:spPr>
        <p:txBody>
          <a:bodyPr/>
          <a:lstStyle>
            <a:lvl1pPr>
              <a:defRPr smtClean="0"/>
            </a:lvl1pPr>
          </a:lstStyle>
          <a:p>
            <a:pPr>
              <a:defRPr/>
            </a:pPr>
            <a:fld id="{E39CDD14-527A-4E05-98BB-CBEF6999E200}" type="slidenum">
              <a:rPr lang="en-US">
                <a:solidFill>
                  <a:srgbClr val="464653"/>
                </a:solidFill>
              </a:rPr>
              <a:pPr>
                <a:defRPr/>
              </a:pPr>
              <a:t>‹#›</a:t>
            </a:fld>
            <a:endParaRPr lang="en-US">
              <a:solidFill>
                <a:srgbClr val="FFFFFF"/>
              </a:solidFill>
            </a:endParaRPr>
          </a:p>
        </p:txBody>
      </p:sp>
    </p:spTree>
    <p:extLst>
      <p:ext uri="{BB962C8B-B14F-4D97-AF65-F5344CB8AC3E}">
        <p14:creationId xmlns:p14="http://schemas.microsoft.com/office/powerpoint/2010/main" val="124735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BA41AD-E9F1-4B41-824E-7672C8AA6827}" type="datetimeFigureOut">
              <a:rPr lang="en-US">
                <a:solidFill>
                  <a:srgbClr val="464653"/>
                </a:solidFill>
              </a:rPr>
              <a:pPr>
                <a:defRPr/>
              </a:pPr>
              <a:t>6/28/2024</a:t>
            </a:fld>
            <a:endParaRPr lang="en-US">
              <a:solidFill>
                <a:srgbClr val="464653"/>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DBB10EB0-19B8-4559-99FF-5B85AAC3CF5F}"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342183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1219200" y="2819401"/>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5" name="Rectangle 4"/>
          <p:cNvSpPr/>
          <p:nvPr/>
        </p:nvSpPr>
        <p:spPr>
          <a:xfrm>
            <a:off x="1219200" y="2819401"/>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2" name="Title 1"/>
          <p:cNvSpPr>
            <a:spLocks noGrp="1"/>
          </p:cNvSpPr>
          <p:nvPr>
            <p:ph type="title"/>
          </p:nvPr>
        </p:nvSpPr>
        <p:spPr>
          <a:xfrm>
            <a:off x="1625600" y="2971800"/>
            <a:ext cx="9144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8534400" y="6354763"/>
            <a:ext cx="3048000" cy="366712"/>
          </a:xfrm>
        </p:spPr>
        <p:txBody>
          <a:bodyPr/>
          <a:lstStyle>
            <a:lvl1pPr>
              <a:defRPr/>
            </a:lvl1pPr>
          </a:lstStyle>
          <a:p>
            <a:pPr>
              <a:defRPr/>
            </a:pPr>
            <a:fld id="{8A7C2C16-5001-4EFF-A566-812781375B7F}" type="datetimeFigureOut">
              <a:rPr lang="en-US">
                <a:solidFill>
                  <a:srgbClr val="DDE9EC"/>
                </a:solidFill>
              </a:rPr>
              <a:pPr>
                <a:defRPr/>
              </a:pPr>
              <a:t>6/28/2024</a:t>
            </a:fld>
            <a:endParaRPr lang="en-US">
              <a:solidFill>
                <a:srgbClr val="DDE9EC"/>
              </a:solidFill>
            </a:endParaRPr>
          </a:p>
        </p:txBody>
      </p:sp>
      <p:sp>
        <p:nvSpPr>
          <p:cNvPr id="7" name="Footer Placeholder 4"/>
          <p:cNvSpPr>
            <a:spLocks noGrp="1"/>
          </p:cNvSpPr>
          <p:nvPr>
            <p:ph type="ftr" sz="quarter" idx="11"/>
          </p:nvPr>
        </p:nvSpPr>
        <p:spPr>
          <a:xfrm>
            <a:off x="3865033" y="6354763"/>
            <a:ext cx="4633384" cy="366712"/>
          </a:xfrm>
        </p:spPr>
        <p:txBody>
          <a:bodyPr/>
          <a:lstStyle>
            <a:lvl1pPr>
              <a:defRPr/>
            </a:lvl1pPr>
          </a:lstStyle>
          <a:p>
            <a:pPr>
              <a:defRPr/>
            </a:pPr>
            <a:endParaRPr lang="en-US">
              <a:solidFill>
                <a:srgbClr val="DDE9EC"/>
              </a:solidFill>
            </a:endParaRPr>
          </a:p>
        </p:txBody>
      </p:sp>
      <p:sp>
        <p:nvSpPr>
          <p:cNvPr id="8" name="Slide Number Placeholder 5"/>
          <p:cNvSpPr>
            <a:spLocks noGrp="1"/>
          </p:cNvSpPr>
          <p:nvPr>
            <p:ph type="sldNum" sz="quarter" idx="12"/>
          </p:nvPr>
        </p:nvSpPr>
        <p:spPr>
          <a:xfrm>
            <a:off x="1426634" y="6354763"/>
            <a:ext cx="2027767" cy="366712"/>
          </a:xfrm>
        </p:spPr>
        <p:txBody>
          <a:bodyPr/>
          <a:lstStyle>
            <a:lvl1pPr>
              <a:defRPr smtClean="0"/>
            </a:lvl1pPr>
          </a:lstStyle>
          <a:p>
            <a:pPr>
              <a:defRPr/>
            </a:pPr>
            <a:fld id="{90DE592C-CB00-4B6D-A828-89E6E3779F5A}" type="slidenum">
              <a:rPr lang="en-US">
                <a:solidFill>
                  <a:srgbClr val="DDE9EC"/>
                </a:solidFill>
              </a:rPr>
              <a:pPr>
                <a:defRPr/>
              </a:pPr>
              <a:t>‹#›</a:t>
            </a:fld>
            <a:endParaRPr lang="en-US">
              <a:solidFill>
                <a:srgbClr val="DDE9EC"/>
              </a:solidFill>
            </a:endParaRPr>
          </a:p>
        </p:txBody>
      </p:sp>
    </p:spTree>
    <p:extLst>
      <p:ext uri="{BB962C8B-B14F-4D97-AF65-F5344CB8AC3E}">
        <p14:creationId xmlns:p14="http://schemas.microsoft.com/office/powerpoint/2010/main" val="176374445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C7E4EDB-02AF-4237-A661-1DF499A2CDED}" type="datetimeFigureOut">
              <a:rPr lang="en-US">
                <a:solidFill>
                  <a:srgbClr val="464653"/>
                </a:solidFill>
              </a:rPr>
              <a:pPr>
                <a:defRPr/>
              </a:pPr>
              <a:t>6/28/2024</a:t>
            </a:fld>
            <a:endParaRPr lang="en-US">
              <a:solidFill>
                <a:srgbClr val="464653"/>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212429A3-9F82-4B28-B4DC-DB286B56A882}"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62657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6F0E3633-B1B0-4FD5-A4A4-882C8934A411}" type="datetimeFigureOut">
              <a:rPr lang="en-US">
                <a:solidFill>
                  <a:srgbClr val="464653"/>
                </a:solidFill>
              </a:rPr>
              <a:pPr>
                <a:defRPr/>
              </a:pPr>
              <a:t>6/28/2024</a:t>
            </a:fld>
            <a:endParaRPr lang="en-US">
              <a:solidFill>
                <a:srgbClr val="464653"/>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9" name="Slide Number Placeholder 8"/>
          <p:cNvSpPr>
            <a:spLocks noGrp="1"/>
          </p:cNvSpPr>
          <p:nvPr>
            <p:ph type="sldNum" sz="quarter" idx="12"/>
          </p:nvPr>
        </p:nvSpPr>
        <p:spPr/>
        <p:txBody>
          <a:bodyPr/>
          <a:lstStyle>
            <a:lvl1pPr>
              <a:defRPr smtClean="0"/>
            </a:lvl1pPr>
          </a:lstStyle>
          <a:p>
            <a:pPr>
              <a:defRPr/>
            </a:pPr>
            <a:fld id="{7CB94BCD-E499-4AB6-8405-1DB6BF3F37F0}"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294437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4F6AF2FF-CA7C-44C2-B8D6-D7DE44CDDA17}" type="datetimeFigureOut">
              <a:rPr lang="en-US">
                <a:solidFill>
                  <a:srgbClr val="464653"/>
                </a:solidFill>
              </a:rPr>
              <a:pPr>
                <a:defRPr/>
              </a:pPr>
              <a:t>6/28/2024</a:t>
            </a:fld>
            <a:endParaRPr lang="en-US">
              <a:solidFill>
                <a:srgbClr val="464653"/>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6" name="Slide Number Placeholder 4"/>
          <p:cNvSpPr>
            <a:spLocks noGrp="1"/>
          </p:cNvSpPr>
          <p:nvPr>
            <p:ph type="sldNum" sz="quarter" idx="12"/>
          </p:nvPr>
        </p:nvSpPr>
        <p:spPr/>
        <p:txBody>
          <a:bodyPr/>
          <a:lstStyle>
            <a:lvl1pPr>
              <a:defRPr smtClean="0"/>
            </a:lvl1pPr>
          </a:lstStyle>
          <a:p>
            <a:pPr>
              <a:defRPr/>
            </a:pPr>
            <a:fld id="{C827F5AC-E268-460A-AC33-F06FD4253363}"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123940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3" name="Isosceles Triangle 2"/>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4" name="Date Placeholder 1"/>
          <p:cNvSpPr>
            <a:spLocks noGrp="1"/>
          </p:cNvSpPr>
          <p:nvPr>
            <p:ph type="dt" sz="half" idx="10"/>
          </p:nvPr>
        </p:nvSpPr>
        <p:spPr/>
        <p:txBody>
          <a:bodyPr/>
          <a:lstStyle>
            <a:lvl1pPr>
              <a:defRPr/>
            </a:lvl1pPr>
          </a:lstStyle>
          <a:p>
            <a:pPr>
              <a:defRPr/>
            </a:pPr>
            <a:fld id="{7021886B-B623-47F0-A48A-81A905134871}" type="datetimeFigureOut">
              <a:rPr lang="en-US">
                <a:solidFill>
                  <a:srgbClr val="464653"/>
                </a:solidFill>
              </a:rPr>
              <a:pPr>
                <a:defRPr/>
              </a:pPr>
              <a:t>6/28/2024</a:t>
            </a:fld>
            <a:endParaRPr lang="en-US">
              <a:solidFill>
                <a:srgbClr val="464653"/>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6" name="Slide Number Placeholder 3"/>
          <p:cNvSpPr>
            <a:spLocks noGrp="1"/>
          </p:cNvSpPr>
          <p:nvPr>
            <p:ph type="sldNum" sz="quarter" idx="12"/>
          </p:nvPr>
        </p:nvSpPr>
        <p:spPr/>
        <p:txBody>
          <a:bodyPr/>
          <a:lstStyle>
            <a:lvl1pPr>
              <a:defRPr smtClean="0"/>
            </a:lvl1pPr>
          </a:lstStyle>
          <a:p>
            <a:pPr>
              <a:defRPr/>
            </a:pPr>
            <a:fld id="{E45354D3-676A-487D-ACE9-4B9D060B8584}"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1544916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6" name="Straight Connector 11"/>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7" name="Isosceles Triangle 6"/>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2" name="Title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fld id="{5C05430E-6A17-4F2A-9247-5945BB78527F}" type="datetimeFigureOut">
              <a:rPr lang="en-US">
                <a:solidFill>
                  <a:srgbClr val="464653"/>
                </a:solidFill>
              </a:rPr>
              <a:pPr>
                <a:defRPr/>
              </a:pPr>
              <a:t>6/28/2024</a:t>
            </a:fld>
            <a:endParaRPr lang="en-US">
              <a:solidFill>
                <a:srgbClr val="464653"/>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10" name="Slide Number Placeholder 6"/>
          <p:cNvSpPr>
            <a:spLocks noGrp="1"/>
          </p:cNvSpPr>
          <p:nvPr>
            <p:ph type="sldNum" sz="quarter" idx="12"/>
          </p:nvPr>
        </p:nvSpPr>
        <p:spPr/>
        <p:txBody>
          <a:bodyPr/>
          <a:lstStyle>
            <a:lvl1pPr>
              <a:defRPr smtClean="0"/>
            </a:lvl1pPr>
          </a:lstStyle>
          <a:p>
            <a:pPr>
              <a:defRPr/>
            </a:pPr>
            <a:fld id="{EFC555DA-4D7B-4393-AD6D-A351EF7B18B4}"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196094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E2BAC8D-6D5C-4BBA-8856-660D241B5CB8}"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311343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white"/>
              </a:solidFill>
              <a:latin typeface="Arial" panose="020B0604020202020204" pitchFamily="34" charset="0"/>
            </a:endParaRPr>
          </a:p>
        </p:txBody>
      </p:sp>
      <p:sp>
        <p:nvSpPr>
          <p:cNvPr id="6" name="Isosceles Triangle 5"/>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7" name="Rectangle 6"/>
          <p:cNvSpPr/>
          <p:nvPr/>
        </p:nvSpPr>
        <p:spPr>
          <a:xfrm>
            <a:off x="609601" y="500063"/>
            <a:ext cx="243417"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DEEBBE95-C9AC-4D43-9143-FA7313DFC6BD}" type="datetimeFigureOut">
              <a:rPr lang="en-US">
                <a:solidFill>
                  <a:srgbClr val="DDE9EC"/>
                </a:solidFill>
              </a:rPr>
              <a:pPr>
                <a:defRPr/>
              </a:pPr>
              <a:t>6/28/2024</a:t>
            </a:fld>
            <a:endParaRPr lang="en-US">
              <a:solidFill>
                <a:prstClr val="white"/>
              </a:solidFill>
            </a:endParaRPr>
          </a:p>
        </p:txBody>
      </p:sp>
      <p:sp>
        <p:nvSpPr>
          <p:cNvPr id="9" name="Footer Placeholder 5"/>
          <p:cNvSpPr>
            <a:spLocks noGrp="1"/>
          </p:cNvSpPr>
          <p:nvPr>
            <p:ph type="ftr" sz="quarter" idx="11"/>
          </p:nvPr>
        </p:nvSpPr>
        <p:spPr/>
        <p:txBody>
          <a:bodyPr/>
          <a:lstStyle>
            <a:lvl1pPr>
              <a:defRPr>
                <a:solidFill>
                  <a:schemeClr val="tx1"/>
                </a:solidFill>
              </a:defRPr>
            </a:lvl1pPr>
          </a:lstStyle>
          <a:p>
            <a:pPr>
              <a:defRPr/>
            </a:pPr>
            <a:endParaRPr lang="en-US">
              <a:solidFill>
                <a:prstClr val="white"/>
              </a:solidFill>
            </a:endParaRPr>
          </a:p>
        </p:txBody>
      </p:sp>
      <p:sp>
        <p:nvSpPr>
          <p:cNvPr id="10" name="Slide Number Placeholder 6"/>
          <p:cNvSpPr>
            <a:spLocks noGrp="1"/>
          </p:cNvSpPr>
          <p:nvPr>
            <p:ph type="sldNum" sz="quarter" idx="12"/>
          </p:nvPr>
        </p:nvSpPr>
        <p:spPr/>
        <p:txBody>
          <a:bodyPr/>
          <a:lstStyle>
            <a:lvl1pPr>
              <a:defRPr smtClean="0"/>
            </a:lvl1pPr>
          </a:lstStyle>
          <a:p>
            <a:pPr>
              <a:defRPr/>
            </a:pPr>
            <a:fld id="{2D3BB8A6-C2CB-4066-B943-7E2F868CEC1E}" type="slidenum">
              <a:rPr lang="en-US">
                <a:solidFill>
                  <a:srgbClr val="DDE9EC"/>
                </a:solidFill>
              </a:rPr>
              <a:pPr>
                <a:defRPr/>
              </a:pPr>
              <a:t>‹#›</a:t>
            </a:fld>
            <a:endParaRPr lang="en-US">
              <a:solidFill>
                <a:prstClr val="white"/>
              </a:solidFill>
            </a:endParaRPr>
          </a:p>
        </p:txBody>
      </p:sp>
    </p:spTree>
    <p:extLst>
      <p:ext uri="{BB962C8B-B14F-4D97-AF65-F5344CB8AC3E}">
        <p14:creationId xmlns:p14="http://schemas.microsoft.com/office/powerpoint/2010/main" val="21385876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93E7C6-4E17-45B9-8A15-5D9E362BDF9A}" type="datetimeFigureOut">
              <a:rPr lang="en-US">
                <a:solidFill>
                  <a:srgbClr val="464653"/>
                </a:solidFill>
              </a:rPr>
              <a:pPr>
                <a:defRPr/>
              </a:pPr>
              <a:t>6/28/2024</a:t>
            </a:fld>
            <a:endParaRPr lang="en-US">
              <a:solidFill>
                <a:srgbClr val="464653"/>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DD3178AB-A54A-4B73-8FA7-ABC422F1B59D}"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1038786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5" name="Isosceles Triangle 4"/>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
        <p:nvSpPr>
          <p:cNvPr id="6" name="Straight Connector 12"/>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7F598F-0B36-4455-A38A-384370067911}" type="datetimeFigureOut">
              <a:rPr lang="en-US">
                <a:solidFill>
                  <a:srgbClr val="464653"/>
                </a:solidFill>
              </a:rPr>
              <a:pPr>
                <a:defRPr/>
              </a:pPr>
              <a:t>6/28/2024</a:t>
            </a:fld>
            <a:endParaRPr lang="en-US">
              <a:solidFill>
                <a:srgbClr val="464653"/>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464653"/>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22EED3C3-8DF5-4CCB-9B5B-B7AABAB6E9B7}" type="slidenum">
              <a:rPr lang="en-US">
                <a:solidFill>
                  <a:srgbClr val="464653"/>
                </a:solidFill>
              </a:rPr>
              <a:pPr>
                <a:defRPr/>
              </a:pPr>
              <a:t>‹#›</a:t>
            </a:fld>
            <a:endParaRPr lang="en-US">
              <a:solidFill>
                <a:srgbClr val="464653"/>
              </a:solidFill>
            </a:endParaRPr>
          </a:p>
        </p:txBody>
      </p:sp>
    </p:spTree>
    <p:extLst>
      <p:ext uri="{BB962C8B-B14F-4D97-AF65-F5344CB8AC3E}">
        <p14:creationId xmlns:p14="http://schemas.microsoft.com/office/powerpoint/2010/main" val="252522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79851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2014539"/>
            <a:ext cx="10587567" cy="3571875"/>
          </a:xfrm>
        </p:spPr>
        <p:txBody>
          <a:bodyPr>
            <a:normAutofit/>
          </a:bodyPr>
          <a:lstStyle/>
          <a:p>
            <a:pPr lvl="0"/>
            <a:endParaRPr lang="en-US" noProof="0"/>
          </a:p>
        </p:txBody>
      </p:sp>
    </p:spTree>
    <p:extLst>
      <p:ext uri="{BB962C8B-B14F-4D97-AF65-F5344CB8AC3E}">
        <p14:creationId xmlns:p14="http://schemas.microsoft.com/office/powerpoint/2010/main" val="1808407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4184" y="798513"/>
            <a:ext cx="10860616" cy="838200"/>
          </a:xfrm>
        </p:spPr>
        <p:txBody>
          <a:bodyPr/>
          <a:lstStyle/>
          <a:p>
            <a:r>
              <a:rPr lang="en-US"/>
              <a:t>Click to edit Master title style</a:t>
            </a:r>
          </a:p>
        </p:txBody>
      </p:sp>
      <p:sp>
        <p:nvSpPr>
          <p:cNvPr id="3" name="Text Placeholder 2"/>
          <p:cNvSpPr>
            <a:spLocks noGrp="1"/>
          </p:cNvSpPr>
          <p:nvPr>
            <p:ph type="body" sz="half" idx="1"/>
          </p:nvPr>
        </p:nvSpPr>
        <p:spPr>
          <a:xfrm>
            <a:off x="874185" y="2014539"/>
            <a:ext cx="5192183"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2014539"/>
            <a:ext cx="5192184"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2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BAC8D-6D5C-4BBA-8856-660D241B5CB8}" type="datetimeFigureOut">
              <a:rPr lang="en-GB" smtClean="0"/>
              <a:t>28/06/2024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73798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E2BAC8D-6D5C-4BBA-8856-660D241B5CB8}"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2396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E2BAC8D-6D5C-4BBA-8856-660D241B5CB8}" type="datetimeFigureOut">
              <a:rPr lang="en-GB" smtClean="0"/>
              <a:t>28/06/2024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9000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E2BAC8D-6D5C-4BBA-8856-660D241B5CB8}" type="datetimeFigureOut">
              <a:rPr lang="en-GB" smtClean="0"/>
              <a:t>28/06/2024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301948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BAC8D-6D5C-4BBA-8856-660D241B5CB8}" type="datetimeFigureOut">
              <a:rPr lang="en-GB" smtClean="0"/>
              <a:t>28/06/2024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188965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BAC8D-6D5C-4BBA-8856-660D241B5CB8}"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366201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BAC8D-6D5C-4BBA-8856-660D241B5CB8}" type="datetimeFigureOut">
              <a:rPr lang="en-GB" smtClean="0"/>
              <a:t>28/06/2024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4B2FD9-C395-4AF9-891C-0FAD128261D8}" type="slidenum">
              <a:rPr lang="en-GB" smtClean="0"/>
              <a:t>‹#›</a:t>
            </a:fld>
            <a:endParaRPr lang="en-GB"/>
          </a:p>
        </p:txBody>
      </p:sp>
    </p:spTree>
    <p:extLst>
      <p:ext uri="{BB962C8B-B14F-4D97-AF65-F5344CB8AC3E}">
        <p14:creationId xmlns:p14="http://schemas.microsoft.com/office/powerpoint/2010/main" val="6802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BAC8D-6D5C-4BBA-8856-660D241B5CB8}" type="datetimeFigureOut">
              <a:rPr lang="en-GB" smtClean="0"/>
              <a:t>28/06/2024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B2FD9-C395-4AF9-891C-0FAD128261D8}" type="slidenum">
              <a:rPr lang="en-GB" smtClean="0"/>
              <a:t>‹#›</a:t>
            </a:fld>
            <a:endParaRPr lang="en-GB"/>
          </a:p>
        </p:txBody>
      </p:sp>
    </p:spTree>
    <p:extLst>
      <p:ext uri="{BB962C8B-B14F-4D97-AF65-F5344CB8AC3E}">
        <p14:creationId xmlns:p14="http://schemas.microsoft.com/office/powerpoint/2010/main" val="74553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534401" y="6356351"/>
            <a:ext cx="3052233" cy="365125"/>
          </a:xfrm>
          <a:prstGeom prst="rect">
            <a:avLst/>
          </a:prstGeom>
        </p:spPr>
        <p:txBody>
          <a:bodyPr vert="horz"/>
          <a:lstStyle>
            <a:lvl1pPr algn="l" eaLnBrk="1" latinLnBrk="0" hangingPunct="1">
              <a:lnSpc>
                <a:spcPct val="90000"/>
              </a:lnSpc>
              <a:defRPr kumimoji="0" sz="1400">
                <a:solidFill>
                  <a:schemeClr val="tx2"/>
                </a:solidFill>
                <a:latin typeface="Arial" charset="0"/>
              </a:defRPr>
            </a:lvl1pPr>
          </a:lstStyle>
          <a:p>
            <a:pPr fontAlgn="base">
              <a:spcBef>
                <a:spcPct val="0"/>
              </a:spcBef>
              <a:spcAft>
                <a:spcPct val="0"/>
              </a:spcAft>
              <a:defRPr/>
            </a:pPr>
            <a:fld id="{8333565D-B72F-4142-BD86-F45AD86A97C3}" type="datetimeFigureOut">
              <a:rPr lang="en-US">
                <a:solidFill>
                  <a:srgbClr val="464653"/>
                </a:solidFill>
              </a:rPr>
              <a:pPr fontAlgn="base">
                <a:spcBef>
                  <a:spcPct val="0"/>
                </a:spcBef>
                <a:spcAft>
                  <a:spcPct val="0"/>
                </a:spcAft>
                <a:defRPr/>
              </a:pPr>
              <a:t>6/28/2024</a:t>
            </a:fld>
            <a:endParaRPr lang="en-US" dirty="0">
              <a:solidFill>
                <a:srgbClr val="464653"/>
              </a:solidFill>
            </a:endParaRPr>
          </a:p>
        </p:txBody>
      </p:sp>
      <p:sp>
        <p:nvSpPr>
          <p:cNvPr id="3" name="Footer Placeholder 2"/>
          <p:cNvSpPr>
            <a:spLocks noGrp="1"/>
          </p:cNvSpPr>
          <p:nvPr>
            <p:ph type="ftr" sz="quarter" idx="3"/>
          </p:nvPr>
        </p:nvSpPr>
        <p:spPr>
          <a:xfrm>
            <a:off x="3865033" y="6356351"/>
            <a:ext cx="4673600" cy="365125"/>
          </a:xfrm>
          <a:prstGeom prst="rect">
            <a:avLst/>
          </a:prstGeom>
        </p:spPr>
        <p:txBody>
          <a:bodyPr vert="horz"/>
          <a:lstStyle>
            <a:lvl1pPr algn="r" eaLnBrk="1" latinLnBrk="0" hangingPunct="1">
              <a:lnSpc>
                <a:spcPct val="90000"/>
              </a:lnSpc>
              <a:defRPr kumimoji="0" sz="1400">
                <a:solidFill>
                  <a:schemeClr val="tx2"/>
                </a:solidFill>
                <a:latin typeface="Arial" charset="0"/>
              </a:defRPr>
            </a:lvl1pPr>
          </a:lstStyle>
          <a:p>
            <a:pPr fontAlgn="base">
              <a:spcBef>
                <a:spcPct val="0"/>
              </a:spcBef>
              <a:spcAft>
                <a:spcPct val="0"/>
              </a:spcAft>
              <a:defRPr/>
            </a:pPr>
            <a:endParaRPr lang="en-US">
              <a:solidFill>
                <a:srgbClr val="464653"/>
              </a:solidFill>
            </a:endParaRPr>
          </a:p>
        </p:txBody>
      </p:sp>
      <p:sp>
        <p:nvSpPr>
          <p:cNvPr id="23" name="Slide Number Placeholder 22"/>
          <p:cNvSpPr>
            <a:spLocks noGrp="1"/>
          </p:cNvSpPr>
          <p:nvPr>
            <p:ph type="sldNum" sz="quarter" idx="4"/>
          </p:nvPr>
        </p:nvSpPr>
        <p:spPr>
          <a:xfrm>
            <a:off x="817033" y="6356351"/>
            <a:ext cx="2641600" cy="365125"/>
          </a:xfrm>
          <a:prstGeom prst="rect">
            <a:avLst/>
          </a:prstGeom>
        </p:spPr>
        <p:txBody>
          <a:bodyPr vert="horz" wrap="square" lIns="91440" tIns="45720" rIns="91440" bIns="45720" numCol="1" anchor="t" anchorCtr="0" compatLnSpc="1">
            <a:prstTxWarp prst="textNoShape">
              <a:avLst/>
            </a:prstTxWarp>
          </a:bodyPr>
          <a:lstStyle>
            <a:lvl1pPr algn="l" eaLnBrk="1" hangingPunct="1">
              <a:lnSpc>
                <a:spcPct val="90000"/>
              </a:lnSpc>
              <a:defRPr sz="1400" smtClean="0">
                <a:solidFill>
                  <a:schemeClr val="tx2"/>
                </a:solidFill>
              </a:defRPr>
            </a:lvl1pPr>
          </a:lstStyle>
          <a:p>
            <a:pPr fontAlgn="base">
              <a:spcBef>
                <a:spcPct val="0"/>
              </a:spcBef>
              <a:spcAft>
                <a:spcPct val="0"/>
              </a:spcAft>
              <a:defRPr/>
            </a:pPr>
            <a:fld id="{09E32340-D041-4C83-9BFC-865A6C8B838F}" type="slidenum">
              <a:rPr lang="en-US">
                <a:solidFill>
                  <a:srgbClr val="464653"/>
                </a:solidFill>
                <a:latin typeface="Arial" panose="020B0604020202020204" pitchFamily="34" charset="0"/>
              </a:rPr>
              <a:pPr fontAlgn="base">
                <a:spcBef>
                  <a:spcPct val="0"/>
                </a:spcBef>
                <a:spcAft>
                  <a:spcPct val="0"/>
                </a:spcAft>
                <a:defRPr/>
              </a:pPr>
              <a:t>‹#›</a:t>
            </a:fld>
            <a:endParaRPr lang="en-US" sz="1600">
              <a:solidFill>
                <a:srgbClr val="464653"/>
              </a:solidFill>
              <a:latin typeface="Arial" panose="020B0604020202020204" pitchFamily="34" charset="0"/>
            </a:endParaRPr>
          </a:p>
        </p:txBody>
      </p:sp>
      <p:sp>
        <p:nvSpPr>
          <p:cNvPr id="2055" name="Straight Connector 2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2056"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prstClr val="black"/>
              </a:solidFill>
              <a:latin typeface="Arial" panose="020B0604020202020204" pitchFamily="34" charset="0"/>
            </a:endParaRPr>
          </a:p>
        </p:txBody>
      </p:sp>
      <p:sp>
        <p:nvSpPr>
          <p:cNvPr id="10" name="Isosceles Triangle 9"/>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lnSpc>
                <a:spcPct val="90000"/>
              </a:lnSpc>
              <a:spcBef>
                <a:spcPct val="0"/>
              </a:spcBef>
              <a:spcAft>
                <a:spcPct val="0"/>
              </a:spcAft>
              <a:defRPr/>
            </a:pPr>
            <a:endParaRPr lang="en-US" sz="2400">
              <a:solidFill>
                <a:prstClr val="white"/>
              </a:solidFill>
            </a:endParaRPr>
          </a:p>
        </p:txBody>
      </p:sp>
    </p:spTree>
    <p:extLst>
      <p:ext uri="{BB962C8B-B14F-4D97-AF65-F5344CB8AC3E}">
        <p14:creationId xmlns:p14="http://schemas.microsoft.com/office/powerpoint/2010/main" val="14308591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625600" y="3886200"/>
            <a:ext cx="9144000" cy="713096"/>
          </a:xfrm>
        </p:spPr>
        <p:txBody>
          <a:bodyPr/>
          <a:lstStyle/>
          <a:p>
            <a:pPr eaLnBrk="1" hangingPunct="1"/>
            <a:r>
              <a:rPr lang="en-GB" dirty="0">
                <a:latin typeface="Times New Roman" panose="02020603050405020304" pitchFamily="18" charset="0"/>
                <a:cs typeface="Times New Roman" panose="02020603050405020304" pitchFamily="18" charset="0"/>
              </a:rPr>
              <a:t>COEN 502 – SOFTWARE ENGINEERING &amp; APPLICATIONS II</a:t>
            </a:r>
          </a:p>
        </p:txBody>
      </p:sp>
      <p:sp>
        <p:nvSpPr>
          <p:cNvPr id="5" name="Subtitle 4"/>
          <p:cNvSpPr>
            <a:spLocks noGrp="1"/>
          </p:cNvSpPr>
          <p:nvPr>
            <p:ph type="subTitle" idx="1"/>
          </p:nvPr>
        </p:nvSpPr>
        <p:spPr/>
        <p:txBody>
          <a:bodyPr>
            <a:normAutofit/>
          </a:bodyPr>
          <a:lstStyle/>
          <a:p>
            <a:pPr eaLnBrk="1" fontAlgn="auto" hangingPunct="1">
              <a:spcAft>
                <a:spcPts val="0"/>
              </a:spcAft>
              <a:defRPr/>
            </a:pPr>
            <a:r>
              <a:rPr lang="en-GB" b="1" dirty="0">
                <a:latin typeface="Times New Roman" panose="02020603050405020304" pitchFamily="18" charset="0"/>
                <a:cs typeface="Times New Roman" panose="02020603050405020304" pitchFamily="18" charset="0"/>
              </a:rPr>
              <a:t>Module I: Software Testing, Verification, Validation and Quality Assurance</a:t>
            </a:r>
          </a:p>
          <a:p>
            <a:pPr eaLnBrk="1" fontAlgn="auto" hangingPunct="1">
              <a:spcAft>
                <a:spcPts val="0"/>
              </a:spcAft>
              <a:defRPr/>
            </a:pPr>
            <a:endParaRPr lang="en-GB"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5EEB2C-67BD-4955-9D7B-9435C9BC2391}"/>
              </a:ext>
            </a:extLst>
          </p:cNvPr>
          <p:cNvSpPr/>
          <p:nvPr/>
        </p:nvSpPr>
        <p:spPr>
          <a:xfrm>
            <a:off x="1219201" y="5905800"/>
            <a:ext cx="9739086" cy="363960"/>
          </a:xfrm>
          <a:prstGeom prst="rect">
            <a:avLst/>
          </a:prstGeom>
          <a:solidFill>
            <a:sysClr val="window" lastClr="FFFFFF"/>
          </a:solidFill>
          <a:ln w="25400" cap="flat" cmpd="sng" algn="ctr">
            <a:solidFill>
              <a:srgbClr val="70AD4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rPr>
              <a:t>Lecturer: </a:t>
            </a:r>
            <a:r>
              <a:rPr lang="en-US" kern="0" dirty="0">
                <a:solidFill>
                  <a:prstClr val="black"/>
                </a:solidFill>
                <a:latin typeface="Arial"/>
              </a:rPr>
              <a:t>Engr</a:t>
            </a:r>
            <a:r>
              <a:rPr kumimoji="0" lang="en-US" sz="1800" b="0" i="0" u="none" strike="noStrike" kern="0" cap="none" spc="0" normalizeH="0" baseline="0" noProof="0" dirty="0">
                <a:ln>
                  <a:noFill/>
                </a:ln>
                <a:solidFill>
                  <a:prstClr val="black"/>
                </a:solidFill>
                <a:effectLst/>
                <a:uLnTx/>
                <a:uFillTx/>
                <a:latin typeface="Arial"/>
              </a:rPr>
              <a:t>. Dr. A. D. Adekale</a:t>
            </a:r>
          </a:p>
        </p:txBody>
      </p:sp>
      <p:sp>
        <p:nvSpPr>
          <p:cNvPr id="6" name="CustomShape 2">
            <a:extLst>
              <a:ext uri="{FF2B5EF4-FFF2-40B4-BE49-F238E27FC236}">
                <a16:creationId xmlns:a16="http://schemas.microsoft.com/office/drawing/2014/main" id="{20F8CD78-136E-4CE4-963B-45D9FF900B8D}"/>
              </a:ext>
            </a:extLst>
          </p:cNvPr>
          <p:cNvSpPr/>
          <p:nvPr/>
        </p:nvSpPr>
        <p:spPr>
          <a:xfrm>
            <a:off x="4038480" y="6356520"/>
            <a:ext cx="4113720" cy="363960"/>
          </a:xfrm>
          <a:prstGeom prst="rect">
            <a:avLst/>
          </a:prstGeom>
          <a:noFill/>
          <a:ln>
            <a:noFill/>
          </a:ln>
          <a:effectLst/>
        </p:spPr>
        <p:txBody>
          <a:bodyPr lIns="90000" tIns="45000" rIns="90000" bIns="45000" anchor="ctr"/>
          <a:lstStyle/>
          <a:p>
            <a:pPr algn="ctr">
              <a:defRPr/>
            </a:pPr>
            <a:r>
              <a:rPr lang="en-GB" sz="1200" b="1" kern="0" spc="-1" dirty="0">
                <a:solidFill>
                  <a:srgbClr val="8B8B8B"/>
                </a:solidFill>
                <a:latin typeface="Calibri"/>
              </a:rPr>
              <a:t>Department of Computer Engineering, Ahmadu Bello University – 2023/2024 session</a:t>
            </a:r>
            <a:endParaRPr lang="en-GB" sz="1200" b="1" kern="0" spc="-1" dirty="0">
              <a:solidFill>
                <a:prstClr val="black"/>
              </a:solidFill>
              <a:latin typeface="Times New Roman"/>
            </a:endParaRPr>
          </a:p>
        </p:txBody>
      </p:sp>
    </p:spTree>
    <p:extLst>
      <p:ext uri="{BB962C8B-B14F-4D97-AF65-F5344CB8AC3E}">
        <p14:creationId xmlns:p14="http://schemas.microsoft.com/office/powerpoint/2010/main" val="306545435"/>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3" y="137519"/>
            <a:ext cx="11187811" cy="6122603"/>
          </a:xfrm>
        </p:spPr>
        <p:txBody>
          <a:bodyPr>
            <a:normAutofit/>
          </a:bodyPr>
          <a:lstStyle/>
          <a:p>
            <a:pPr marL="0" indent="0">
              <a:buNone/>
            </a:pPr>
            <a:r>
              <a:rPr lang="en-US" b="1" dirty="0">
                <a:latin typeface="Garamond" panose="02020404030301010803" pitchFamily="18" charset="0"/>
                <a:cs typeface="Times New Roman" panose="02020603050405020304" pitchFamily="18" charset="0"/>
              </a:rPr>
              <a:t>SOFTWARE QUALITY</a:t>
            </a:r>
          </a:p>
          <a:p>
            <a:pPr marL="0" indent="0" algn="just">
              <a:buNone/>
            </a:pPr>
            <a:r>
              <a:rPr lang="en-US" sz="2400" dirty="0">
                <a:latin typeface="Garamond" panose="02020404030301010803" pitchFamily="18" charset="0"/>
                <a:cs typeface="Times New Roman" panose="02020603050405020304" pitchFamily="18" charset="0"/>
              </a:rPr>
              <a:t>This refers to the degree to which a system, component or process meets specified requirements (customer/user needs or expectations).</a:t>
            </a:r>
          </a:p>
          <a:p>
            <a:pPr marL="0" indent="0" algn="just">
              <a:buNone/>
            </a:pPr>
            <a:r>
              <a:rPr lang="en-US" sz="2400" dirty="0">
                <a:latin typeface="Times New Roman" panose="02020603050405020304" pitchFamily="18" charset="0"/>
                <a:cs typeface="Times New Roman" panose="02020603050405020304" pitchFamily="18" charset="0"/>
              </a:rPr>
              <a:t>Software must be well tested to achieve quality. This involve having a detailed plan to implement the methods necessary for achieving quality. The Methods and Strategies for achieving quality results are the study of Quality Assurance or QA.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Garamond" panose="02020404030301010803" pitchFamily="18" charset="0"/>
                <a:cs typeface="Times New Roman" panose="02020603050405020304" pitchFamily="18" charset="0"/>
              </a:rPr>
              <a:t>SOFTWARE QUALITY ASSURANCE (SQA)</a:t>
            </a:r>
          </a:p>
          <a:p>
            <a:pPr marL="0" indent="0" algn="just">
              <a:buNone/>
            </a:pPr>
            <a:r>
              <a:rPr lang="en-US" sz="2400" dirty="0">
                <a:latin typeface="Garamond" panose="02020404030301010803" pitchFamily="18" charset="0"/>
                <a:cs typeface="Times New Roman" panose="02020603050405020304" pitchFamily="18" charset="0"/>
              </a:rPr>
              <a:t>Software testing is an activity to investigate software under test in order to provide quality-related information to stakeholders. By contrast, QA (quality assurance) is the implementation of policies and procedures intended to prevent defects from reaching customers.</a:t>
            </a:r>
          </a:p>
          <a:p>
            <a:pPr marL="0" indent="0">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10</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356026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3" y="137519"/>
            <a:ext cx="11187811" cy="612260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Three General Principles of QA</a:t>
            </a:r>
          </a:p>
          <a:p>
            <a:r>
              <a:rPr lang="en-US" sz="2400" dirty="0">
                <a:latin typeface="Times New Roman" panose="02020603050405020304" pitchFamily="18" charset="0"/>
                <a:cs typeface="Times New Roman" panose="02020603050405020304" pitchFamily="18" charset="0"/>
              </a:rPr>
              <a:t>Know what you are doing</a:t>
            </a:r>
          </a:p>
          <a:p>
            <a:r>
              <a:rPr lang="en-US" sz="2400" dirty="0">
                <a:latin typeface="Times New Roman" panose="02020603050405020304" pitchFamily="18" charset="0"/>
                <a:cs typeface="Times New Roman" panose="02020603050405020304" pitchFamily="18" charset="0"/>
              </a:rPr>
              <a:t>Know what you should be doing</a:t>
            </a:r>
          </a:p>
          <a:p>
            <a:r>
              <a:rPr lang="en-US" sz="2400" dirty="0">
                <a:latin typeface="Times New Roman" panose="02020603050405020304" pitchFamily="18" charset="0"/>
                <a:cs typeface="Times New Roman" panose="02020603050405020304" pitchFamily="18" charset="0"/>
              </a:rPr>
              <a:t>Know how to measure the difference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B050"/>
                </a:solidFill>
                <a:latin typeface="Times New Roman" panose="02020603050405020304" pitchFamily="18" charset="0"/>
                <a:cs typeface="Times New Roman" panose="02020603050405020304" pitchFamily="18" charset="0"/>
              </a:rPr>
              <a:t>SQA in SDLC</a:t>
            </a:r>
          </a:p>
          <a:p>
            <a:r>
              <a:rPr lang="en-US" sz="2400" dirty="0">
                <a:solidFill>
                  <a:srgbClr val="00B050"/>
                </a:solidFill>
                <a:latin typeface="Times New Roman" panose="02020603050405020304" pitchFamily="18" charset="0"/>
                <a:cs typeface="Times New Roman" panose="02020603050405020304" pitchFamily="18" charset="0"/>
              </a:rPr>
              <a:t>Requirements</a:t>
            </a:r>
          </a:p>
          <a:p>
            <a:r>
              <a:rPr lang="en-US" sz="2400" dirty="0">
                <a:solidFill>
                  <a:srgbClr val="00B050"/>
                </a:solidFill>
                <a:latin typeface="Times New Roman" panose="02020603050405020304" pitchFamily="18" charset="0"/>
                <a:cs typeface="Times New Roman" panose="02020603050405020304" pitchFamily="18" charset="0"/>
              </a:rPr>
              <a:t>Architectural Design</a:t>
            </a:r>
          </a:p>
          <a:p>
            <a:r>
              <a:rPr lang="en-US" sz="2400" dirty="0">
                <a:solidFill>
                  <a:srgbClr val="00B050"/>
                </a:solidFill>
                <a:latin typeface="Times New Roman" panose="02020603050405020304" pitchFamily="18" charset="0"/>
                <a:cs typeface="Times New Roman" panose="02020603050405020304" pitchFamily="18" charset="0"/>
              </a:rPr>
              <a:t>Detailed Design</a:t>
            </a:r>
          </a:p>
          <a:p>
            <a:r>
              <a:rPr lang="en-US" sz="2400" dirty="0">
                <a:solidFill>
                  <a:srgbClr val="00B050"/>
                </a:solidFill>
                <a:latin typeface="Times New Roman" panose="02020603050405020304" pitchFamily="18" charset="0"/>
                <a:cs typeface="Times New Roman" panose="02020603050405020304" pitchFamily="18" charset="0"/>
              </a:rPr>
              <a:t>Implementation</a:t>
            </a:r>
          </a:p>
          <a:p>
            <a:r>
              <a:rPr lang="en-US" sz="2400" dirty="0">
                <a:solidFill>
                  <a:srgbClr val="00B050"/>
                </a:solidFill>
                <a:latin typeface="Times New Roman" panose="02020603050405020304" pitchFamily="18" charset="0"/>
                <a:cs typeface="Times New Roman" panose="02020603050405020304" pitchFamily="18" charset="0"/>
              </a:rPr>
              <a:t>Testing</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11</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368117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84738" y="136525"/>
            <a:ext cx="10116851" cy="612359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6600" dirty="0">
                <a:solidFill>
                  <a:schemeClr val="accent2"/>
                </a:solidFill>
                <a:latin typeface="Times New Roman" panose="02020603050405020304" pitchFamily="18" charset="0"/>
                <a:cs typeface="Times New Roman" panose="02020603050405020304" pitchFamily="18" charset="0"/>
              </a:rPr>
              <a:t>THANK YOU!!! SEE YOU IN THE NEXT CLASS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61398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4E0C-50BF-417C-921C-6858289D3689}"/>
              </a:ext>
            </a:extLst>
          </p:cNvPr>
          <p:cNvSpPr>
            <a:spLocks noGrp="1"/>
          </p:cNvSpPr>
          <p:nvPr>
            <p:ph type="title"/>
          </p:nvPr>
        </p:nvSpPr>
        <p:spPr>
          <a:xfrm>
            <a:off x="550533" y="136525"/>
            <a:ext cx="10803267" cy="551021"/>
          </a:xfrm>
        </p:spPr>
        <p:txBody>
          <a:bodyPr>
            <a:normAutofit fontScale="90000"/>
          </a:bodyPr>
          <a:lstStyle/>
          <a:p>
            <a:r>
              <a:rPr lang="en-US" b="1" dirty="0">
                <a:latin typeface="Garamond" panose="02020404030301010803" pitchFamily="18" charset="0"/>
              </a:rPr>
              <a:t>SOFTWARE TESTING</a:t>
            </a:r>
          </a:p>
        </p:txBody>
      </p:sp>
      <p:sp>
        <p:nvSpPr>
          <p:cNvPr id="5" name="Content Placeholder 4"/>
          <p:cNvSpPr>
            <a:spLocks noGrp="1"/>
          </p:cNvSpPr>
          <p:nvPr>
            <p:ph idx="1"/>
          </p:nvPr>
        </p:nvSpPr>
        <p:spPr>
          <a:xfrm>
            <a:off x="550533" y="867103"/>
            <a:ext cx="11272872" cy="5309860"/>
          </a:xfrm>
        </p:spPr>
        <p:txBody>
          <a:bodyPr>
            <a:normAutofit/>
          </a:bodyPr>
          <a:lstStyle/>
          <a:p>
            <a:pPr marL="0" indent="0" algn="just">
              <a:buNone/>
            </a:pPr>
            <a:r>
              <a:rPr lang="en-US" dirty="0">
                <a:solidFill>
                  <a:schemeClr val="accent6"/>
                </a:solidFill>
                <a:latin typeface="Garamond" panose="02020404030301010803" pitchFamily="18" charset="0"/>
                <a:cs typeface="Times New Roman" panose="02020603050405020304" pitchFamily="18" charset="0"/>
              </a:rPr>
              <a:t>Testing is a set of activities decided in advance i.e. before the start of development and organized systematically.</a:t>
            </a:r>
          </a:p>
          <a:p>
            <a:pPr marL="0" indent="0" algn="just">
              <a:buNone/>
            </a:pPr>
            <a:endParaRPr lang="en-US" dirty="0">
              <a:solidFill>
                <a:schemeClr val="accent6"/>
              </a:solidFill>
              <a:latin typeface="Garamond" panose="02020404030301010803" pitchFamily="18" charset="0"/>
              <a:cs typeface="Times New Roman" panose="02020603050405020304" pitchFamily="18" charset="0"/>
            </a:endParaRPr>
          </a:p>
          <a:p>
            <a:pPr marL="0" indent="0" algn="just">
              <a:buNone/>
            </a:pPr>
            <a:r>
              <a:rPr lang="en-US" b="1" dirty="0">
                <a:latin typeface="Garamond" panose="02020404030301010803" pitchFamily="18" charset="0"/>
                <a:cs typeface="Times New Roman" panose="02020603050405020304" pitchFamily="18" charset="0"/>
              </a:rPr>
              <a:t>What is Software Testing?</a:t>
            </a:r>
          </a:p>
          <a:p>
            <a:pPr marL="0" indent="0" algn="just">
              <a:buNone/>
            </a:pPr>
            <a:r>
              <a:rPr lang="en-US" dirty="0">
                <a:latin typeface="Garamond" panose="02020404030301010803" pitchFamily="18" charset="0"/>
                <a:cs typeface="Times New Roman" panose="02020603050405020304" pitchFamily="18" charset="0"/>
              </a:rPr>
              <a:t>Software testing is an investigation conducted to provide stakeholders with information about the quality of the product or service under test. </a:t>
            </a:r>
          </a:p>
          <a:p>
            <a:pPr marL="0" indent="0" algn="just">
              <a:buNone/>
            </a:pPr>
            <a:r>
              <a:rPr lang="en-US" dirty="0">
                <a:latin typeface="Garamond" panose="02020404030301010803" pitchFamily="18" charset="0"/>
                <a:cs typeface="Times New Roman" panose="02020603050405020304" pitchFamily="18" charset="0"/>
              </a:rPr>
              <a:t>It involves the execution of a software component or system component to evaluate one or more properties of interest. </a:t>
            </a:r>
          </a:p>
          <a:p>
            <a:pPr marL="0" indent="0" algn="just">
              <a:buNone/>
            </a:pPr>
            <a:endParaRPr lang="en-US" dirty="0">
              <a:latin typeface="Garamond" panose="02020404030301010803" pitchFamily="18" charset="0"/>
              <a:cs typeface="Times New Roman" panose="02020603050405020304" pitchFamily="18" charset="0"/>
            </a:endParaRPr>
          </a:p>
          <a:p>
            <a:pPr marL="0" indent="0" algn="just">
              <a:buNone/>
            </a:pPr>
            <a:r>
              <a:rPr lang="en-US" dirty="0">
                <a:latin typeface="Garamond" panose="02020404030301010803" pitchFamily="18" charset="0"/>
                <a:cs typeface="Times New Roman" panose="02020603050405020304" pitchFamily="18" charset="0"/>
              </a:rPr>
              <a:t>A primary purpose of testing is to detect software failures so that defects may be discovered and corrected.</a:t>
            </a:r>
          </a:p>
          <a:p>
            <a:pPr marL="0" indent="0" algn="just">
              <a:buNone/>
            </a:pPr>
            <a:endParaRPr lang="en-US" sz="2400" dirty="0">
              <a:latin typeface="Garamond" panose="02020404030301010803" pitchFamily="18" charset="0"/>
              <a:cs typeface="Times New Roman" panose="02020603050405020304" pitchFamily="18" charset="0"/>
            </a:endParaRPr>
          </a:p>
          <a:p>
            <a:pPr algn="just"/>
            <a:endParaRPr lang="en-US" sz="2400" dirty="0">
              <a:latin typeface="Garamond" panose="02020404030301010803" pitchFamily="18" charset="0"/>
            </a:endParaRPr>
          </a:p>
        </p:txBody>
      </p:sp>
      <p:sp>
        <p:nvSpPr>
          <p:cNvPr id="6" name="Slide Number Placeholder 5"/>
          <p:cNvSpPr>
            <a:spLocks noGrp="1"/>
          </p:cNvSpPr>
          <p:nvPr>
            <p:ph type="sldNum" sz="quarter" idx="12"/>
          </p:nvPr>
        </p:nvSpPr>
        <p:spPr/>
        <p:txBody>
          <a:bodyPr/>
          <a:lstStyle/>
          <a:p>
            <a:fld id="{FD372703-CF71-4BA5-97E5-F6B65369D177}" type="slidenum">
              <a:rPr lang="en-US" smtClean="0"/>
              <a:pPr/>
              <a:t>2</a:t>
            </a:fld>
            <a:endParaRPr lang="en-US" dirty="0"/>
          </a:p>
        </p:txBody>
      </p:sp>
      <p:sp>
        <p:nvSpPr>
          <p:cNvPr id="10" name="CustomShape 2">
            <a:extLst>
              <a:ext uri="{FF2B5EF4-FFF2-40B4-BE49-F238E27FC236}">
                <a16:creationId xmlns:a16="http://schemas.microsoft.com/office/drawing/2014/main" id="{AAE73FAC-50F9-4601-BCFA-030AC5AC2AA9}"/>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7EDC8FAC-F8E3-40DE-B19A-44EA2FEB714D}"/>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2D68D6F3-7581-40CA-BE2B-5E28DD8444DB}"/>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192155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01749" y="136525"/>
            <a:ext cx="11079125" cy="5936729"/>
          </a:xfrm>
        </p:spPr>
        <p:txBody>
          <a:bodyPr>
            <a:normAutofit/>
          </a:bodyPr>
          <a:lstStyle/>
          <a:p>
            <a:pPr marL="0" indent="0" algn="just">
              <a:buNone/>
            </a:pPr>
            <a:r>
              <a:rPr lang="en-US" dirty="0">
                <a:latin typeface="Garamond" panose="02020404030301010803" pitchFamily="18" charset="0"/>
                <a:cs typeface="Times New Roman" panose="02020603050405020304" pitchFamily="18" charset="0"/>
              </a:rPr>
              <a:t>Different roles in software testing are: manager, test lead, test analyst, test designer, tester, automation developer, and test administrator. Software testing can also be performed by non-dedicated software testers</a:t>
            </a:r>
          </a:p>
          <a:p>
            <a:pPr marL="0" indent="0">
              <a:buNone/>
            </a:pPr>
            <a:endParaRPr lang="en-US" dirty="0">
              <a:latin typeface="Garamond" panose="02020404030301010803" pitchFamily="18" charset="0"/>
              <a:cs typeface="Times New Roman" panose="02020603050405020304" pitchFamily="18" charset="0"/>
            </a:endParaRPr>
          </a:p>
          <a:p>
            <a:pPr marL="0" indent="0">
              <a:buNone/>
            </a:pPr>
            <a:r>
              <a:rPr lang="en-US" b="1" dirty="0">
                <a:latin typeface="Garamond" panose="02020404030301010803" pitchFamily="18" charset="0"/>
                <a:cs typeface="Times New Roman" panose="02020603050405020304" pitchFamily="18" charset="0"/>
              </a:rPr>
              <a:t>TESTING METHODS</a:t>
            </a:r>
          </a:p>
          <a:p>
            <a:pPr>
              <a:buFont typeface="Wingdings" panose="05000000000000000000" pitchFamily="2" charset="2"/>
              <a:buChar char="Ø"/>
            </a:pPr>
            <a:r>
              <a:rPr lang="en-US" dirty="0">
                <a:latin typeface="Garamond" panose="02020404030301010803" pitchFamily="18" charset="0"/>
                <a:cs typeface="Times New Roman" panose="02020603050405020304" pitchFamily="18" charset="0"/>
              </a:rPr>
              <a:t> </a:t>
            </a:r>
            <a:r>
              <a:rPr lang="en-US" b="1" dirty="0">
                <a:latin typeface="Garamond" panose="02020404030301010803" pitchFamily="18" charset="0"/>
                <a:cs typeface="Times New Roman" panose="02020603050405020304" pitchFamily="18" charset="0"/>
              </a:rPr>
              <a:t>Static , Dynamic and Passive Testing</a:t>
            </a:r>
          </a:p>
          <a:p>
            <a:pPr marL="0" indent="0" algn="just">
              <a:buNone/>
            </a:pPr>
            <a:r>
              <a:rPr lang="en-US" dirty="0">
                <a:latin typeface="Garamond" panose="02020404030301010803" pitchFamily="18" charset="0"/>
                <a:cs typeface="Times New Roman" panose="02020603050405020304" pitchFamily="18" charset="0"/>
              </a:rPr>
              <a:t>Code Reviews, Walkthroughs or inspections are referred to as static testing, while executing programmed code with a given set or test cases is referred to as dynamic testing. Passive testing means verifying the system behavior without any interaction with the software product. </a:t>
            </a:r>
          </a:p>
          <a:p>
            <a:pPr marL="0" indent="0">
              <a:buNone/>
            </a:pPr>
            <a:endParaRPr lang="en-US" dirty="0">
              <a:latin typeface="Garamond" panose="02020404030301010803" pitchFamily="18" charset="0"/>
              <a:cs typeface="Times New Roman" panose="02020603050405020304" pitchFamily="18" charset="0"/>
            </a:endParaRPr>
          </a:p>
          <a:p>
            <a:pPr marL="0" indent="0">
              <a:buNone/>
            </a:pPr>
            <a:r>
              <a:rPr lang="en-US" dirty="0">
                <a:latin typeface="Garamond" panose="02020404030301010803" pitchFamily="18" charset="0"/>
                <a:cs typeface="Times New Roman" panose="02020603050405020304" pitchFamily="18" charset="0"/>
              </a:rPr>
              <a:t>Static testing involves verification, whereas dynamic testing also involves validation.</a:t>
            </a:r>
          </a:p>
          <a:p>
            <a:pPr marL="0" indent="0">
              <a:buNone/>
            </a:pPr>
            <a:endParaRPr lang="en-US" dirty="0">
              <a:latin typeface="Garamond" panose="02020404030301010803" pitchFamily="18" charset="0"/>
              <a:cs typeface="Times New Roman" panose="02020603050405020304" pitchFamily="18" charset="0"/>
            </a:endParaRPr>
          </a:p>
          <a:p>
            <a:pPr marL="0" indent="0">
              <a:buNone/>
            </a:pPr>
            <a:endParaRPr lang="en-US" dirty="0">
              <a:latin typeface="Garamond" panose="02020404030301010803" pitchFamily="18" charset="0"/>
              <a:cs typeface="Times New Roman" panose="02020603050405020304" pitchFamily="18" charset="0"/>
            </a:endParaRPr>
          </a:p>
          <a:p>
            <a:endParaRPr lang="en-US" dirty="0">
              <a:latin typeface="Garamond" panose="02020404030301010803" pitchFamily="18" charset="0"/>
            </a:endParaRPr>
          </a:p>
        </p:txBody>
      </p:sp>
      <p:sp>
        <p:nvSpPr>
          <p:cNvPr id="6" name="Slide Number Placeholder 5"/>
          <p:cNvSpPr>
            <a:spLocks noGrp="1"/>
          </p:cNvSpPr>
          <p:nvPr>
            <p:ph type="sldNum" sz="quarter" idx="12"/>
          </p:nvPr>
        </p:nvSpPr>
        <p:spPr>
          <a:xfrm>
            <a:off x="14589370" y="4602895"/>
            <a:ext cx="2743200" cy="365125"/>
          </a:xfrm>
        </p:spPr>
        <p:txBody>
          <a:bodyPr/>
          <a:lstStyle/>
          <a:p>
            <a:fld id="{FD372703-CF71-4BA5-97E5-F6B65369D177}" type="slidenum">
              <a:rPr lang="en-US" smtClean="0"/>
              <a:pPr/>
              <a:t>3</a:t>
            </a:fld>
            <a:endParaRPr lang="en-US" dirty="0"/>
          </a:p>
        </p:txBody>
      </p:sp>
      <p:sp>
        <p:nvSpPr>
          <p:cNvPr id="10" name="CustomShape 2">
            <a:extLst>
              <a:ext uri="{FF2B5EF4-FFF2-40B4-BE49-F238E27FC236}">
                <a16:creationId xmlns:a16="http://schemas.microsoft.com/office/drawing/2014/main" id="{AAE73FAC-50F9-4601-BCFA-030AC5AC2AA9}"/>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7EDC8FAC-F8E3-40DE-B19A-44EA2FEB714D}"/>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2D68D6F3-7581-40CA-BE2B-5E28DD8444DB}"/>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285600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4" y="137519"/>
            <a:ext cx="11294136" cy="6122603"/>
          </a:xfrm>
        </p:spPr>
        <p:txBody>
          <a:bodyPr>
            <a:normAutofit/>
          </a:bodyPr>
          <a:lstStyle/>
          <a:p>
            <a:pPr algn="just">
              <a:buFont typeface="Wingdings" panose="05000000000000000000" pitchFamily="2" charset="2"/>
              <a:buChar char="Ø"/>
            </a:pPr>
            <a:r>
              <a:rPr lang="en-US" b="1" dirty="0">
                <a:latin typeface="Garamond" panose="02020404030301010803" pitchFamily="18" charset="0"/>
                <a:cs typeface="Times New Roman" panose="02020603050405020304" pitchFamily="18" charset="0"/>
              </a:rPr>
              <a:t>The “Box” Approach</a:t>
            </a:r>
          </a:p>
          <a:p>
            <a:pPr marL="0" indent="0" algn="just">
              <a:buNone/>
            </a:pPr>
            <a:r>
              <a:rPr lang="en-US" dirty="0">
                <a:latin typeface="Garamond" panose="02020404030301010803" pitchFamily="18" charset="0"/>
                <a:cs typeface="Times New Roman" panose="02020603050405020304" pitchFamily="18" charset="0"/>
              </a:rPr>
              <a:t>Software testing methods are traditionally divided into white- and black-box testing. These two approaches are used to describe the point of view that a test engineer takes when designing the test cases.</a:t>
            </a:r>
          </a:p>
          <a:p>
            <a:pPr marL="0" indent="0" algn="just">
              <a:buNone/>
            </a:pPr>
            <a:endParaRPr lang="en-US" dirty="0">
              <a:latin typeface="Garamond" panose="02020404030301010803" pitchFamily="18" charset="0"/>
              <a:cs typeface="Times New Roman" panose="02020603050405020304" pitchFamily="18" charset="0"/>
            </a:endParaRPr>
          </a:p>
          <a:p>
            <a:pPr marL="0" indent="0" algn="just">
              <a:buNone/>
            </a:pPr>
            <a:r>
              <a:rPr lang="en-US" dirty="0">
                <a:latin typeface="Garamond" panose="02020404030301010803" pitchFamily="18" charset="0"/>
                <a:cs typeface="Times New Roman" panose="02020603050405020304" pitchFamily="18" charset="0"/>
              </a:rPr>
              <a:t>White-box testing (also known as clear box testing, glass box testing, transparent box testing and structural testing) tests internal structures or workings of a program, as opposed to the functionality exposed to the end-user. </a:t>
            </a:r>
          </a:p>
          <a:p>
            <a:pPr marL="0" indent="0" algn="just">
              <a:buNone/>
            </a:pPr>
            <a:endParaRPr lang="en-US" dirty="0">
              <a:latin typeface="Garamond" panose="02020404030301010803" pitchFamily="18" charset="0"/>
              <a:cs typeface="Times New Roman" panose="02020603050405020304" pitchFamily="18" charset="0"/>
            </a:endParaRPr>
          </a:p>
          <a:p>
            <a:pPr marL="0" indent="0" algn="just">
              <a:buNone/>
            </a:pPr>
            <a:r>
              <a:rPr lang="en-US" dirty="0">
                <a:latin typeface="Garamond" panose="02020404030301010803" pitchFamily="18" charset="0"/>
                <a:cs typeface="Times New Roman" panose="02020603050405020304" pitchFamily="18" charset="0"/>
              </a:rPr>
              <a:t>Black-box testing treats the software as a "black box", examining functionality without any knowledge of internal implementation. The testers are only aware of what the software is supposed to do, not how it does it. One advantage of the black box technique is that no programming knowledge is required.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4</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257818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4" y="137521"/>
            <a:ext cx="11017690" cy="6122602"/>
          </a:xfrm>
        </p:spPr>
        <p:txBody>
          <a:bodyPr>
            <a:normAutofit/>
          </a:bodyPr>
          <a:lstStyle/>
          <a:p>
            <a:pPr marL="0" indent="0">
              <a:buNone/>
            </a:pPr>
            <a:r>
              <a:rPr lang="en-US" b="1" dirty="0">
                <a:latin typeface="Garamond" panose="02020404030301010803" pitchFamily="18" charset="0"/>
                <a:cs typeface="Times New Roman" panose="02020603050405020304" pitchFamily="18" charset="0"/>
              </a:rPr>
              <a:t>TESTING LEVELS</a:t>
            </a:r>
          </a:p>
          <a:p>
            <a:pPr marL="0" indent="0" algn="just">
              <a:buNone/>
            </a:pPr>
            <a:r>
              <a:rPr lang="en-US" dirty="0">
                <a:latin typeface="Garamond" panose="02020404030301010803" pitchFamily="18" charset="0"/>
                <a:cs typeface="Times New Roman" panose="02020603050405020304" pitchFamily="18" charset="0"/>
              </a:rPr>
              <a:t>There are generally four recognized levels of tests: unit testing, integration testing, component interface testing, and system testing. Tests are frequently grouped by where they are added in the software development process, or by the level of specificity of the test. </a:t>
            </a:r>
          </a:p>
          <a:p>
            <a:pPr algn="just">
              <a:buFont typeface="Wingdings" panose="05000000000000000000" pitchFamily="2" charset="2"/>
              <a:buChar char="Ø"/>
            </a:pPr>
            <a:r>
              <a:rPr lang="en-US" dirty="0">
                <a:latin typeface="Garamond" panose="02020404030301010803" pitchFamily="18" charset="0"/>
                <a:cs typeface="Times New Roman" panose="02020603050405020304" pitchFamily="18" charset="0"/>
              </a:rPr>
              <a:t> Unit testing :- Unit testing refers to tests that verify the functionality of a specific section of code, usually at the function level.</a:t>
            </a:r>
          </a:p>
          <a:p>
            <a:pPr algn="just">
              <a:buFont typeface="Wingdings" panose="05000000000000000000" pitchFamily="2" charset="2"/>
              <a:buChar char="Ø"/>
            </a:pPr>
            <a:r>
              <a:rPr lang="en-US" dirty="0">
                <a:latin typeface="Garamond" panose="02020404030301010803" pitchFamily="18" charset="0"/>
                <a:cs typeface="Times New Roman" panose="02020603050405020304" pitchFamily="18" charset="0"/>
              </a:rPr>
              <a:t> Integration testing:- Integration testing is any type of software testing that seeks to verify the interfaces between components against a software design.</a:t>
            </a:r>
          </a:p>
          <a:p>
            <a:pPr algn="just">
              <a:buFont typeface="Wingdings" panose="05000000000000000000" pitchFamily="2" charset="2"/>
              <a:buChar char="Ø"/>
            </a:pPr>
            <a:r>
              <a:rPr lang="en-US" dirty="0">
                <a:latin typeface="Garamond" panose="02020404030301010803" pitchFamily="18" charset="0"/>
                <a:cs typeface="Times New Roman" panose="02020603050405020304" pitchFamily="18" charset="0"/>
              </a:rPr>
              <a:t> Component Interface testing:- This is use to check the handling of data passed between various units, or subsystem components, beyond full integration testing between those units. </a:t>
            </a:r>
          </a:p>
          <a:p>
            <a:pPr algn="just">
              <a:buFont typeface="Wingdings" panose="05000000000000000000" pitchFamily="2" charset="2"/>
              <a:buChar char="Ø"/>
            </a:pPr>
            <a:r>
              <a:rPr lang="en-US" dirty="0">
                <a:latin typeface="Garamond" panose="02020404030301010803" pitchFamily="18" charset="0"/>
                <a:cs typeface="Times New Roman" panose="02020603050405020304" pitchFamily="18" charset="0"/>
              </a:rPr>
              <a:t> System testing:- System testing tests a completely integrated system to verify that the system meets its requirements.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5</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273728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992" y="137520"/>
            <a:ext cx="11124015" cy="6123598"/>
          </a:xfrm>
        </p:spPr>
        <p:txBody>
          <a:bodyPr>
            <a:normAutofit fontScale="92500" lnSpcReduction="20000"/>
          </a:bodyPr>
          <a:lstStyle/>
          <a:p>
            <a:pPr marL="0" indent="0" algn="just">
              <a:buNone/>
            </a:pPr>
            <a:r>
              <a:rPr lang="en-US" sz="2400" b="1" dirty="0">
                <a:latin typeface="Garamond" panose="02020404030301010803" pitchFamily="18" charset="0"/>
                <a:cs typeface="Times New Roman" panose="02020603050405020304" pitchFamily="18" charset="0"/>
              </a:rPr>
              <a:t>TESTING TYPES</a:t>
            </a:r>
          </a:p>
          <a:p>
            <a:pPr algn="just"/>
            <a:r>
              <a:rPr lang="en-US" sz="2400" dirty="0">
                <a:latin typeface="Garamond" panose="02020404030301010803" pitchFamily="18" charset="0"/>
                <a:cs typeface="Times New Roman" panose="02020603050405020304" pitchFamily="18" charset="0"/>
              </a:rPr>
              <a:t>Installation testing</a:t>
            </a:r>
          </a:p>
          <a:p>
            <a:pPr algn="just"/>
            <a:r>
              <a:rPr lang="en-US" sz="2400" dirty="0">
                <a:latin typeface="Garamond" panose="02020404030301010803" pitchFamily="18" charset="0"/>
                <a:cs typeface="Times New Roman" panose="02020603050405020304" pitchFamily="18" charset="0"/>
              </a:rPr>
              <a:t>Compatibility testing</a:t>
            </a:r>
          </a:p>
          <a:p>
            <a:pPr algn="just"/>
            <a:r>
              <a:rPr lang="en-US" sz="2400" dirty="0">
                <a:latin typeface="Garamond" panose="02020404030301010803" pitchFamily="18" charset="0"/>
                <a:cs typeface="Times New Roman" panose="02020603050405020304" pitchFamily="18" charset="0"/>
              </a:rPr>
              <a:t>Smoke and Sanity testing</a:t>
            </a:r>
          </a:p>
          <a:p>
            <a:pPr algn="just"/>
            <a:r>
              <a:rPr lang="en-US" sz="2400" dirty="0">
                <a:latin typeface="Garamond" panose="02020404030301010803" pitchFamily="18" charset="0"/>
                <a:cs typeface="Times New Roman" panose="02020603050405020304" pitchFamily="18" charset="0"/>
              </a:rPr>
              <a:t>Regression testing</a:t>
            </a:r>
          </a:p>
          <a:p>
            <a:pPr algn="just"/>
            <a:r>
              <a:rPr lang="en-US" sz="2400" dirty="0">
                <a:latin typeface="Garamond" panose="02020404030301010803" pitchFamily="18" charset="0"/>
                <a:cs typeface="Times New Roman" panose="02020603050405020304" pitchFamily="18" charset="0"/>
              </a:rPr>
              <a:t>Acceptance testing</a:t>
            </a:r>
          </a:p>
          <a:p>
            <a:pPr algn="just"/>
            <a:r>
              <a:rPr lang="en-US" sz="2400" dirty="0">
                <a:latin typeface="Garamond" panose="02020404030301010803" pitchFamily="18" charset="0"/>
                <a:cs typeface="Times New Roman" panose="02020603050405020304" pitchFamily="18" charset="0"/>
              </a:rPr>
              <a:t>Alpha testing</a:t>
            </a:r>
          </a:p>
          <a:p>
            <a:pPr algn="just"/>
            <a:r>
              <a:rPr lang="en-US" sz="2400" dirty="0">
                <a:latin typeface="Garamond" panose="02020404030301010803" pitchFamily="18" charset="0"/>
                <a:cs typeface="Times New Roman" panose="02020603050405020304" pitchFamily="18" charset="0"/>
              </a:rPr>
              <a:t>Beta testing</a:t>
            </a:r>
          </a:p>
          <a:p>
            <a:pPr algn="just"/>
            <a:r>
              <a:rPr lang="en-US" sz="2400" dirty="0">
                <a:latin typeface="Garamond" panose="02020404030301010803" pitchFamily="18" charset="0"/>
                <a:cs typeface="Times New Roman" panose="02020603050405020304" pitchFamily="18" charset="0"/>
              </a:rPr>
              <a:t>Functional &amp; Non-functional testing</a:t>
            </a:r>
          </a:p>
          <a:p>
            <a:pPr algn="just"/>
            <a:r>
              <a:rPr lang="en-US" sz="2400" dirty="0">
                <a:latin typeface="Garamond" panose="02020404030301010803" pitchFamily="18" charset="0"/>
                <a:cs typeface="Times New Roman" panose="02020603050405020304" pitchFamily="18" charset="0"/>
              </a:rPr>
              <a:t>Destructive testing</a:t>
            </a:r>
          </a:p>
          <a:p>
            <a:pPr algn="just"/>
            <a:r>
              <a:rPr lang="en-US" sz="2400" dirty="0">
                <a:latin typeface="Garamond" panose="02020404030301010803" pitchFamily="18" charset="0"/>
                <a:cs typeface="Times New Roman" panose="02020603050405020304" pitchFamily="18" charset="0"/>
              </a:rPr>
              <a:t>Software performance testing</a:t>
            </a:r>
          </a:p>
          <a:p>
            <a:pPr algn="just"/>
            <a:r>
              <a:rPr lang="en-US" sz="2400" dirty="0">
                <a:latin typeface="Garamond" panose="02020404030301010803" pitchFamily="18" charset="0"/>
                <a:cs typeface="Times New Roman" panose="02020603050405020304" pitchFamily="18" charset="0"/>
              </a:rPr>
              <a:t>Usability testing</a:t>
            </a:r>
          </a:p>
          <a:p>
            <a:pPr algn="just"/>
            <a:r>
              <a:rPr lang="en-US" sz="2400" dirty="0">
                <a:latin typeface="Garamond" panose="02020404030301010803" pitchFamily="18" charset="0"/>
                <a:cs typeface="Times New Roman" panose="02020603050405020304" pitchFamily="18" charset="0"/>
              </a:rPr>
              <a:t>Security testing</a:t>
            </a:r>
          </a:p>
          <a:p>
            <a:pPr algn="just"/>
            <a:r>
              <a:rPr lang="en-US" sz="2400" dirty="0">
                <a:latin typeface="Garamond" panose="02020404030301010803" pitchFamily="18" charset="0"/>
                <a:cs typeface="Times New Roman" panose="02020603050405020304" pitchFamily="18" charset="0"/>
              </a:rPr>
              <a:t>Development testing</a:t>
            </a:r>
          </a:p>
          <a:p>
            <a:pPr algn="just"/>
            <a:r>
              <a:rPr lang="en-US" sz="2400" dirty="0">
                <a:latin typeface="Garamond" panose="02020404030301010803" pitchFamily="18" charset="0"/>
                <a:cs typeface="Times New Roman" panose="02020603050405020304" pitchFamily="18" charset="0"/>
              </a:rPr>
              <a:t>A/B testing</a:t>
            </a:r>
          </a:p>
          <a:p>
            <a:pPr algn="just"/>
            <a:r>
              <a:rPr lang="en-US" sz="2400" dirty="0">
                <a:latin typeface="Garamond" panose="02020404030301010803" pitchFamily="18" charset="0"/>
                <a:cs typeface="Times New Roman" panose="02020603050405020304" pitchFamily="18" charset="0"/>
              </a:rPr>
              <a:t>Concurrent testing</a:t>
            </a:r>
          </a:p>
          <a:p>
            <a:pPr algn="just"/>
            <a:r>
              <a:rPr lang="en-US" sz="2400" dirty="0">
                <a:latin typeface="Garamond" panose="02020404030301010803" pitchFamily="18" charset="0"/>
                <a:cs typeface="Times New Roman" panose="02020603050405020304" pitchFamily="18" charset="0"/>
              </a:rPr>
              <a:t>Conformance testing or type testing</a:t>
            </a:r>
          </a:p>
          <a:p>
            <a:pPr algn="just"/>
            <a:endParaRPr lang="en-US" sz="2400" dirty="0">
              <a:latin typeface="Garamond" panose="02020404030301010803" pitchFamily="18" charset="0"/>
              <a:cs typeface="Times New Roman" panose="02020603050405020304" pitchFamily="18" charset="0"/>
            </a:endParaRPr>
          </a:p>
          <a:p>
            <a:pPr algn="just"/>
            <a:endParaRPr lang="en-US" sz="2400" dirty="0">
              <a:latin typeface="Garamond" panose="02020404030301010803" pitchFamily="18" charset="0"/>
              <a:cs typeface="Times New Roman" panose="02020603050405020304" pitchFamily="18" charset="0"/>
            </a:endParaRPr>
          </a:p>
          <a:p>
            <a:pPr algn="just"/>
            <a:endParaRPr lang="en-US" sz="2400" dirty="0">
              <a:latin typeface="Garamond" panose="02020404030301010803" pitchFamily="18" charset="0"/>
              <a:cs typeface="Times New Roman" panose="02020603050405020304" pitchFamily="18" charset="0"/>
            </a:endParaRPr>
          </a:p>
          <a:p>
            <a:pPr algn="just"/>
            <a:endParaRPr lang="en-US" sz="2400" dirty="0">
              <a:latin typeface="Garamond" panose="02020404030301010803" pitchFamily="18" charset="0"/>
              <a:cs typeface="Times New Roman" panose="02020603050405020304" pitchFamily="18" charset="0"/>
            </a:endParaRPr>
          </a:p>
          <a:p>
            <a:pPr marL="0" indent="0" algn="just">
              <a:buNone/>
            </a:pPr>
            <a:endParaRPr lang="en-US" sz="2400" dirty="0">
              <a:latin typeface="Garamond" panose="02020404030301010803" pitchFamily="18" charset="0"/>
              <a:cs typeface="Times New Roman" panose="02020603050405020304" pitchFamily="18" charset="0"/>
            </a:endParaRPr>
          </a:p>
          <a:p>
            <a:pPr marL="0" indent="0" algn="just">
              <a:buNone/>
            </a:pPr>
            <a:endParaRPr lang="en-US" sz="2400" dirty="0">
              <a:latin typeface="Garamond" panose="02020404030301010803" pitchFamily="18" charset="0"/>
              <a:cs typeface="Times New Roman" panose="02020603050405020304" pitchFamily="18" charset="0"/>
            </a:endParaRPr>
          </a:p>
          <a:p>
            <a:pPr marL="0" indent="0" algn="just">
              <a:buNone/>
            </a:pPr>
            <a:endParaRPr lang="en-US" sz="2400" dirty="0">
              <a:solidFill>
                <a:srgbClr val="00B050"/>
              </a:solidFill>
              <a:latin typeface="Garamond" panose="02020404030301010803" pitchFamily="18" charset="0"/>
              <a:cs typeface="Times New Roman" panose="02020603050405020304" pitchFamily="18" charset="0"/>
            </a:endParaRPr>
          </a:p>
          <a:p>
            <a:pPr marL="0" indent="0" algn="just">
              <a:buNone/>
            </a:pPr>
            <a:endParaRPr lang="en-US" sz="2400" dirty="0">
              <a:latin typeface="Garamond" panose="02020404030301010803"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6</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128038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3" y="137519"/>
            <a:ext cx="11187811" cy="6122603"/>
          </a:xfrm>
        </p:spPr>
        <p:txBody>
          <a:bodyPr>
            <a:normAutofit/>
          </a:bodyPr>
          <a:lstStyle/>
          <a:p>
            <a:pPr marL="0" indent="0">
              <a:buNone/>
            </a:pPr>
            <a:r>
              <a:rPr lang="en-US" b="1" dirty="0">
                <a:latin typeface="Garamond" panose="02020404030301010803" pitchFamily="18" charset="0"/>
                <a:cs typeface="Times New Roman" panose="02020603050405020304" pitchFamily="18" charset="0"/>
              </a:rPr>
              <a:t>TESTING PROCESS</a:t>
            </a:r>
          </a:p>
          <a:p>
            <a:pPr marL="0" indent="0">
              <a:buNone/>
            </a:pPr>
            <a:r>
              <a:rPr lang="en-US" sz="2400" dirty="0">
                <a:latin typeface="Garamond" panose="02020404030301010803" pitchFamily="18" charset="0"/>
                <a:cs typeface="Times New Roman" panose="02020603050405020304" pitchFamily="18" charset="0"/>
              </a:rPr>
              <a:t>Top-down and Bottom-up</a:t>
            </a:r>
          </a:p>
          <a:p>
            <a:pPr marL="0" indent="0">
              <a:buNone/>
            </a:pPr>
            <a:endParaRPr lang="en-US" sz="2400" dirty="0">
              <a:latin typeface="Garamond" panose="02020404030301010803" pitchFamily="18" charset="0"/>
              <a:cs typeface="Times New Roman" panose="02020603050405020304" pitchFamily="18" charset="0"/>
            </a:endParaRPr>
          </a:p>
          <a:p>
            <a:pPr marL="0" indent="0" algn="just">
              <a:buNone/>
            </a:pPr>
            <a:r>
              <a:rPr lang="en-US" sz="2400" dirty="0">
                <a:latin typeface="Garamond" panose="02020404030301010803" pitchFamily="18" charset="0"/>
                <a:cs typeface="Times New Roman" panose="02020603050405020304" pitchFamily="18" charset="0"/>
              </a:rPr>
              <a:t>Bottom Up Testing is an approach to integrated testing where the lowest level components (modules, procedures, and functions) are tested first, then integrated and used to facilitate the testing of higher level components. After the integration testing of lower level integrated modules, the next level of modules will be formed and can be used for integration testing. The process is repeated until the components at the top of the hierarchy are tested. This approach is helpful only when all or most of the modules of the same development level are ready. This method also helps to determine the levels of software developed and makes it easier to report testing progress in the form of a percentage.</a:t>
            </a:r>
          </a:p>
          <a:p>
            <a:pPr marL="0" indent="0" algn="just">
              <a:buNone/>
            </a:pPr>
            <a:r>
              <a:rPr lang="en-US" sz="2400" dirty="0">
                <a:latin typeface="Garamond" panose="02020404030301010803" pitchFamily="18" charset="0"/>
                <a:cs typeface="Times New Roman" panose="02020603050405020304" pitchFamily="18" charset="0"/>
              </a:rPr>
              <a:t>Top Down Testing is an approach to integrated testing where the top integrated modules are tested and the branch of the module is tested step by step until the end of the related module.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7</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66649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4" y="136525"/>
            <a:ext cx="11102750" cy="6123598"/>
          </a:xfrm>
        </p:spPr>
        <p:txBody>
          <a:bodyPr>
            <a:normAutofit/>
          </a:bodyPr>
          <a:lstStyle/>
          <a:p>
            <a:pPr marL="0" indent="0" algn="just">
              <a:buNone/>
            </a:pPr>
            <a:r>
              <a:rPr lang="en-US" sz="3600" b="1" dirty="0">
                <a:latin typeface="Garamond" panose="02020404030301010803" pitchFamily="18" charset="0"/>
                <a:cs typeface="Times New Roman" panose="02020603050405020304" pitchFamily="18" charset="0"/>
              </a:rPr>
              <a:t>SOFTWARE VERIFICATION AND VALIDATION</a:t>
            </a:r>
          </a:p>
          <a:p>
            <a:pPr marL="0" indent="0" algn="just">
              <a:buNone/>
            </a:pPr>
            <a:r>
              <a:rPr lang="en-US" sz="2400" dirty="0">
                <a:latin typeface="Garamond" panose="02020404030301010803" pitchFamily="18" charset="0"/>
                <a:cs typeface="Times New Roman" panose="02020603050405020304" pitchFamily="18" charset="0"/>
              </a:rPr>
              <a:t>Verification: Have we built the software right? (i.e., does it implement the requirements).</a:t>
            </a:r>
          </a:p>
          <a:p>
            <a:pPr marL="0" indent="0" algn="just">
              <a:buNone/>
            </a:pPr>
            <a:r>
              <a:rPr lang="en-US" sz="2400" dirty="0">
                <a:latin typeface="Garamond" panose="02020404030301010803" pitchFamily="18" charset="0"/>
                <a:cs typeface="Times New Roman" panose="02020603050405020304" pitchFamily="18" charset="0"/>
              </a:rPr>
              <a:t>Validation: Have we built the right software? (i.e., do the deliverables satisfy the customer).</a:t>
            </a:r>
          </a:p>
          <a:p>
            <a:pPr marL="0" indent="0" algn="just">
              <a:buNone/>
            </a:pPr>
            <a:endParaRPr lang="en-US" sz="2400" dirty="0">
              <a:latin typeface="Garamond" panose="02020404030301010803" pitchFamily="18" charset="0"/>
              <a:cs typeface="Times New Roman" panose="02020603050405020304" pitchFamily="18" charset="0"/>
            </a:endParaRPr>
          </a:p>
          <a:p>
            <a:pPr marL="0" indent="0" algn="just">
              <a:buNone/>
            </a:pPr>
            <a:r>
              <a:rPr lang="en-US" sz="2400" dirty="0">
                <a:latin typeface="Garamond" panose="02020404030301010803" pitchFamily="18" charset="0"/>
                <a:cs typeface="Times New Roman" panose="02020603050405020304" pitchFamily="18" charset="0"/>
              </a:rPr>
              <a:t>According to the IEEE Standard Glossary of Software Engineering Terminology:</a:t>
            </a:r>
          </a:p>
          <a:p>
            <a:pPr marL="0" indent="0" algn="just">
              <a:buNone/>
            </a:pPr>
            <a:r>
              <a:rPr lang="en-US" sz="2400" dirty="0">
                <a:latin typeface="Garamond" panose="02020404030301010803" pitchFamily="18" charset="0"/>
                <a:cs typeface="Times New Roman" panose="02020603050405020304" pitchFamily="18" charset="0"/>
              </a:rPr>
              <a:t>Verification is the process of evaluating a system or component to determine whether the products of a given development phase satisfy the conditions imposed at the start of that phase.</a:t>
            </a:r>
          </a:p>
          <a:p>
            <a:pPr marL="0" indent="0" algn="just">
              <a:buNone/>
            </a:pPr>
            <a:r>
              <a:rPr lang="en-US" sz="2400" dirty="0">
                <a:latin typeface="Garamond" panose="02020404030301010803" pitchFamily="18" charset="0"/>
                <a:cs typeface="Times New Roman" panose="02020603050405020304" pitchFamily="18" charset="0"/>
              </a:rPr>
              <a:t>Validation is the process of evaluating a system or component during or at the end of the development process to determine whether it satisfies specified requirements.</a:t>
            </a:r>
          </a:p>
          <a:p>
            <a:pPr marL="0" indent="0" algn="just">
              <a:buNone/>
            </a:pPr>
            <a:endParaRPr lang="en-US" sz="2400" dirty="0">
              <a:solidFill>
                <a:srgbClr val="00B050"/>
              </a:solidFill>
              <a:latin typeface="Garamond" panose="02020404030301010803" pitchFamily="18" charset="0"/>
              <a:cs typeface="Times New Roman" panose="02020603050405020304" pitchFamily="18" charset="0"/>
            </a:endParaRPr>
          </a:p>
          <a:p>
            <a:pPr marL="0" indent="0" algn="just">
              <a:buNone/>
            </a:pPr>
            <a:endParaRPr lang="en-US" sz="2400" dirty="0">
              <a:latin typeface="Garamond" panose="02020404030301010803"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8</a:t>
            </a:fld>
            <a:endParaRPr kumimoji="0" lang="en-GB" sz="2400" b="0" i="0" u="none" strike="noStrike" kern="0" cap="none" spc="-1" normalizeH="0" baseline="0" noProof="0" dirty="0">
              <a:ln>
                <a:noFill/>
              </a:ln>
              <a:solidFill>
                <a:prstClr val="black"/>
              </a:solidFill>
              <a:effectLst/>
              <a:uLnTx/>
              <a:uFillTx/>
              <a:latin typeface="Arial Black"/>
            </a:endParaRPr>
          </a:p>
        </p:txBody>
      </p:sp>
    </p:spTree>
    <p:extLst>
      <p:ext uri="{BB962C8B-B14F-4D97-AF65-F5344CB8AC3E}">
        <p14:creationId xmlns:p14="http://schemas.microsoft.com/office/powerpoint/2010/main" val="218689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0534" y="136525"/>
            <a:ext cx="11209076" cy="6123598"/>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solidFill>
                <a:srgbClr val="00B050"/>
              </a:solidFill>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10" name="CustomShape 2">
            <a:extLst>
              <a:ext uri="{FF2B5EF4-FFF2-40B4-BE49-F238E27FC236}">
                <a16:creationId xmlns:a16="http://schemas.microsoft.com/office/drawing/2014/main" id="{9171ECE3-54D0-480D-9A94-20569D4FFFFC}"/>
              </a:ext>
            </a:extLst>
          </p:cNvPr>
          <p:cNvSpPr/>
          <p:nvPr/>
        </p:nvSpPr>
        <p:spPr>
          <a:xfrm>
            <a:off x="3779687" y="6399652"/>
            <a:ext cx="4113720" cy="363960"/>
          </a:xfrm>
          <a:prstGeom prst="rect">
            <a:avLst/>
          </a:prstGeom>
          <a:noFill/>
          <a:ln>
            <a:noFill/>
          </a:ln>
          <a:effectLst/>
        </p:spPr>
        <p:txBody>
          <a:bodyPr lIns="90000" tIns="45000" rIns="90000" bIns="45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1" normalizeH="0" baseline="0" noProof="0" dirty="0">
                <a:ln>
                  <a:noFill/>
                </a:ln>
                <a:solidFill>
                  <a:srgbClr val="8B8B8B"/>
                </a:solidFill>
                <a:effectLst/>
                <a:uLnTx/>
                <a:uFillTx/>
                <a:latin typeface="Arial"/>
                <a:ea typeface="DejaVu Sans"/>
              </a:rPr>
              <a:t>Department of Computer Engineering, Ahmadu Bello University</a:t>
            </a:r>
            <a:endParaRPr kumimoji="0" lang="en-GB" sz="1200" b="1" i="0" u="none" strike="noStrike" kern="0" cap="none" spc="-1" normalizeH="0" baseline="0" noProof="0" dirty="0">
              <a:ln>
                <a:noFill/>
              </a:ln>
              <a:solidFill>
                <a:prstClr val="black"/>
              </a:solidFill>
              <a:effectLst/>
              <a:uLnTx/>
              <a:uFillTx/>
              <a:latin typeface="Times New Roman"/>
            </a:endParaRPr>
          </a:p>
        </p:txBody>
      </p:sp>
      <p:sp>
        <p:nvSpPr>
          <p:cNvPr id="11" name="CustomShape 4">
            <a:extLst>
              <a:ext uri="{FF2B5EF4-FFF2-40B4-BE49-F238E27FC236}">
                <a16:creationId xmlns:a16="http://schemas.microsoft.com/office/drawing/2014/main" id="{AFEC2C9F-5EDE-4127-8121-0EEAD96A8810}"/>
              </a:ext>
            </a:extLst>
          </p:cNvPr>
          <p:cNvSpPr/>
          <p:nvPr/>
        </p:nvSpPr>
        <p:spPr>
          <a:xfrm>
            <a:off x="550533" y="6399652"/>
            <a:ext cx="2742120" cy="363960"/>
          </a:xfrm>
          <a:prstGeom prst="rect">
            <a:avLst/>
          </a:prstGeom>
          <a:noFill/>
          <a:ln>
            <a:noFill/>
          </a:ln>
          <a:effectLst/>
        </p:spPr>
        <p:txBody>
          <a:bodyPr lIns="90000" tIns="45000" rIns="90000" bIns="45000" anchor="ctr"/>
          <a:lstStyle/>
          <a:p>
            <a:pPr marL="0" marR="0" lvl="0" indent="0" defTabSz="914400" eaLnBrk="1" fontAlgn="auto" latinLnBrk="0" hangingPunct="1">
              <a:lnSpc>
                <a:spcPct val="100000"/>
              </a:lnSpc>
              <a:spcBef>
                <a:spcPts val="0"/>
              </a:spcBef>
              <a:spcAft>
                <a:spcPts val="0"/>
              </a:spcAft>
              <a:buClrTx/>
              <a:buSzTx/>
              <a:buFontTx/>
              <a:buNone/>
              <a:tabLst/>
              <a:defRPr/>
            </a:pPr>
            <a:fld id="{C5591499-0863-4D60-8BED-6BE7A3E81B46}" type="datetime1">
              <a:rPr kumimoji="0" lang="en-GB" sz="1200" b="1" i="0" u="none" strike="noStrike" kern="0" cap="none" spc="-1" normalizeH="0" baseline="0" noProof="0" smtClean="0">
                <a:ln>
                  <a:noFill/>
                </a:ln>
                <a:solidFill>
                  <a:prstClr val="black"/>
                </a:solidFill>
                <a:effectLst/>
                <a:uLnTx/>
                <a:uFillTx/>
                <a:latin typeface="Arial"/>
                <a:ea typeface="DejaVu Sans"/>
              </a:rPr>
              <a:pPr marL="0" marR="0" lvl="0" indent="0" defTabSz="914400" eaLnBrk="1" fontAlgn="auto" latinLnBrk="0" hangingPunct="1">
                <a:lnSpc>
                  <a:spcPct val="100000"/>
                </a:lnSpc>
                <a:spcBef>
                  <a:spcPts val="0"/>
                </a:spcBef>
                <a:spcAft>
                  <a:spcPts val="0"/>
                </a:spcAft>
                <a:buClrTx/>
                <a:buSzTx/>
                <a:buFontTx/>
                <a:buNone/>
                <a:tabLst/>
                <a:defRPr/>
              </a:pPr>
              <a:t>28/06/2024</a:t>
            </a:fld>
            <a:r>
              <a:rPr kumimoji="0" lang="en-GB" sz="1200" b="1" i="0" u="none" strike="noStrike" kern="0" cap="none" spc="-1" normalizeH="0" baseline="0" noProof="0" dirty="0">
                <a:ln>
                  <a:noFill/>
                </a:ln>
                <a:solidFill>
                  <a:srgbClr val="8B8B8B"/>
                </a:solidFill>
                <a:effectLst/>
                <a:uLnTx/>
                <a:uFillTx/>
                <a:latin typeface="Arial"/>
                <a:ea typeface="DejaVu Sans"/>
              </a:rPr>
              <a:t>/</a:t>
            </a:r>
            <a:r>
              <a:rPr lang="en-GB" sz="1200" b="1" kern="0" spc="-1" dirty="0">
                <a:solidFill>
                  <a:srgbClr val="8B8B8B"/>
                </a:solidFill>
                <a:latin typeface="Arial"/>
                <a:ea typeface="DejaVu Sans"/>
              </a:rPr>
              <a:t>SE-M1</a:t>
            </a:r>
            <a:endParaRPr kumimoji="0" lang="en-GB" sz="1200" b="0" i="0" u="none" strike="noStrike" kern="0" cap="none" spc="-1" normalizeH="0" baseline="0" noProof="0" dirty="0">
              <a:ln>
                <a:noFill/>
              </a:ln>
              <a:solidFill>
                <a:prstClr val="black"/>
              </a:solidFill>
              <a:effectLst/>
              <a:uLnTx/>
              <a:uFillTx/>
              <a:latin typeface="Times New Roman"/>
            </a:endParaRPr>
          </a:p>
        </p:txBody>
      </p:sp>
      <p:sp>
        <p:nvSpPr>
          <p:cNvPr id="12" name="CustomShape 3">
            <a:extLst>
              <a:ext uri="{FF2B5EF4-FFF2-40B4-BE49-F238E27FC236}">
                <a16:creationId xmlns:a16="http://schemas.microsoft.com/office/drawing/2014/main" id="{69CBA9D2-7C49-460C-A201-0FCB5D164D04}"/>
              </a:ext>
            </a:extLst>
          </p:cNvPr>
          <p:cNvSpPr/>
          <p:nvPr/>
        </p:nvSpPr>
        <p:spPr>
          <a:xfrm>
            <a:off x="8610480" y="6356520"/>
            <a:ext cx="2742120" cy="363960"/>
          </a:xfrm>
          <a:prstGeom prst="rect">
            <a:avLst/>
          </a:prstGeom>
          <a:noFill/>
          <a:ln>
            <a:noFill/>
          </a:ln>
          <a:effectLst/>
        </p:spPr>
        <p:txBody>
          <a:bodyPr lIns="90000" tIns="45000" rIns="90000" bIns="45000" anchor="ctr"/>
          <a:lstStyle/>
          <a:p>
            <a:pPr marL="0" marR="0" lvl="0" indent="0" algn="r" defTabSz="914400" eaLnBrk="1" fontAlgn="auto" latinLnBrk="0" hangingPunct="1">
              <a:lnSpc>
                <a:spcPct val="100000"/>
              </a:lnSpc>
              <a:spcBef>
                <a:spcPts val="0"/>
              </a:spcBef>
              <a:spcAft>
                <a:spcPts val="0"/>
              </a:spcAft>
              <a:buClrTx/>
              <a:buSzTx/>
              <a:buFontTx/>
              <a:buNone/>
              <a:tabLst/>
              <a:defRPr/>
            </a:pPr>
            <a:fld id="{EFA9140F-46FE-424C-9F79-3155A37C443D}" type="slidenum">
              <a:rPr kumimoji="0" lang="en-GB" sz="2400" b="0" i="0" u="none" strike="noStrike" kern="0" cap="none" spc="-1" normalizeH="0" baseline="0" noProof="0" dirty="0" smtClean="0">
                <a:ln>
                  <a:noFill/>
                </a:ln>
                <a:solidFill>
                  <a:prstClr val="black"/>
                </a:solidFill>
                <a:effectLst/>
                <a:uLnTx/>
                <a:uFillTx/>
                <a:latin typeface="Arial Black"/>
                <a:ea typeface="DejaVu Sans"/>
              </a:rPr>
              <a:pPr marL="0" marR="0" lvl="0" indent="0" algn="r" defTabSz="914400" eaLnBrk="1" fontAlgn="auto" latinLnBrk="0" hangingPunct="1">
                <a:lnSpc>
                  <a:spcPct val="100000"/>
                </a:lnSpc>
                <a:spcBef>
                  <a:spcPts val="0"/>
                </a:spcBef>
                <a:spcAft>
                  <a:spcPts val="0"/>
                </a:spcAft>
                <a:buClrTx/>
                <a:buSzTx/>
                <a:buFontTx/>
                <a:buNone/>
                <a:tabLst/>
                <a:defRPr/>
              </a:pPr>
              <a:t>9</a:t>
            </a:fld>
            <a:endParaRPr kumimoji="0" lang="en-GB" sz="2400" b="0" i="0" u="none" strike="noStrike" kern="0" cap="none" spc="-1" normalizeH="0" baseline="0" noProof="0" dirty="0">
              <a:ln>
                <a:noFill/>
              </a:ln>
              <a:solidFill>
                <a:prstClr val="black"/>
              </a:solidFill>
              <a:effectLst/>
              <a:uLnTx/>
              <a:uFillTx/>
              <a:latin typeface="Arial Black"/>
            </a:endParaRPr>
          </a:p>
        </p:txBody>
      </p:sp>
      <p:graphicFrame>
        <p:nvGraphicFramePr>
          <p:cNvPr id="6" name="Table 3">
            <a:extLst>
              <a:ext uri="{FF2B5EF4-FFF2-40B4-BE49-F238E27FC236}">
                <a16:creationId xmlns:a16="http://schemas.microsoft.com/office/drawing/2014/main" id="{CED60841-A2BD-4A5E-9009-0B0CB66E424C}"/>
              </a:ext>
            </a:extLst>
          </p:cNvPr>
          <p:cNvGraphicFramePr>
            <a:graphicFrameLocks noGrp="1"/>
          </p:cNvGraphicFramePr>
          <p:nvPr>
            <p:extLst>
              <p:ext uri="{D42A27DB-BD31-4B8C-83A1-F6EECF244321}">
                <p14:modId xmlns:p14="http://schemas.microsoft.com/office/powerpoint/2010/main" val="2157512373"/>
              </p:ext>
            </p:extLst>
          </p:nvPr>
        </p:nvGraphicFramePr>
        <p:xfrm>
          <a:off x="550534" y="318977"/>
          <a:ext cx="11379196" cy="5990936"/>
        </p:xfrm>
        <a:graphic>
          <a:graphicData uri="http://schemas.openxmlformats.org/drawingml/2006/table">
            <a:tbl>
              <a:tblPr firstRow="1" bandRow="1">
                <a:tableStyleId>{5940675A-B579-460E-94D1-54222C63F5DA}</a:tableStyleId>
              </a:tblPr>
              <a:tblGrid>
                <a:gridCol w="5552621">
                  <a:extLst>
                    <a:ext uri="{9D8B030D-6E8A-4147-A177-3AD203B41FA5}">
                      <a16:colId xmlns:a16="http://schemas.microsoft.com/office/drawing/2014/main" val="1694967445"/>
                    </a:ext>
                  </a:extLst>
                </a:gridCol>
                <a:gridCol w="5826575">
                  <a:extLst>
                    <a:ext uri="{9D8B030D-6E8A-4147-A177-3AD203B41FA5}">
                      <a16:colId xmlns:a16="http://schemas.microsoft.com/office/drawing/2014/main" val="2529098524"/>
                    </a:ext>
                  </a:extLst>
                </a:gridCol>
              </a:tblGrid>
              <a:tr h="462370">
                <a:tc>
                  <a:txBody>
                    <a:bodyPr/>
                    <a:lstStyle/>
                    <a:p>
                      <a:pPr algn="just"/>
                      <a:r>
                        <a:rPr lang="en-US" sz="2400" b="1" dirty="0">
                          <a:latin typeface="Garamond" panose="02020404030301010803" pitchFamily="18" charset="0"/>
                        </a:rPr>
                        <a:t>Verification</a:t>
                      </a:r>
                      <a:r>
                        <a:rPr lang="en-US" sz="2400" dirty="0">
                          <a:latin typeface="Garamond" panose="02020404030301010803" pitchFamily="18" charset="0"/>
                        </a:rPr>
                        <a:t> </a:t>
                      </a:r>
                    </a:p>
                  </a:txBody>
                  <a:tcPr/>
                </a:tc>
                <a:tc>
                  <a:txBody>
                    <a:bodyPr/>
                    <a:lstStyle/>
                    <a:p>
                      <a:pPr algn="just"/>
                      <a:r>
                        <a:rPr lang="en-US" sz="2400" b="1" dirty="0">
                          <a:latin typeface="Garamond" panose="02020404030301010803" pitchFamily="18" charset="0"/>
                        </a:rPr>
                        <a:t>Validation</a:t>
                      </a:r>
                    </a:p>
                  </a:txBody>
                  <a:tcPr/>
                </a:tc>
                <a:extLst>
                  <a:ext uri="{0D108BD9-81ED-4DB2-BD59-A6C34878D82A}">
                    <a16:rowId xmlns:a16="http://schemas.microsoft.com/office/drawing/2014/main" val="3176077120"/>
                  </a:ext>
                </a:extLst>
              </a:tr>
              <a:tr h="462370">
                <a:tc>
                  <a:txBody>
                    <a:bodyPr/>
                    <a:lstStyle/>
                    <a:p>
                      <a:pPr algn="just"/>
                      <a:r>
                        <a:rPr lang="en-US" sz="2400" dirty="0">
                          <a:latin typeface="Garamond" panose="02020404030301010803" pitchFamily="18" charset="0"/>
                        </a:rPr>
                        <a:t>It estimates an intermediate product.</a:t>
                      </a:r>
                    </a:p>
                  </a:txBody>
                  <a:tcPr/>
                </a:tc>
                <a:tc>
                  <a:txBody>
                    <a:bodyPr/>
                    <a:lstStyle/>
                    <a:p>
                      <a:pPr algn="just"/>
                      <a:r>
                        <a:rPr lang="en-US" sz="2400" dirty="0">
                          <a:latin typeface="Garamond" panose="02020404030301010803" pitchFamily="18" charset="0"/>
                        </a:rPr>
                        <a:t>It estimates the final product.</a:t>
                      </a:r>
                    </a:p>
                  </a:txBody>
                  <a:tcPr/>
                </a:tc>
                <a:extLst>
                  <a:ext uri="{0D108BD9-81ED-4DB2-BD59-A6C34878D82A}">
                    <a16:rowId xmlns:a16="http://schemas.microsoft.com/office/drawing/2014/main" val="213482424"/>
                  </a:ext>
                </a:extLst>
              </a:tr>
              <a:tr h="1482120">
                <a:tc>
                  <a:txBody>
                    <a:bodyPr/>
                    <a:lstStyle/>
                    <a:p>
                      <a:pPr algn="just"/>
                      <a:r>
                        <a:rPr lang="en-US" sz="2400" dirty="0">
                          <a:latin typeface="Garamond" panose="02020404030301010803" pitchFamily="18" charset="0"/>
                        </a:rPr>
                        <a:t>The objectives of verification is to check whether software is constructed according to requirement and design specification.</a:t>
                      </a:r>
                    </a:p>
                  </a:txBody>
                  <a:tcPr/>
                </a:tc>
                <a:tc>
                  <a:txBody>
                    <a:bodyPr/>
                    <a:lstStyle/>
                    <a:p>
                      <a:pPr algn="just"/>
                      <a:r>
                        <a:rPr lang="en-US" sz="2400" dirty="0">
                          <a:latin typeface="Garamond" panose="02020404030301010803" pitchFamily="18" charset="0"/>
                        </a:rPr>
                        <a:t>The objectives of the validation is to check whether the specifications are correct and satisfy the business need.</a:t>
                      </a:r>
                    </a:p>
                  </a:txBody>
                  <a:tcPr/>
                </a:tc>
                <a:extLst>
                  <a:ext uri="{0D108BD9-81ED-4DB2-BD59-A6C34878D82A}">
                    <a16:rowId xmlns:a16="http://schemas.microsoft.com/office/drawing/2014/main" val="1777380020"/>
                  </a:ext>
                </a:extLst>
              </a:tr>
              <a:tr h="798064">
                <a:tc>
                  <a:txBody>
                    <a:bodyPr/>
                    <a:lstStyle/>
                    <a:p>
                      <a:pPr algn="just"/>
                      <a:r>
                        <a:rPr lang="en-US" sz="2400" dirty="0">
                          <a:latin typeface="Garamond" panose="02020404030301010803" pitchFamily="18" charset="0"/>
                        </a:rPr>
                        <a:t>It describes whether the outputs are as per the inputs or not.</a:t>
                      </a:r>
                    </a:p>
                  </a:txBody>
                  <a:tcPr/>
                </a:tc>
                <a:tc>
                  <a:txBody>
                    <a:bodyPr/>
                    <a:lstStyle/>
                    <a:p>
                      <a:pPr algn="just"/>
                      <a:r>
                        <a:rPr lang="en-US" sz="2400" dirty="0">
                          <a:latin typeface="Garamond" panose="02020404030301010803" pitchFamily="18" charset="0"/>
                        </a:rPr>
                        <a:t>It explains whether they are accepted by the user or not.</a:t>
                      </a:r>
                    </a:p>
                  </a:txBody>
                  <a:tcPr/>
                </a:tc>
                <a:extLst>
                  <a:ext uri="{0D108BD9-81ED-4DB2-BD59-A6C34878D82A}">
                    <a16:rowId xmlns:a16="http://schemas.microsoft.com/office/drawing/2014/main" val="1329357157"/>
                  </a:ext>
                </a:extLst>
              </a:tr>
              <a:tr h="798064">
                <a:tc>
                  <a:txBody>
                    <a:bodyPr/>
                    <a:lstStyle/>
                    <a:p>
                      <a:pPr algn="just"/>
                      <a:r>
                        <a:rPr lang="en-US" sz="2400" dirty="0">
                          <a:latin typeface="Garamond" panose="02020404030301010803" pitchFamily="18" charset="0"/>
                        </a:rPr>
                        <a:t>Verification is done before the validation.</a:t>
                      </a:r>
                    </a:p>
                  </a:txBody>
                  <a:tcPr/>
                </a:tc>
                <a:tc>
                  <a:txBody>
                    <a:bodyPr/>
                    <a:lstStyle/>
                    <a:p>
                      <a:pPr algn="just"/>
                      <a:r>
                        <a:rPr lang="en-US" sz="2400" dirty="0">
                          <a:latin typeface="Garamond" panose="02020404030301010803" pitchFamily="18" charset="0"/>
                        </a:rPr>
                        <a:t>It is done after the verification.</a:t>
                      </a:r>
                    </a:p>
                  </a:txBody>
                  <a:tcPr/>
                </a:tc>
                <a:extLst>
                  <a:ext uri="{0D108BD9-81ED-4DB2-BD59-A6C34878D82A}">
                    <a16:rowId xmlns:a16="http://schemas.microsoft.com/office/drawing/2014/main" val="906828390"/>
                  </a:ext>
                </a:extLst>
              </a:tr>
              <a:tr h="798064">
                <a:tc>
                  <a:txBody>
                    <a:bodyPr/>
                    <a:lstStyle/>
                    <a:p>
                      <a:pPr algn="just"/>
                      <a:r>
                        <a:rPr lang="en-US" sz="2400" dirty="0">
                          <a:latin typeface="Garamond" panose="02020404030301010803" pitchFamily="18" charset="0"/>
                        </a:rPr>
                        <a:t>Plans, requirement, specification, code are evaluated during the verifications.</a:t>
                      </a:r>
                    </a:p>
                  </a:txBody>
                  <a:tcPr/>
                </a:tc>
                <a:tc>
                  <a:txBody>
                    <a:bodyPr/>
                    <a:lstStyle/>
                    <a:p>
                      <a:pPr algn="just"/>
                      <a:r>
                        <a:rPr lang="en-US" sz="2400" dirty="0">
                          <a:latin typeface="Garamond" panose="02020404030301010803" pitchFamily="18" charset="0"/>
                        </a:rPr>
                        <a:t>Actual product or software is tested under validation.</a:t>
                      </a:r>
                    </a:p>
                  </a:txBody>
                  <a:tcPr/>
                </a:tc>
                <a:extLst>
                  <a:ext uri="{0D108BD9-81ED-4DB2-BD59-A6C34878D82A}">
                    <a16:rowId xmlns:a16="http://schemas.microsoft.com/office/drawing/2014/main" val="2277255496"/>
                  </a:ext>
                </a:extLst>
              </a:tr>
              <a:tr h="1140092">
                <a:tc>
                  <a:txBody>
                    <a:bodyPr/>
                    <a:lstStyle/>
                    <a:p>
                      <a:pPr algn="just"/>
                      <a:r>
                        <a:rPr lang="en-US" sz="2400" dirty="0">
                          <a:latin typeface="Garamond" panose="02020404030301010803" pitchFamily="18" charset="0"/>
                        </a:rPr>
                        <a:t>It manually checks the files and document.</a:t>
                      </a:r>
                    </a:p>
                  </a:txBody>
                  <a:tcPr/>
                </a:tc>
                <a:tc>
                  <a:txBody>
                    <a:bodyPr/>
                    <a:lstStyle/>
                    <a:p>
                      <a:pPr algn="just"/>
                      <a:r>
                        <a:rPr lang="en-US" sz="2400" dirty="0">
                          <a:latin typeface="Garamond" panose="02020404030301010803" pitchFamily="18" charset="0"/>
                        </a:rPr>
                        <a:t>It is a computer software or developed program based checking of files and document.</a:t>
                      </a:r>
                    </a:p>
                  </a:txBody>
                  <a:tcPr/>
                </a:tc>
                <a:extLst>
                  <a:ext uri="{0D108BD9-81ED-4DB2-BD59-A6C34878D82A}">
                    <a16:rowId xmlns:a16="http://schemas.microsoft.com/office/drawing/2014/main" val="488724560"/>
                  </a:ext>
                </a:extLst>
              </a:tr>
            </a:tbl>
          </a:graphicData>
        </a:graphic>
      </p:graphicFrame>
    </p:spTree>
    <p:extLst>
      <p:ext uri="{BB962C8B-B14F-4D97-AF65-F5344CB8AC3E}">
        <p14:creationId xmlns:p14="http://schemas.microsoft.com/office/powerpoint/2010/main" val="42643255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otalTime>2553</TotalTime>
  <Words>4269</Words>
  <Application>Microsoft Office PowerPoint</Application>
  <PresentationFormat>Widescreen</PresentationFormat>
  <Paragraphs>298</Paragraphs>
  <Slides>12</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Arial</vt:lpstr>
      <vt:lpstr>Arial Black</vt:lpstr>
      <vt:lpstr>Bookman Old Style</vt:lpstr>
      <vt:lpstr>Calibri</vt:lpstr>
      <vt:lpstr>Calibri Light</vt:lpstr>
      <vt:lpstr>DejaVu Sans</vt:lpstr>
      <vt:lpstr>Garamond</vt:lpstr>
      <vt:lpstr>Gill Sans MT</vt:lpstr>
      <vt:lpstr>Times New Roman</vt:lpstr>
      <vt:lpstr>Wingdings</vt:lpstr>
      <vt:lpstr>Wingdings 3</vt:lpstr>
      <vt:lpstr>Office Theme</vt:lpstr>
      <vt:lpstr>Origin</vt:lpstr>
      <vt:lpstr>COEN 502 – SOFTWARE ENGINEERING &amp; APPLICATIONS II</vt:lpstr>
      <vt:lpstr>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Engr. A. D. Adekale</Manager>
  <Company>Ahmadu Bello University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Software Engineering and Applications</dc:subject>
  <dc:creator>Engr. A. D. Adekale</dc:creator>
  <cp:lastModifiedBy>Anonymous</cp:lastModifiedBy>
  <cp:revision>451</cp:revision>
  <dcterms:created xsi:type="dcterms:W3CDTF">2014-10-28T04:36:43Z</dcterms:created>
  <dcterms:modified xsi:type="dcterms:W3CDTF">2024-06-28T05:15:20Z</dcterms:modified>
  <cp:category>Computer Engineering, Computer Science</cp:category>
</cp:coreProperties>
</file>