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
      <p:font typeface="Syncopate"/>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Syncopate-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yncopat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Geothermal energy was initially recognized and became relevant during the time period when hot springs were first being used. The hot springs were discovered to have great commercial value. Hot water could be </a:t>
            </a:r>
            <a:r>
              <a:rPr lang="en"/>
              <a:t>pipelined to homes to be used as a main water/heating system.</a:t>
            </a:r>
            <a:r>
              <a:rPr lang="e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ever geothermal plants were established in California. Many other countries had discovered the value of geothermal energy long before America. Hydrothermal and steam-powered energy were the first forms.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geothermal Industry is very under appreciated, widely unknown source of clean energy. Geothermal industry invested in this binary cycle, it’s more flexible where you can set up a binary cycle plant in comparison with others. I think one of the biggest reasons for geothermal energy not being popular, is because of the </a:t>
            </a:r>
            <a:r>
              <a:rPr lang="en"/>
              <a:t>upfront</a:t>
            </a:r>
            <a:r>
              <a:rPr lang="en"/>
              <a:t> cost. The average cost to install a geothermal system is $7,160.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Mammoth</a:t>
            </a:r>
            <a:r>
              <a:rPr lang="en"/>
              <a:t> Pacific is located in the Sierra Nevada mountain range. This </a:t>
            </a:r>
            <a:r>
              <a:rPr lang="en"/>
              <a:t>facility</a:t>
            </a:r>
            <a:r>
              <a:rPr lang="en"/>
              <a:t> has won countless awards and they even offer tours of their facility. Mammoth Pacific was very much a part of producing binary plants, and maintaining the facilities where they’re located on the complex. They sell this energy off to help sustain the complex.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Geothermal Energy usage begins with different people across the grove who used hot springs to cook, bathe, and heat things. First industrial usages were in Italy in the early 20th century. The first major industrial </a:t>
            </a:r>
            <a:r>
              <a:rPr lang="en"/>
              <a:t>usages</a:t>
            </a:r>
            <a:r>
              <a:rPr lang="en"/>
              <a:t> were in the United states starting in 1922 and advancing significantly from the 1960s to the 1980s. Today the United States is still the world leader in Geothermal energy production. That amount is still as low as 1% but is said to grow to 10-20 percent by 2050.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Piero Conti is remembered historically as the father of geothermal energy production. Indigenous people must </a:t>
            </a:r>
            <a:r>
              <a:rPr lang="en"/>
              <a:t>receive</a:t>
            </a:r>
            <a:r>
              <a:rPr lang="en"/>
              <a:t> credit as the first to use Geothermal energy in everyday life.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 basic diagram of how a Binary Cycle plant works. The red is the hot natural water that is pumped into a heat exchanger that vaporizes the secondary fluid. A heat exchanger is a device that transfers heat between two fluids, and are separated by a wall to prevent mixing/contamination. This secondary fluid, or </a:t>
            </a:r>
            <a:r>
              <a:rPr i="1" lang="en"/>
              <a:t>binary</a:t>
            </a:r>
            <a:r>
              <a:rPr lang="en"/>
              <a:t> fluid is what sets the </a:t>
            </a:r>
            <a:r>
              <a:rPr i="1" lang="en"/>
              <a:t>binary</a:t>
            </a:r>
            <a:r>
              <a:rPr lang="en"/>
              <a:t> cycle plant apart from the others. </a:t>
            </a:r>
          </a:p>
          <a:p>
            <a:pPr lvl="0" rtl="0">
              <a:spcBef>
                <a:spcPts val="0"/>
              </a:spcBef>
              <a:buNone/>
            </a:pPr>
            <a:r>
              <a:rPr lang="en"/>
              <a:t>The secondary fluid (usually a butane) is evaporated and the steam is pressurized and goes through the orange into the steam turbines which generate electricity.</a:t>
            </a:r>
            <a:r>
              <a:rPr lang="e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steam comes out the other end of the turbine and goes into a condenser that cools the vapor back into liquid form and starts the process over by going back into the heat exchanger. While all that happens, the cooled water from the ground is channeled back to the source.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process of constructing a Binary plant varies depending on the location, however there is a general trend. To start, one has to find a suitable aquifer. To do so, predict where one might be, and drill into it. If it’s suitable, then the next step is to drill both an extraction and an insertion well. After that, the wells have to be supported with casing.Then comes installing all the machinery.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There are a couple of issues relating to the construction of a binary plant. The first is the fact that to start any geothermal plant, a lot of money is required. This is due to all of the expenses sunk into drilling and other related processes (no pun intended). The second problem is the actual environmental impact of drilling. Drilling produces a lot of waste in the form of drill pieces and drilling fluid which must be disposed of in a specific way.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30" name="Shape 130"/>
        <p:cNvGrpSpPr/>
        <p:nvPr/>
      </p:nvGrpSpPr>
      <p:grpSpPr>
        <a:xfrm>
          <a:off x="0" y="0"/>
          <a:ext cx="0" cy="0"/>
          <a:chOff x="0" y="0"/>
          <a:chExt cx="0" cy="0"/>
        </a:xfrm>
      </p:grpSpPr>
      <p:sp>
        <p:nvSpPr>
          <p:cNvPr id="131" name="Shape 131"/>
          <p:cNvSpPr txBox="1"/>
          <p:nvPr>
            <p:ph type="title"/>
          </p:nvPr>
        </p:nvSpPr>
        <p:spPr>
          <a:xfrm>
            <a:off x="628650" y="273844"/>
            <a:ext cx="7886700" cy="994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32" name="Shape 132"/>
          <p:cNvSpPr txBox="1"/>
          <p:nvPr>
            <p:ph idx="1" type="body"/>
          </p:nvPr>
        </p:nvSpPr>
        <p:spPr>
          <a:xfrm>
            <a:off x="628650" y="1369219"/>
            <a:ext cx="7886700" cy="3263400"/>
          </a:xfrm>
          <a:prstGeom prst="rect">
            <a:avLst/>
          </a:prstGeom>
          <a:noFill/>
          <a:ln>
            <a:noFill/>
          </a:ln>
        </p:spPr>
        <p:txBody>
          <a:bodyPr anchorCtr="0" anchor="t" bIns="91425" lIns="91425" rIns="91425" wrap="square" tIns="9142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628650" y="4767263"/>
            <a:ext cx="2057400" cy="273900"/>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028950" y="4767263"/>
            <a:ext cx="3086100" cy="273900"/>
          </a:xfrm>
          <a:prstGeom prst="rect">
            <a:avLst/>
          </a:prstGeom>
          <a:noFill/>
          <a:ln>
            <a:noFill/>
          </a:ln>
        </p:spPr>
        <p:txBody>
          <a:bodyPr anchorCtr="0" anchor="ctr" bIns="91425" lIns="91425" rIns="91425" wrap="square"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6457950" y="4767263"/>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www.geothermal-energy.org/pdf/IGAstandard/WGC/2010/0605.pdf"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Binary Cycle Plant	</a:t>
            </a:r>
          </a:p>
        </p:txBody>
      </p:sp>
      <p:sp>
        <p:nvSpPr>
          <p:cNvPr id="141" name="Shape 141"/>
          <p:cNvSpPr txBox="1"/>
          <p:nvPr>
            <p:ph idx="1" type="subTitle"/>
          </p:nvPr>
        </p:nvSpPr>
        <p:spPr>
          <a:xfrm>
            <a:off x="6378897" y="4518497"/>
            <a:ext cx="2077200" cy="506100"/>
          </a:xfrm>
          <a:prstGeom prst="rect">
            <a:avLst/>
          </a:prstGeom>
        </p:spPr>
        <p:txBody>
          <a:bodyPr anchorCtr="0" anchor="t" bIns="91425" lIns="91425" rIns="91425" wrap="square" tIns="91425">
            <a:noAutofit/>
          </a:bodyPr>
          <a:lstStyle/>
          <a:p>
            <a:pPr lvl="0">
              <a:spcBef>
                <a:spcPts val="0"/>
              </a:spcBef>
              <a:buNone/>
            </a:pPr>
            <a:r>
              <a:rPr lang="en"/>
              <a:t>LEAP 1501</a:t>
            </a:r>
            <a:r>
              <a:rPr lang="en"/>
              <a:t> </a:t>
            </a:r>
            <a:r>
              <a:rPr lang="en"/>
              <a:t>- Group 04</a:t>
            </a:r>
          </a:p>
        </p:txBody>
      </p:sp>
      <p:sp>
        <p:nvSpPr>
          <p:cNvPr id="142" name="Shape 142"/>
          <p:cNvSpPr txBox="1"/>
          <p:nvPr>
            <p:ph idx="12" type="sldNum"/>
          </p:nvPr>
        </p:nvSpPr>
        <p:spPr>
          <a:xfrm>
            <a:off x="7826052" y="4257099"/>
            <a:ext cx="1195200" cy="7998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descr="Image result for discord" id="143" name="Shape 143"/>
          <p:cNvPicPr preferRelativeResize="0"/>
          <p:nvPr/>
        </p:nvPicPr>
        <p:blipFill>
          <a:blip r:embed="rId3">
            <a:alphaModFix/>
          </a:blip>
          <a:stretch>
            <a:fillRect/>
          </a:stretch>
        </p:blipFill>
        <p:spPr>
          <a:xfrm>
            <a:off x="8247613" y="4518500"/>
            <a:ext cx="352080" cy="393600"/>
          </a:xfrm>
          <a:prstGeom prst="rect">
            <a:avLst/>
          </a:prstGeom>
          <a:noFill/>
          <a:ln>
            <a:noFill/>
          </a:ln>
        </p:spPr>
      </p:pic>
      <p:sp>
        <p:nvSpPr>
          <p:cNvPr id="144" name="Shape 144"/>
          <p:cNvSpPr txBox="1"/>
          <p:nvPr>
            <p:ph idx="1" type="subTitle"/>
          </p:nvPr>
        </p:nvSpPr>
        <p:spPr>
          <a:xfrm>
            <a:off x="5807040" y="2114808"/>
            <a:ext cx="2522100" cy="506100"/>
          </a:xfrm>
          <a:prstGeom prst="rect">
            <a:avLst/>
          </a:prstGeom>
        </p:spPr>
        <p:txBody>
          <a:bodyPr anchorCtr="0" anchor="ctr" bIns="91425" lIns="91425" rIns="91425" wrap="square" tIns="91425">
            <a:noAutofit/>
          </a:bodyPr>
          <a:lstStyle/>
          <a:p>
            <a:pPr lvl="0" rtl="0" algn="ctr">
              <a:spcBef>
                <a:spcPts val="0"/>
              </a:spcBef>
              <a:buNone/>
            </a:pPr>
            <a:r>
              <a:rPr lang="en">
                <a:latin typeface="Syncopate"/>
                <a:ea typeface="Syncopate"/>
                <a:cs typeface="Syncopate"/>
                <a:sym typeface="Syncopate"/>
              </a:rPr>
              <a:t>Significant Figures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628650" y="273844"/>
            <a:ext cx="7886700" cy="994200"/>
          </a:xfrm>
          <a:prstGeom prst="rect">
            <a:avLst/>
          </a:prstGeom>
          <a:ln>
            <a:noFill/>
          </a:ln>
        </p:spPr>
        <p:txBody>
          <a:bodyPr anchorCtr="0" anchor="ctr" bIns="91425" lIns="91425" rIns="91425" wrap="square" tIns="91425">
            <a:noAutofit/>
          </a:bodyPr>
          <a:lstStyle/>
          <a:p>
            <a:pPr lvl="0">
              <a:spcBef>
                <a:spcPts val="0"/>
              </a:spcBef>
              <a:buNone/>
            </a:pPr>
            <a:r>
              <a:rPr b="1" i="1" lang="en" sz="3200">
                <a:solidFill>
                  <a:srgbClr val="FFFFFF"/>
                </a:solidFill>
                <a:latin typeface="Arial"/>
                <a:ea typeface="Arial"/>
                <a:cs typeface="Arial"/>
                <a:sym typeface="Arial"/>
              </a:rPr>
              <a:t>Development of Geothermal Energy</a:t>
            </a:r>
          </a:p>
        </p:txBody>
      </p:sp>
      <p:sp>
        <p:nvSpPr>
          <p:cNvPr id="242" name="Shape 242"/>
          <p:cNvSpPr txBox="1"/>
          <p:nvPr>
            <p:ph idx="1" type="body"/>
          </p:nvPr>
        </p:nvSpPr>
        <p:spPr>
          <a:xfrm>
            <a:off x="628650" y="1331119"/>
            <a:ext cx="7886700" cy="3263400"/>
          </a:xfrm>
          <a:prstGeom prst="rect">
            <a:avLst/>
          </a:prstGeom>
        </p:spPr>
        <p:txBody>
          <a:bodyPr anchorCtr="0" anchor="t" bIns="91425" lIns="91425" rIns="91425" wrap="square" tIns="91425">
            <a:noAutofit/>
          </a:bodyPr>
          <a:lstStyle/>
          <a:p>
            <a:pPr indent="-381000" lvl="0" marL="457200" rtl="0">
              <a:spcBef>
                <a:spcPts val="1000"/>
              </a:spcBef>
              <a:spcAft>
                <a:spcPts val="0"/>
              </a:spcAft>
              <a:buClr>
                <a:srgbClr val="FFFFFF"/>
              </a:buClr>
              <a:buSzPct val="100000"/>
            </a:pPr>
            <a:r>
              <a:rPr lang="en" sz="2400">
                <a:solidFill>
                  <a:srgbClr val="FFFFFF"/>
                </a:solidFill>
              </a:rPr>
              <a:t>Geothermal energy harnessed in the form of hot springs</a:t>
            </a:r>
          </a:p>
          <a:p>
            <a:pPr indent="0" lvl="0" marL="0" rtl="0">
              <a:spcBef>
                <a:spcPts val="1000"/>
              </a:spcBef>
              <a:spcAft>
                <a:spcPts val="0"/>
              </a:spcAft>
              <a:buNone/>
            </a:pPr>
            <a:r>
              <a:rPr lang="en">
                <a:solidFill>
                  <a:srgbClr val="FFFFFF"/>
                </a:solidFill>
              </a:rPr>
              <a:t> 	 - Gain in commercial value</a:t>
            </a:r>
          </a:p>
          <a:p>
            <a:pPr indent="0" lvl="0" marL="0" rtl="0">
              <a:spcBef>
                <a:spcPts val="1000"/>
              </a:spcBef>
              <a:spcAft>
                <a:spcPts val="0"/>
              </a:spcAft>
              <a:buNone/>
            </a:pPr>
            <a:r>
              <a:t/>
            </a:r>
            <a:endParaRPr sz="1800">
              <a:solidFill>
                <a:srgbClr val="FFFFFF"/>
              </a:solidFill>
            </a:endParaRPr>
          </a:p>
          <a:p>
            <a:pPr indent="-381000" lvl="0" marL="457200" rtl="0">
              <a:spcBef>
                <a:spcPts val="1000"/>
              </a:spcBef>
              <a:spcAft>
                <a:spcPts val="0"/>
              </a:spcAft>
              <a:buClr>
                <a:srgbClr val="FFFFFF"/>
              </a:buClr>
              <a:buSzPct val="100000"/>
            </a:pPr>
            <a:r>
              <a:rPr lang="en" sz="2400">
                <a:solidFill>
                  <a:srgbClr val="FFFFFF"/>
                </a:solidFill>
              </a:rPr>
              <a:t>Communities form around geothermal sources</a:t>
            </a:r>
          </a:p>
          <a:p>
            <a:pPr indent="-381000" lvl="0" marL="457200" rtl="0">
              <a:spcBef>
                <a:spcPts val="1000"/>
              </a:spcBef>
              <a:spcAft>
                <a:spcPts val="0"/>
              </a:spcAft>
              <a:buClr>
                <a:srgbClr val="FFFFFF"/>
              </a:buClr>
              <a:buSzPct val="100000"/>
            </a:pPr>
            <a:r>
              <a:rPr lang="en" sz="2400">
                <a:solidFill>
                  <a:srgbClr val="FFFFFF"/>
                </a:solidFill>
              </a:rPr>
              <a:t>Resources pipelined to homes and buildings (early 1900s)</a:t>
            </a:r>
          </a:p>
          <a:p>
            <a:pPr indent="0" lvl="0" marL="0" rtl="0">
              <a:spcBef>
                <a:spcPts val="1000"/>
              </a:spcBef>
              <a:spcAft>
                <a:spcPts val="0"/>
              </a:spcAft>
              <a:buNone/>
            </a:pPr>
            <a:r>
              <a:rPr lang="en">
                <a:solidFill>
                  <a:srgbClr val="FFFFFF"/>
                </a:solidFill>
              </a:rPr>
              <a:t> 	 - Use as main water source</a:t>
            </a:r>
          </a:p>
          <a:p>
            <a:pPr indent="0" lvl="0" marL="0" rtl="0">
              <a:spcBef>
                <a:spcPts val="1000"/>
              </a:spcBef>
              <a:spcAft>
                <a:spcPts val="0"/>
              </a:spcAft>
              <a:buNone/>
            </a:pPr>
            <a:r>
              <a:rPr lang="en">
                <a:solidFill>
                  <a:srgbClr val="FFFFFF"/>
                </a:solidFill>
              </a:rPr>
              <a:t> 	 - Heating systems</a:t>
            </a:r>
          </a:p>
          <a:p>
            <a:pPr lvl="0">
              <a:spcBef>
                <a:spcPts val="0"/>
              </a:spcBef>
              <a:buNone/>
            </a:pPr>
            <a:r>
              <a:t/>
            </a:r>
            <a:endParaRPr>
              <a:solidFill>
                <a:srgbClr val="FFFFFF"/>
              </a:solidFill>
            </a:endParaRPr>
          </a:p>
        </p:txBody>
      </p:sp>
      <p:sp>
        <p:nvSpPr>
          <p:cNvPr id="243" name="Shape 243"/>
          <p:cNvSpPr txBox="1"/>
          <p:nvPr>
            <p:ph idx="12" type="sldNum"/>
          </p:nvPr>
        </p:nvSpPr>
        <p:spPr>
          <a:xfrm>
            <a:off x="6457950" y="4767263"/>
            <a:ext cx="2057400" cy="273900"/>
          </a:xfrm>
          <a:prstGeom prst="rect">
            <a:avLst/>
          </a:prstGeom>
        </p:spPr>
        <p:txBody>
          <a:bodyPr anchorCtr="0" anchor="ctr" bIns="34275" lIns="68575" rIns="68575" wrap="square" tIns="34275">
            <a:noAutofit/>
          </a:bodyPr>
          <a:lstStyle/>
          <a:p>
            <a:pPr lvl="0">
              <a:spcBef>
                <a:spcPts val="0"/>
              </a:spcBef>
              <a:buClr>
                <a:srgbClr val="000000"/>
              </a:buClr>
              <a:buSzPct val="25000"/>
              <a:buFont typeface="Arial"/>
              <a:buNone/>
            </a:pPr>
            <a:fld id="{00000000-1234-1234-1234-123412341234}" type="slidenum">
              <a:rPr lang="en"/>
              <a:t>‹#›</a:t>
            </a:fld>
          </a:p>
        </p:txBody>
      </p:sp>
      <p:pic>
        <p:nvPicPr>
          <p:cNvPr descr="Image result for discord" id="244" name="Shape 244"/>
          <p:cNvPicPr preferRelativeResize="0"/>
          <p:nvPr/>
        </p:nvPicPr>
        <p:blipFill>
          <a:blip r:embed="rId3">
            <a:alphaModFix/>
          </a:blip>
          <a:stretch>
            <a:fillRect/>
          </a:stretch>
        </p:blipFill>
        <p:spPr>
          <a:xfrm>
            <a:off x="7772625" y="4657600"/>
            <a:ext cx="352080" cy="39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28650" y="273844"/>
            <a:ext cx="7886700" cy="994200"/>
          </a:xfrm>
          <a:prstGeom prst="rect">
            <a:avLst/>
          </a:prstGeom>
        </p:spPr>
        <p:txBody>
          <a:bodyPr anchorCtr="0" anchor="ctr" bIns="91425" lIns="91425" rIns="91425" wrap="square" tIns="91425">
            <a:noAutofit/>
          </a:bodyPr>
          <a:lstStyle/>
          <a:p>
            <a:pPr lvl="0">
              <a:spcBef>
                <a:spcPts val="0"/>
              </a:spcBef>
              <a:buNone/>
            </a:pPr>
            <a:r>
              <a:rPr b="1" i="1" lang="en" sz="3200">
                <a:solidFill>
                  <a:srgbClr val="FFFFFF"/>
                </a:solidFill>
                <a:latin typeface="Arial"/>
                <a:ea typeface="Arial"/>
                <a:cs typeface="Arial"/>
                <a:sym typeface="Arial"/>
              </a:rPr>
              <a:t>Development of Geothermal Energy</a:t>
            </a:r>
          </a:p>
        </p:txBody>
      </p:sp>
      <p:sp>
        <p:nvSpPr>
          <p:cNvPr id="250" name="Shape 250"/>
          <p:cNvSpPr txBox="1"/>
          <p:nvPr>
            <p:ph idx="1" type="body"/>
          </p:nvPr>
        </p:nvSpPr>
        <p:spPr>
          <a:xfrm>
            <a:off x="628650" y="1369225"/>
            <a:ext cx="4810200" cy="3263400"/>
          </a:xfrm>
          <a:prstGeom prst="rect">
            <a:avLst/>
          </a:prstGeom>
        </p:spPr>
        <p:txBody>
          <a:bodyPr anchorCtr="0" anchor="t" bIns="91425" lIns="91425" rIns="91425" wrap="square" tIns="91425">
            <a:noAutofit/>
          </a:bodyPr>
          <a:lstStyle/>
          <a:p>
            <a:pPr indent="-355600" lvl="0" marL="457200" rtl="0">
              <a:lnSpc>
                <a:spcPct val="115000"/>
              </a:lnSpc>
              <a:spcBef>
                <a:spcPts val="0"/>
              </a:spcBef>
              <a:spcAft>
                <a:spcPts val="0"/>
              </a:spcAft>
              <a:buClr>
                <a:srgbClr val="FFFFFF"/>
              </a:buClr>
              <a:buSzPct val="100000"/>
            </a:pPr>
            <a:r>
              <a:rPr lang="en" sz="2000">
                <a:solidFill>
                  <a:srgbClr val="FFFFFF"/>
                </a:solidFill>
              </a:rPr>
              <a:t>Geothermal plants being established for the first time in California (1960)</a:t>
            </a:r>
          </a:p>
          <a:p>
            <a:pPr indent="0" lvl="0" marL="0" rtl="0">
              <a:lnSpc>
                <a:spcPct val="115000"/>
              </a:lnSpc>
              <a:spcBef>
                <a:spcPts val="0"/>
              </a:spcBef>
              <a:spcAft>
                <a:spcPts val="0"/>
              </a:spcAft>
              <a:buNone/>
            </a:pPr>
            <a:r>
              <a:t/>
            </a:r>
            <a:endParaRPr sz="1800">
              <a:solidFill>
                <a:srgbClr val="FFFFFF"/>
              </a:solidFill>
            </a:endParaRPr>
          </a:p>
          <a:p>
            <a:pPr indent="-355600" lvl="0" marL="457200" rtl="0">
              <a:lnSpc>
                <a:spcPct val="115000"/>
              </a:lnSpc>
              <a:spcBef>
                <a:spcPts val="0"/>
              </a:spcBef>
              <a:spcAft>
                <a:spcPts val="0"/>
              </a:spcAft>
              <a:buClr>
                <a:srgbClr val="FFFFFF"/>
              </a:buClr>
              <a:buSzPct val="100000"/>
            </a:pPr>
            <a:r>
              <a:rPr lang="en" sz="2000">
                <a:solidFill>
                  <a:srgbClr val="FFFFFF"/>
                </a:solidFill>
              </a:rPr>
              <a:t>Italy, New Zealand and Mexico have recorded usage of geothermal energy prior to 1960s</a:t>
            </a:r>
          </a:p>
          <a:p>
            <a:pPr indent="0" lvl="0" marL="0" rtl="0">
              <a:lnSpc>
                <a:spcPct val="115000"/>
              </a:lnSpc>
              <a:spcBef>
                <a:spcPts val="0"/>
              </a:spcBef>
              <a:spcAft>
                <a:spcPts val="0"/>
              </a:spcAft>
              <a:buNone/>
            </a:pPr>
            <a:r>
              <a:t/>
            </a:r>
            <a:endParaRPr sz="800">
              <a:solidFill>
                <a:srgbClr val="FFFFFF"/>
              </a:solidFill>
            </a:endParaRPr>
          </a:p>
          <a:p>
            <a:pPr indent="0" lvl="0" marL="914400" rtl="0">
              <a:lnSpc>
                <a:spcPct val="115000"/>
              </a:lnSpc>
              <a:spcBef>
                <a:spcPts val="0"/>
              </a:spcBef>
              <a:spcAft>
                <a:spcPts val="0"/>
              </a:spcAft>
              <a:buNone/>
            </a:pPr>
            <a:r>
              <a:rPr lang="en" sz="1800">
                <a:solidFill>
                  <a:srgbClr val="FFFFFF"/>
                </a:solidFill>
              </a:rPr>
              <a:t> - Hydrothermal oriented and   steam-powered energy</a:t>
            </a:r>
          </a:p>
          <a:p>
            <a:pPr indent="0" lvl="0" marL="0" rtl="0">
              <a:lnSpc>
                <a:spcPct val="115000"/>
              </a:lnSpc>
              <a:spcBef>
                <a:spcPts val="0"/>
              </a:spcBef>
              <a:spcAft>
                <a:spcPts val="0"/>
              </a:spcAft>
              <a:buNone/>
            </a:pPr>
            <a:r>
              <a:t/>
            </a:r>
            <a:endParaRPr sz="1800">
              <a:solidFill>
                <a:srgbClr val="000000"/>
              </a:solidFill>
            </a:endParaRPr>
          </a:p>
          <a:p>
            <a:pPr lvl="0">
              <a:spcBef>
                <a:spcPts val="0"/>
              </a:spcBef>
              <a:buNone/>
            </a:pPr>
            <a:r>
              <a:t/>
            </a:r>
            <a:endParaRPr/>
          </a:p>
        </p:txBody>
      </p:sp>
      <p:pic>
        <p:nvPicPr>
          <p:cNvPr id="251" name="Shape 251"/>
          <p:cNvPicPr preferRelativeResize="0"/>
          <p:nvPr/>
        </p:nvPicPr>
        <p:blipFill>
          <a:blip r:embed="rId3">
            <a:alphaModFix/>
          </a:blip>
          <a:stretch>
            <a:fillRect/>
          </a:stretch>
        </p:blipFill>
        <p:spPr>
          <a:xfrm>
            <a:off x="5619750" y="1509175"/>
            <a:ext cx="3219450" cy="2413150"/>
          </a:xfrm>
          <a:prstGeom prst="rect">
            <a:avLst/>
          </a:prstGeom>
          <a:noFill/>
          <a:ln>
            <a:noFill/>
          </a:ln>
        </p:spPr>
      </p:pic>
      <p:sp>
        <p:nvSpPr>
          <p:cNvPr id="252" name="Shape 252"/>
          <p:cNvSpPr txBox="1"/>
          <p:nvPr>
            <p:ph idx="12" type="sldNum"/>
          </p:nvPr>
        </p:nvSpPr>
        <p:spPr>
          <a:xfrm>
            <a:off x="6457950" y="4767263"/>
            <a:ext cx="2057400" cy="273900"/>
          </a:xfrm>
          <a:prstGeom prst="rect">
            <a:avLst/>
          </a:prstGeom>
        </p:spPr>
        <p:txBody>
          <a:bodyPr anchorCtr="0" anchor="ctr" bIns="34275" lIns="68575" rIns="68575" wrap="square" tIns="34275">
            <a:noAutofit/>
          </a:bodyPr>
          <a:lstStyle/>
          <a:p>
            <a:pPr lvl="0">
              <a:spcBef>
                <a:spcPts val="0"/>
              </a:spcBef>
              <a:buClr>
                <a:srgbClr val="000000"/>
              </a:buClr>
              <a:buSzPct val="25000"/>
              <a:buFont typeface="Arial"/>
              <a:buNone/>
            </a:pPr>
            <a:fld id="{00000000-1234-1234-1234-123412341234}" type="slidenum">
              <a:rPr lang="en"/>
              <a:t>‹#›</a:t>
            </a:fld>
          </a:p>
        </p:txBody>
      </p:sp>
      <p:sp>
        <p:nvSpPr>
          <p:cNvPr id="253" name="Shape 253"/>
          <p:cNvSpPr txBox="1"/>
          <p:nvPr/>
        </p:nvSpPr>
        <p:spPr>
          <a:xfrm>
            <a:off x="5553075" y="3906650"/>
            <a:ext cx="3514800" cy="800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800">
                <a:solidFill>
                  <a:srgbClr val="FFFFFF"/>
                </a:solidFill>
                <a:latin typeface="Calibri"/>
                <a:ea typeface="Calibri"/>
                <a:cs typeface="Calibri"/>
                <a:sym typeface="Calibri"/>
              </a:rPr>
              <a:t>Figure above shows the location and time period regarding where and when different forms of geothermal energy were commonly being used.</a:t>
            </a:r>
          </a:p>
          <a:p>
            <a:pPr lvl="0" rtl="0">
              <a:lnSpc>
                <a:spcPct val="115000"/>
              </a:lnSpc>
              <a:spcBef>
                <a:spcPts val="0"/>
              </a:spcBef>
              <a:buNone/>
            </a:pPr>
            <a:r>
              <a:rPr lang="en" sz="800" u="sng">
                <a:solidFill>
                  <a:srgbClr val="FFFFFF"/>
                </a:solidFill>
                <a:latin typeface="Calibri"/>
                <a:ea typeface="Calibri"/>
                <a:cs typeface="Calibri"/>
                <a:sym typeface="Calibri"/>
                <a:hlinkClick r:id="rId4"/>
              </a:rPr>
              <a:t>(https://www.geothermal-energy.org/pdf/IGAstandard/WGC/2010/0605.pdf</a:t>
            </a:r>
            <a:r>
              <a:rPr lang="en" sz="800">
                <a:solidFill>
                  <a:srgbClr val="FFFFFF"/>
                </a:solidFill>
                <a:latin typeface="Calibri"/>
                <a:ea typeface="Calibri"/>
                <a:cs typeface="Calibri"/>
                <a:sym typeface="Calibri"/>
              </a:rPr>
              <a:t>)</a:t>
            </a:r>
          </a:p>
          <a:p>
            <a:pPr lvl="0">
              <a:spcBef>
                <a:spcPts val="0"/>
              </a:spcBef>
              <a:buNone/>
            </a:pPr>
            <a:r>
              <a:t/>
            </a:r>
            <a:endParaRPr sz="800">
              <a:solidFill>
                <a:srgbClr val="FFFFFF"/>
              </a:solidFill>
            </a:endParaRPr>
          </a:p>
        </p:txBody>
      </p:sp>
      <p:pic>
        <p:nvPicPr>
          <p:cNvPr descr="Image result for discord" id="254" name="Shape 254"/>
          <p:cNvPicPr preferRelativeResize="0"/>
          <p:nvPr/>
        </p:nvPicPr>
        <p:blipFill>
          <a:blip r:embed="rId5">
            <a:alphaModFix/>
          </a:blip>
          <a:stretch>
            <a:fillRect/>
          </a:stretch>
        </p:blipFill>
        <p:spPr>
          <a:xfrm>
            <a:off x="7842600" y="4632625"/>
            <a:ext cx="352080" cy="39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Geothermal Industry</a:t>
            </a:r>
          </a:p>
        </p:txBody>
      </p:sp>
      <p:sp>
        <p:nvSpPr>
          <p:cNvPr id="150" name="Shape 15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Industry seems to be under appreciated, unkown source of clean, renewable energy.</a:t>
            </a:r>
          </a:p>
          <a:p>
            <a:pPr lvl="0">
              <a:spcBef>
                <a:spcPts val="0"/>
              </a:spcBef>
              <a:buNone/>
            </a:pPr>
            <a:r>
              <a:t/>
            </a:r>
            <a:endParaRPr/>
          </a:p>
          <a:p>
            <a:pPr lvl="0">
              <a:spcBef>
                <a:spcPts val="0"/>
              </a:spcBef>
              <a:buNone/>
            </a:pPr>
            <a:r>
              <a:rPr lang="en"/>
              <a:t>Binary cycle plant allows for cooler geothermal reservoirs to be used in comparison with other geothermal plants.</a:t>
            </a:r>
          </a:p>
          <a:p>
            <a:pPr lvl="0">
              <a:spcBef>
                <a:spcPts val="0"/>
              </a:spcBef>
              <a:buNone/>
            </a:pPr>
            <a:r>
              <a:t/>
            </a:r>
            <a:endParaRPr/>
          </a:p>
          <a:p>
            <a:pPr lvl="0">
              <a:spcBef>
                <a:spcPts val="0"/>
              </a:spcBef>
              <a:buNone/>
            </a:pPr>
            <a:r>
              <a:rPr lang="en"/>
              <a:t>Reason for potential </a:t>
            </a:r>
            <a:r>
              <a:rPr lang="en"/>
              <a:t>unpopular</a:t>
            </a:r>
            <a:r>
              <a:rPr lang="en"/>
              <a:t> energy choice: High up-front cost</a:t>
            </a:r>
          </a:p>
        </p:txBody>
      </p:sp>
      <p:sp>
        <p:nvSpPr>
          <p:cNvPr id="151" name="Shape 1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152" name="Shape 152"/>
          <p:cNvPicPr preferRelativeResize="0"/>
          <p:nvPr/>
        </p:nvPicPr>
        <p:blipFill>
          <a:blip r:embed="rId3">
            <a:alphaModFix/>
          </a:blip>
          <a:stretch>
            <a:fillRect/>
          </a:stretch>
        </p:blipFill>
        <p:spPr>
          <a:xfrm>
            <a:off x="8239175" y="4611825"/>
            <a:ext cx="352080" cy="39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Mammoth Pacific Inc.</a:t>
            </a:r>
          </a:p>
        </p:txBody>
      </p:sp>
      <p:sp>
        <p:nvSpPr>
          <p:cNvPr id="158" name="Shape 15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Located in the Sierra Nevada mountain range in </a:t>
            </a:r>
          </a:p>
          <a:p>
            <a:pPr lvl="0">
              <a:spcBef>
                <a:spcPts val="0"/>
              </a:spcBef>
              <a:buNone/>
            </a:pPr>
            <a:r>
              <a:rPr lang="en"/>
              <a:t>CA.</a:t>
            </a:r>
          </a:p>
          <a:p>
            <a:pPr lvl="0">
              <a:spcBef>
                <a:spcPts val="0"/>
              </a:spcBef>
              <a:buNone/>
            </a:pPr>
            <a:r>
              <a:rPr lang="en"/>
              <a:t>Award winning complex</a:t>
            </a:r>
          </a:p>
          <a:p>
            <a:pPr lvl="0">
              <a:spcBef>
                <a:spcPts val="0"/>
              </a:spcBef>
              <a:buNone/>
            </a:pPr>
            <a:r>
              <a:rPr lang="en"/>
              <a:t>Production of binary cycle plant, and </a:t>
            </a:r>
          </a:p>
          <a:p>
            <a:pPr lvl="0">
              <a:spcBef>
                <a:spcPts val="0"/>
              </a:spcBef>
              <a:buNone/>
            </a:pPr>
            <a:r>
              <a:rPr lang="en"/>
              <a:t>maintaining facilities</a:t>
            </a:r>
          </a:p>
          <a:p>
            <a:pPr lvl="0">
              <a:spcBef>
                <a:spcPts val="0"/>
              </a:spcBef>
              <a:buNone/>
            </a:pPr>
            <a:r>
              <a:rPr lang="en"/>
              <a:t>Sell electricity to Southern California Edison</a:t>
            </a:r>
          </a:p>
          <a:p>
            <a:pPr lvl="0">
              <a:spcBef>
                <a:spcPts val="0"/>
              </a:spcBef>
              <a:buNone/>
            </a:pPr>
            <a:r>
              <a:rPr lang="en"/>
              <a:t> and Pacific Gas &amp; Electric</a:t>
            </a:r>
          </a:p>
        </p:txBody>
      </p:sp>
      <p:pic>
        <p:nvPicPr>
          <p:cNvPr descr="pwr_plt.jpg" id="159" name="Shape 159"/>
          <p:cNvPicPr preferRelativeResize="0"/>
          <p:nvPr/>
        </p:nvPicPr>
        <p:blipFill>
          <a:blip r:embed="rId3">
            <a:alphaModFix/>
          </a:blip>
          <a:stretch>
            <a:fillRect/>
          </a:stretch>
        </p:blipFill>
        <p:spPr>
          <a:xfrm>
            <a:off x="5047975" y="183525"/>
            <a:ext cx="3558000" cy="2668500"/>
          </a:xfrm>
          <a:prstGeom prst="rect">
            <a:avLst/>
          </a:prstGeom>
          <a:noFill/>
          <a:ln>
            <a:noFill/>
          </a:ln>
        </p:spPr>
      </p:pic>
      <p:sp>
        <p:nvSpPr>
          <p:cNvPr id="160" name="Shape 16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161" name="Shape 161"/>
          <p:cNvPicPr preferRelativeResize="0"/>
          <p:nvPr/>
        </p:nvPicPr>
        <p:blipFill>
          <a:blip r:embed="rId4">
            <a:alphaModFix/>
          </a:blip>
          <a:stretch>
            <a:fillRect/>
          </a:stretch>
        </p:blipFill>
        <p:spPr>
          <a:xfrm>
            <a:off x="8336400" y="4663225"/>
            <a:ext cx="352080" cy="39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Geothermal Energy History</a:t>
            </a:r>
          </a:p>
        </p:txBody>
      </p:sp>
      <p:cxnSp>
        <p:nvCxnSpPr>
          <p:cNvPr id="167" name="Shape 167"/>
          <p:cNvCxnSpPr/>
          <p:nvPr/>
        </p:nvCxnSpPr>
        <p:spPr>
          <a:xfrm>
            <a:off x="420075" y="2790116"/>
            <a:ext cx="8336100" cy="0"/>
          </a:xfrm>
          <a:prstGeom prst="straightConnector1">
            <a:avLst/>
          </a:prstGeom>
          <a:noFill/>
          <a:ln cap="flat" cmpd="sng" w="19050">
            <a:solidFill>
              <a:schemeClr val="dk1"/>
            </a:solidFill>
            <a:prstDash val="dot"/>
            <a:round/>
            <a:headEnd len="med" w="med" type="none"/>
            <a:tailEnd len="med" w="med" type="none"/>
          </a:ln>
        </p:spPr>
      </p:cxnSp>
      <p:grpSp>
        <p:nvGrpSpPr>
          <p:cNvPr id="168" name="Shape 168"/>
          <p:cNvGrpSpPr/>
          <p:nvPr/>
        </p:nvGrpSpPr>
        <p:grpSpPr>
          <a:xfrm>
            <a:off x="648675" y="1581271"/>
            <a:ext cx="196200" cy="1306800"/>
            <a:chOff x="648675" y="1657471"/>
            <a:chExt cx="196200" cy="1306800"/>
          </a:xfrm>
        </p:grpSpPr>
        <p:sp>
          <p:nvSpPr>
            <p:cNvPr id="169" name="Shape 169"/>
            <p:cNvSpPr/>
            <p:nvPr/>
          </p:nvSpPr>
          <p:spPr>
            <a:xfrm>
              <a:off x="648675" y="2768371"/>
              <a:ext cx="196200" cy="195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170" name="Shape 170"/>
            <p:cNvCxnSpPr>
              <a:stCxn id="169" idx="0"/>
            </p:cNvCxnSpPr>
            <p:nvPr/>
          </p:nvCxnSpPr>
          <p:spPr>
            <a:xfrm rot="10800000">
              <a:off x="746775" y="1657471"/>
              <a:ext cx="0" cy="1110900"/>
            </a:xfrm>
            <a:prstGeom prst="straightConnector1">
              <a:avLst/>
            </a:prstGeom>
            <a:noFill/>
            <a:ln cap="flat" cmpd="sng" w="19050">
              <a:solidFill>
                <a:schemeClr val="accent5"/>
              </a:solidFill>
              <a:prstDash val="solid"/>
              <a:round/>
              <a:headEnd len="med" w="med" type="none"/>
              <a:tailEnd len="lg" w="lg" type="oval"/>
            </a:ln>
          </p:spPr>
        </p:cxnSp>
      </p:grpSp>
      <p:sp>
        <p:nvSpPr>
          <p:cNvPr id="171" name="Shape 171"/>
          <p:cNvSpPr txBox="1"/>
          <p:nvPr>
            <p:ph idx="4294967295" type="body"/>
          </p:nvPr>
        </p:nvSpPr>
        <p:spPr>
          <a:xfrm>
            <a:off x="823805" y="1299975"/>
            <a:ext cx="2662200" cy="971700"/>
          </a:xfrm>
          <a:prstGeom prst="rect">
            <a:avLst/>
          </a:prstGeom>
        </p:spPr>
        <p:txBody>
          <a:bodyPr anchorCtr="0" anchor="t" bIns="91425" lIns="91425" rIns="91425" wrap="square" tIns="91425">
            <a:noAutofit/>
          </a:bodyPr>
          <a:lstStyle/>
          <a:p>
            <a:pPr lvl="0" rtl="0">
              <a:spcBef>
                <a:spcPts val="0"/>
              </a:spcBef>
              <a:spcAft>
                <a:spcPts val="0"/>
              </a:spcAft>
              <a:buNone/>
            </a:pPr>
            <a:r>
              <a:rPr b="1" lang="en">
                <a:solidFill>
                  <a:schemeClr val="dk2"/>
                </a:solidFill>
              </a:rPr>
              <a:t>Discovery/Early Use</a:t>
            </a:r>
          </a:p>
          <a:p>
            <a:pPr lvl="0" rtl="0">
              <a:spcBef>
                <a:spcPts val="0"/>
              </a:spcBef>
              <a:spcAft>
                <a:spcPts val="0"/>
              </a:spcAft>
              <a:buNone/>
            </a:pPr>
            <a:r>
              <a:rPr lang="en" sz="1400"/>
              <a:t>Native Americans, Asians,</a:t>
            </a:r>
          </a:p>
          <a:p>
            <a:pPr lvl="0" rtl="0">
              <a:spcBef>
                <a:spcPts val="0"/>
              </a:spcBef>
              <a:buNone/>
            </a:pPr>
            <a:r>
              <a:rPr lang="en" sz="1400"/>
              <a:t>Romans</a:t>
            </a:r>
          </a:p>
        </p:txBody>
      </p:sp>
      <p:grpSp>
        <p:nvGrpSpPr>
          <p:cNvPr id="172" name="Shape 172"/>
          <p:cNvGrpSpPr/>
          <p:nvPr/>
        </p:nvGrpSpPr>
        <p:grpSpPr>
          <a:xfrm>
            <a:off x="2512925" y="2692171"/>
            <a:ext cx="196200" cy="1404905"/>
            <a:chOff x="2512925" y="2768371"/>
            <a:chExt cx="196200" cy="1404905"/>
          </a:xfrm>
        </p:grpSpPr>
        <p:cxnSp>
          <p:nvCxnSpPr>
            <p:cNvPr id="173" name="Shape 173"/>
            <p:cNvCxnSpPr/>
            <p:nvPr/>
          </p:nvCxnSpPr>
          <p:spPr>
            <a:xfrm>
              <a:off x="2611025" y="2964276"/>
              <a:ext cx="0" cy="1209000"/>
            </a:xfrm>
            <a:prstGeom prst="straightConnector1">
              <a:avLst/>
            </a:prstGeom>
            <a:noFill/>
            <a:ln cap="flat" cmpd="sng" w="19050">
              <a:solidFill>
                <a:schemeClr val="accent5"/>
              </a:solidFill>
              <a:prstDash val="solid"/>
              <a:round/>
              <a:headEnd len="med" w="med" type="none"/>
              <a:tailEnd len="lg" w="lg" type="oval"/>
            </a:ln>
          </p:spPr>
        </p:cxnSp>
        <p:sp>
          <p:nvSpPr>
            <p:cNvPr id="174" name="Shape 174"/>
            <p:cNvSpPr/>
            <p:nvPr/>
          </p:nvSpPr>
          <p:spPr>
            <a:xfrm>
              <a:off x="2512925" y="2768371"/>
              <a:ext cx="196200" cy="195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75" name="Shape 175"/>
          <p:cNvSpPr txBox="1"/>
          <p:nvPr>
            <p:ph idx="4294967295" type="body"/>
          </p:nvPr>
        </p:nvSpPr>
        <p:spPr>
          <a:xfrm>
            <a:off x="2693150" y="3854675"/>
            <a:ext cx="2662200" cy="971700"/>
          </a:xfrm>
          <a:prstGeom prst="rect">
            <a:avLst/>
          </a:prstGeom>
        </p:spPr>
        <p:txBody>
          <a:bodyPr anchorCtr="0" anchor="t" bIns="91425" lIns="91425" rIns="91425" wrap="square" tIns="91425">
            <a:noAutofit/>
          </a:bodyPr>
          <a:lstStyle/>
          <a:p>
            <a:pPr lvl="0" rtl="0">
              <a:spcBef>
                <a:spcPts val="0"/>
              </a:spcBef>
              <a:spcAft>
                <a:spcPts val="0"/>
              </a:spcAft>
              <a:buNone/>
            </a:pPr>
            <a:r>
              <a:rPr b="1" lang="en">
                <a:solidFill>
                  <a:schemeClr val="dk2"/>
                </a:solidFill>
              </a:rPr>
              <a:t>Plant Developments</a:t>
            </a:r>
          </a:p>
          <a:p>
            <a:pPr lvl="0" rtl="0">
              <a:spcBef>
                <a:spcPts val="0"/>
              </a:spcBef>
              <a:buNone/>
            </a:pPr>
            <a:r>
              <a:rPr lang="en" sz="1400"/>
              <a:t>1904 Italy / 1922 United States</a:t>
            </a:r>
          </a:p>
        </p:txBody>
      </p:sp>
      <p:grpSp>
        <p:nvGrpSpPr>
          <p:cNvPr id="176" name="Shape 176"/>
          <p:cNvGrpSpPr/>
          <p:nvPr/>
        </p:nvGrpSpPr>
        <p:grpSpPr>
          <a:xfrm>
            <a:off x="4279200" y="1483171"/>
            <a:ext cx="196200" cy="1404900"/>
            <a:chOff x="4279200" y="1559371"/>
            <a:chExt cx="196200" cy="1404900"/>
          </a:xfrm>
        </p:grpSpPr>
        <p:cxnSp>
          <p:nvCxnSpPr>
            <p:cNvPr id="177" name="Shape 177"/>
            <p:cNvCxnSpPr>
              <a:stCxn id="178" idx="0"/>
            </p:cNvCxnSpPr>
            <p:nvPr/>
          </p:nvCxnSpPr>
          <p:spPr>
            <a:xfrm rot="10800000">
              <a:off x="4377300" y="1559371"/>
              <a:ext cx="0" cy="1209000"/>
            </a:xfrm>
            <a:prstGeom prst="straightConnector1">
              <a:avLst/>
            </a:prstGeom>
            <a:noFill/>
            <a:ln cap="flat" cmpd="sng" w="19050">
              <a:solidFill>
                <a:schemeClr val="accent5"/>
              </a:solidFill>
              <a:prstDash val="solid"/>
              <a:round/>
              <a:headEnd len="med" w="med" type="none"/>
              <a:tailEnd len="lg" w="lg" type="oval"/>
            </a:ln>
          </p:spPr>
        </p:cxnSp>
        <p:sp>
          <p:nvSpPr>
            <p:cNvPr id="178" name="Shape 178"/>
            <p:cNvSpPr/>
            <p:nvPr/>
          </p:nvSpPr>
          <p:spPr>
            <a:xfrm>
              <a:off x="4279200" y="2768371"/>
              <a:ext cx="196200" cy="195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79" name="Shape 179"/>
          <p:cNvSpPr txBox="1"/>
          <p:nvPr>
            <p:ph idx="4294967295" type="body"/>
          </p:nvPr>
        </p:nvSpPr>
        <p:spPr>
          <a:xfrm>
            <a:off x="4454449" y="1299975"/>
            <a:ext cx="2662200" cy="971700"/>
          </a:xfrm>
          <a:prstGeom prst="rect">
            <a:avLst/>
          </a:prstGeom>
        </p:spPr>
        <p:txBody>
          <a:bodyPr anchorCtr="0" anchor="t" bIns="91425" lIns="91425" rIns="91425" wrap="square" tIns="91425">
            <a:noAutofit/>
          </a:bodyPr>
          <a:lstStyle/>
          <a:p>
            <a:pPr lvl="0" rtl="0">
              <a:spcBef>
                <a:spcPts val="0"/>
              </a:spcBef>
              <a:spcAft>
                <a:spcPts val="0"/>
              </a:spcAft>
              <a:buNone/>
            </a:pPr>
            <a:r>
              <a:rPr b="1" lang="en">
                <a:solidFill>
                  <a:schemeClr val="dk2"/>
                </a:solidFill>
              </a:rPr>
              <a:t>Useage Today</a:t>
            </a:r>
          </a:p>
          <a:p>
            <a:pPr lvl="0" rtl="0">
              <a:spcBef>
                <a:spcPts val="0"/>
              </a:spcBef>
              <a:spcAft>
                <a:spcPts val="0"/>
              </a:spcAft>
              <a:buNone/>
            </a:pPr>
            <a:r>
              <a:rPr lang="en" sz="1400"/>
              <a:t>United States Leads</a:t>
            </a:r>
          </a:p>
          <a:p>
            <a:pPr lvl="0" rtl="0">
              <a:spcBef>
                <a:spcPts val="0"/>
              </a:spcBef>
              <a:buNone/>
            </a:pPr>
            <a:r>
              <a:rPr lang="en" sz="1400"/>
              <a:t>Indonesia is 2nd Leader</a:t>
            </a:r>
          </a:p>
          <a:p>
            <a:pPr lvl="0" rtl="0">
              <a:spcBef>
                <a:spcPts val="0"/>
              </a:spcBef>
              <a:buNone/>
            </a:pPr>
            <a:r>
              <a:t/>
            </a:r>
            <a:endParaRPr/>
          </a:p>
        </p:txBody>
      </p:sp>
      <p:grpSp>
        <p:nvGrpSpPr>
          <p:cNvPr id="180" name="Shape 180"/>
          <p:cNvGrpSpPr/>
          <p:nvPr/>
        </p:nvGrpSpPr>
        <p:grpSpPr>
          <a:xfrm>
            <a:off x="6045475" y="2692171"/>
            <a:ext cx="196200" cy="1404905"/>
            <a:chOff x="6045475" y="2768371"/>
            <a:chExt cx="196200" cy="1404905"/>
          </a:xfrm>
        </p:grpSpPr>
        <p:cxnSp>
          <p:nvCxnSpPr>
            <p:cNvPr id="181" name="Shape 181"/>
            <p:cNvCxnSpPr/>
            <p:nvPr/>
          </p:nvCxnSpPr>
          <p:spPr>
            <a:xfrm>
              <a:off x="6143575" y="2964276"/>
              <a:ext cx="0" cy="1209000"/>
            </a:xfrm>
            <a:prstGeom prst="straightConnector1">
              <a:avLst/>
            </a:prstGeom>
            <a:noFill/>
            <a:ln cap="flat" cmpd="sng" w="19050">
              <a:solidFill>
                <a:schemeClr val="accent5"/>
              </a:solidFill>
              <a:prstDash val="solid"/>
              <a:round/>
              <a:headEnd len="med" w="med" type="none"/>
              <a:tailEnd len="lg" w="lg" type="oval"/>
            </a:ln>
          </p:spPr>
        </p:cxnSp>
        <p:sp>
          <p:nvSpPr>
            <p:cNvPr id="182" name="Shape 182"/>
            <p:cNvSpPr/>
            <p:nvPr/>
          </p:nvSpPr>
          <p:spPr>
            <a:xfrm>
              <a:off x="6045475" y="2768371"/>
              <a:ext cx="196200" cy="1959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83" name="Shape 183"/>
          <p:cNvSpPr txBox="1"/>
          <p:nvPr>
            <p:ph idx="4294967295" type="body"/>
          </p:nvPr>
        </p:nvSpPr>
        <p:spPr>
          <a:xfrm>
            <a:off x="6225720" y="3854675"/>
            <a:ext cx="2662200" cy="971700"/>
          </a:xfrm>
          <a:prstGeom prst="rect">
            <a:avLst/>
          </a:prstGeom>
        </p:spPr>
        <p:txBody>
          <a:bodyPr anchorCtr="0" anchor="t" bIns="91425" lIns="91425" rIns="91425" wrap="square" tIns="91425">
            <a:noAutofit/>
          </a:bodyPr>
          <a:lstStyle/>
          <a:p>
            <a:pPr lvl="0" rtl="0">
              <a:spcBef>
                <a:spcPts val="0"/>
              </a:spcBef>
              <a:spcAft>
                <a:spcPts val="0"/>
              </a:spcAft>
              <a:buNone/>
            </a:pPr>
            <a:r>
              <a:rPr b="1" lang="en">
                <a:solidFill>
                  <a:schemeClr val="dk2"/>
                </a:solidFill>
              </a:rPr>
              <a:t>Future Usage</a:t>
            </a:r>
          </a:p>
          <a:p>
            <a:pPr lvl="0" rtl="0">
              <a:spcBef>
                <a:spcPts val="0"/>
              </a:spcBef>
              <a:spcAft>
                <a:spcPts val="0"/>
              </a:spcAft>
              <a:buNone/>
            </a:pPr>
            <a:r>
              <a:rPr lang="en" sz="1400"/>
              <a:t>Today only 1% Used</a:t>
            </a:r>
          </a:p>
          <a:p>
            <a:pPr lvl="0" rtl="0">
              <a:spcBef>
                <a:spcPts val="0"/>
              </a:spcBef>
              <a:buNone/>
            </a:pPr>
            <a:r>
              <a:rPr lang="en" sz="1400"/>
              <a:t>Expected 10-20% by 2050</a:t>
            </a:r>
          </a:p>
        </p:txBody>
      </p:sp>
      <p:sp>
        <p:nvSpPr>
          <p:cNvPr id="184" name="Shape 18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185" name="Shape 185"/>
          <p:cNvPicPr preferRelativeResize="0"/>
          <p:nvPr/>
        </p:nvPicPr>
        <p:blipFill>
          <a:blip r:embed="rId3">
            <a:alphaModFix/>
          </a:blip>
          <a:stretch>
            <a:fillRect/>
          </a:stretch>
        </p:blipFill>
        <p:spPr>
          <a:xfrm>
            <a:off x="8404100" y="4663225"/>
            <a:ext cx="352080" cy="393600"/>
          </a:xfrm>
          <a:prstGeom prst="rect">
            <a:avLst/>
          </a:prstGeom>
          <a:noFill/>
          <a:ln>
            <a:noFill/>
          </a:ln>
        </p:spPr>
      </p:pic>
      <p:cxnSp>
        <p:nvCxnSpPr>
          <p:cNvPr id="186" name="Shape 186"/>
          <p:cNvCxnSpPr/>
          <p:nvPr/>
        </p:nvCxnSpPr>
        <p:spPr>
          <a:xfrm flipH="1" rot="10800000">
            <a:off x="693425" y="2775721"/>
            <a:ext cx="5466300" cy="28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3798900" cy="1493100"/>
          </a:xfrm>
          <a:prstGeom prst="rect">
            <a:avLst/>
          </a:prstGeom>
        </p:spPr>
        <p:txBody>
          <a:bodyPr anchorCtr="0" anchor="t" bIns="91425" lIns="91425" rIns="91425" wrap="square" tIns="91425">
            <a:noAutofit/>
          </a:bodyPr>
          <a:lstStyle/>
          <a:p>
            <a:pPr lvl="0" rtl="0">
              <a:spcBef>
                <a:spcPts val="0"/>
              </a:spcBef>
              <a:buNone/>
            </a:pPr>
            <a:r>
              <a:rPr lang="en"/>
              <a:t>Geothermal Energy History</a:t>
            </a:r>
          </a:p>
        </p:txBody>
      </p:sp>
      <p:sp>
        <p:nvSpPr>
          <p:cNvPr id="192" name="Shape 192"/>
          <p:cNvSpPr txBox="1"/>
          <p:nvPr>
            <p:ph idx="1" type="body"/>
          </p:nvPr>
        </p:nvSpPr>
        <p:spPr>
          <a:xfrm>
            <a:off x="1297500" y="1972550"/>
            <a:ext cx="3798900" cy="2415900"/>
          </a:xfrm>
          <a:prstGeom prst="rect">
            <a:avLst/>
          </a:prstGeom>
        </p:spPr>
        <p:txBody>
          <a:bodyPr anchorCtr="0" anchor="t" bIns="91425" lIns="91425" rIns="91425" wrap="square" tIns="91425">
            <a:noAutofit/>
          </a:bodyPr>
          <a:lstStyle/>
          <a:p>
            <a:pPr lvl="0" rtl="0">
              <a:spcBef>
                <a:spcPts val="0"/>
              </a:spcBef>
              <a:buNone/>
            </a:pPr>
            <a:r>
              <a:rPr lang="en" sz="1350">
                <a:latin typeface="Arial"/>
                <a:ea typeface="Arial"/>
                <a:cs typeface="Arial"/>
                <a:sym typeface="Arial"/>
              </a:rPr>
              <a:t>Prince Piero Ginori Conti, with his prototype generator that could provide enough wattage to light 4 light bulbs at a time. </a:t>
            </a:r>
          </a:p>
          <a:p>
            <a:pPr lvl="0" rtl="0">
              <a:spcBef>
                <a:spcPts val="0"/>
              </a:spcBef>
              <a:buNone/>
            </a:pPr>
            <a:r>
              <a:t/>
            </a:r>
            <a:endParaRPr sz="1350">
              <a:solidFill>
                <a:schemeClr val="accent1"/>
              </a:solidFill>
              <a:latin typeface="Arial"/>
              <a:ea typeface="Arial"/>
              <a:cs typeface="Arial"/>
              <a:sym typeface="Arial"/>
            </a:endParaRPr>
          </a:p>
          <a:p>
            <a:pPr lvl="0" rtl="0">
              <a:spcBef>
                <a:spcPts val="0"/>
              </a:spcBef>
              <a:buNone/>
            </a:pPr>
            <a:r>
              <a:rPr lang="en" sz="1350">
                <a:latin typeface="Arial"/>
                <a:ea typeface="Arial"/>
                <a:cs typeface="Arial"/>
                <a:sym typeface="Arial"/>
              </a:rPr>
              <a:t>Indigenous people utilizing Geothermal Energy.</a:t>
            </a:r>
          </a:p>
        </p:txBody>
      </p:sp>
      <p:pic>
        <p:nvPicPr>
          <p:cNvPr descr="Geothermal.jpg" id="193" name="Shape 193"/>
          <p:cNvPicPr preferRelativeResize="0"/>
          <p:nvPr/>
        </p:nvPicPr>
        <p:blipFill rotWithShape="1">
          <a:blip r:embed="rId3">
            <a:alphaModFix/>
          </a:blip>
          <a:srcRect b="0" l="2180" r="2171" t="0"/>
          <a:stretch/>
        </p:blipFill>
        <p:spPr>
          <a:xfrm>
            <a:off x="5632436" y="566475"/>
            <a:ext cx="2738964" cy="1939649"/>
          </a:xfrm>
          <a:prstGeom prst="rect">
            <a:avLst/>
          </a:prstGeom>
          <a:noFill/>
          <a:ln cap="flat" cmpd="sng" w="9525">
            <a:solidFill>
              <a:schemeClr val="lt1"/>
            </a:solidFill>
            <a:prstDash val="solid"/>
            <a:round/>
            <a:headEnd len="med" w="med" type="none"/>
            <a:tailEnd len="med" w="med" type="none"/>
          </a:ln>
        </p:spPr>
      </p:pic>
      <p:pic>
        <p:nvPicPr>
          <p:cNvPr descr="Geo Natives.jpg" id="194" name="Shape 194"/>
          <p:cNvPicPr preferRelativeResize="0"/>
          <p:nvPr/>
        </p:nvPicPr>
        <p:blipFill rotWithShape="1">
          <a:blip r:embed="rId4">
            <a:alphaModFix/>
          </a:blip>
          <a:srcRect b="0" l="3976" r="3967" t="0"/>
          <a:stretch/>
        </p:blipFill>
        <p:spPr>
          <a:xfrm>
            <a:off x="5190875" y="2646100"/>
            <a:ext cx="3180525" cy="1939650"/>
          </a:xfrm>
          <a:prstGeom prst="rect">
            <a:avLst/>
          </a:prstGeom>
          <a:noFill/>
          <a:ln cap="flat" cmpd="sng" w="9525">
            <a:solidFill>
              <a:schemeClr val="lt1"/>
            </a:solidFill>
            <a:prstDash val="solid"/>
            <a:round/>
            <a:headEnd len="med" w="med" type="none"/>
            <a:tailEnd len="med" w="med" type="none"/>
          </a:ln>
        </p:spPr>
      </p:pic>
      <p:sp>
        <p:nvSpPr>
          <p:cNvPr id="195" name="Shape 1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196" name="Shape 196"/>
          <p:cNvPicPr preferRelativeResize="0"/>
          <p:nvPr/>
        </p:nvPicPr>
        <p:blipFill>
          <a:blip r:embed="rId5">
            <a:alphaModFix/>
          </a:blip>
          <a:stretch>
            <a:fillRect/>
          </a:stretch>
        </p:blipFill>
        <p:spPr>
          <a:xfrm>
            <a:off x="8320825" y="4663225"/>
            <a:ext cx="352080" cy="3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How the Technology Works</a:t>
            </a:r>
          </a:p>
        </p:txBody>
      </p:sp>
      <p:sp>
        <p:nvSpPr>
          <p:cNvPr id="202" name="Shape 202"/>
          <p:cNvSpPr txBox="1"/>
          <p:nvPr>
            <p:ph idx="1" type="body"/>
          </p:nvPr>
        </p:nvSpPr>
        <p:spPr>
          <a:xfrm>
            <a:off x="1254807" y="1000900"/>
            <a:ext cx="3403200" cy="2911200"/>
          </a:xfrm>
          <a:prstGeom prst="rect">
            <a:avLst/>
          </a:prstGeom>
        </p:spPr>
        <p:txBody>
          <a:bodyPr anchorCtr="0" anchor="t" bIns="91425" lIns="91425" rIns="91425" wrap="square" tIns="91425">
            <a:noAutofit/>
          </a:bodyPr>
          <a:lstStyle/>
          <a:p>
            <a:pPr indent="-311150" lvl="0" marL="457200" rtl="0">
              <a:lnSpc>
                <a:spcPct val="200000"/>
              </a:lnSpc>
              <a:spcBef>
                <a:spcPts val="0"/>
              </a:spcBef>
            </a:pPr>
            <a:r>
              <a:rPr lang="en"/>
              <a:t>Pump drilled to natural hot water source</a:t>
            </a:r>
          </a:p>
          <a:p>
            <a:pPr indent="-311150" lvl="0" marL="457200" rtl="0">
              <a:lnSpc>
                <a:spcPct val="200000"/>
              </a:lnSpc>
              <a:spcBef>
                <a:spcPts val="0"/>
              </a:spcBef>
            </a:pPr>
            <a:r>
              <a:rPr lang="en"/>
              <a:t>Hot water “flash vaporizes” a secondary fluid through heat exchanger</a:t>
            </a:r>
          </a:p>
          <a:p>
            <a:pPr indent="-311150" lvl="0" marL="457200" rtl="0">
              <a:lnSpc>
                <a:spcPct val="200000"/>
              </a:lnSpc>
              <a:spcBef>
                <a:spcPts val="0"/>
              </a:spcBef>
            </a:pPr>
            <a:r>
              <a:rPr lang="en"/>
              <a:t>This </a:t>
            </a:r>
            <a:r>
              <a:rPr i="1" lang="en"/>
              <a:t>binary</a:t>
            </a:r>
            <a:r>
              <a:rPr lang="en"/>
              <a:t> fluid is what makes the </a:t>
            </a:r>
            <a:r>
              <a:rPr i="1" lang="en"/>
              <a:t>binary</a:t>
            </a:r>
            <a:r>
              <a:rPr lang="en"/>
              <a:t> cycle plant different from the two other types of geothermal plants</a:t>
            </a:r>
          </a:p>
          <a:p>
            <a:pPr indent="-311150" lvl="0" marL="457200" rtl="0">
              <a:lnSpc>
                <a:spcPct val="200000"/>
              </a:lnSpc>
              <a:spcBef>
                <a:spcPts val="0"/>
              </a:spcBef>
            </a:pPr>
            <a:r>
              <a:rPr lang="en"/>
              <a:t>Pressurized steam turns turbines</a:t>
            </a:r>
          </a:p>
          <a:p>
            <a:pPr indent="-311150" lvl="0" marL="457200" rtl="0">
              <a:lnSpc>
                <a:spcPct val="200000"/>
              </a:lnSpc>
              <a:spcBef>
                <a:spcPts val="0"/>
              </a:spcBef>
            </a:pPr>
            <a:r>
              <a:rPr lang="en"/>
              <a:t>Turbines generate electricity</a:t>
            </a:r>
          </a:p>
        </p:txBody>
      </p:sp>
      <p:sp>
        <p:nvSpPr>
          <p:cNvPr id="203" name="Shape 203"/>
          <p:cNvSpPr txBox="1"/>
          <p:nvPr>
            <p:ph idx="2" type="body"/>
          </p:nvPr>
        </p:nvSpPr>
        <p:spPr>
          <a:xfrm>
            <a:off x="4832400" y="1000900"/>
            <a:ext cx="3807000" cy="2911200"/>
          </a:xfrm>
          <a:prstGeom prst="rect">
            <a:avLst/>
          </a:prstGeom>
        </p:spPr>
        <p:txBody>
          <a:bodyPr anchorCtr="0" anchor="t" bIns="91425" lIns="91425" rIns="91425" wrap="square" tIns="91425">
            <a:noAutofit/>
          </a:bodyPr>
          <a:lstStyle/>
          <a:p>
            <a:pPr lvl="0" rtl="0">
              <a:lnSpc>
                <a:spcPct val="200000"/>
              </a:lnSpc>
              <a:spcBef>
                <a:spcPts val="0"/>
              </a:spcBef>
              <a:spcAft>
                <a:spcPts val="0"/>
              </a:spcAft>
              <a:buClr>
                <a:schemeClr val="dk1"/>
              </a:buClr>
              <a:buSzPct val="100000"/>
              <a:buFont typeface="Arial"/>
              <a:buNone/>
            </a:pPr>
            <a:r>
              <a:rPr b="1" lang="en" sz="1100">
                <a:solidFill>
                  <a:srgbClr val="FFFFFF"/>
                </a:solidFill>
              </a:rPr>
              <a:t>Key:</a:t>
            </a:r>
            <a:r>
              <a:rPr lang="en" sz="1100">
                <a:solidFill>
                  <a:srgbClr val="FFFFFF"/>
                </a:solidFill>
              </a:rPr>
              <a:t> </a:t>
            </a:r>
            <a:r>
              <a:rPr b="1" lang="en" sz="1100">
                <a:solidFill>
                  <a:srgbClr val="FFFFFF"/>
                </a:solidFill>
              </a:rPr>
              <a:t>1</a:t>
            </a:r>
            <a:r>
              <a:rPr lang="en" sz="1100">
                <a:solidFill>
                  <a:srgbClr val="FFFFFF"/>
                </a:solidFill>
              </a:rPr>
              <a:t> Wellheads </a:t>
            </a:r>
            <a:r>
              <a:rPr b="1" lang="en" sz="1100">
                <a:solidFill>
                  <a:srgbClr val="FFFFFF"/>
                </a:solidFill>
              </a:rPr>
              <a:t>2</a:t>
            </a:r>
            <a:r>
              <a:rPr lang="en" sz="1100">
                <a:solidFill>
                  <a:srgbClr val="FFFFFF"/>
                </a:solidFill>
              </a:rPr>
              <a:t> Ground surface </a:t>
            </a:r>
            <a:r>
              <a:rPr b="1" lang="en" sz="1100">
                <a:solidFill>
                  <a:srgbClr val="FFFFFF"/>
                </a:solidFill>
              </a:rPr>
              <a:t>3</a:t>
            </a:r>
            <a:r>
              <a:rPr lang="en" sz="1100">
                <a:solidFill>
                  <a:srgbClr val="FFFFFF"/>
                </a:solidFill>
              </a:rPr>
              <a:t> Generator </a:t>
            </a:r>
            <a:r>
              <a:rPr b="1" lang="en" sz="1100">
                <a:solidFill>
                  <a:srgbClr val="FFFFFF"/>
                </a:solidFill>
              </a:rPr>
              <a:t>4</a:t>
            </a:r>
            <a:r>
              <a:rPr lang="en" sz="1100">
                <a:solidFill>
                  <a:srgbClr val="FFFFFF"/>
                </a:solidFill>
              </a:rPr>
              <a:t> Turbine </a:t>
            </a:r>
            <a:r>
              <a:rPr b="1" lang="en" sz="1100">
                <a:solidFill>
                  <a:srgbClr val="FFFFFF"/>
                </a:solidFill>
              </a:rPr>
              <a:t>5</a:t>
            </a:r>
            <a:r>
              <a:rPr lang="en" sz="1100">
                <a:solidFill>
                  <a:srgbClr val="FFFFFF"/>
                </a:solidFill>
              </a:rPr>
              <a:t> Condenser </a:t>
            </a:r>
            <a:r>
              <a:rPr b="1" lang="en" sz="1100">
                <a:solidFill>
                  <a:srgbClr val="FFFFFF"/>
                </a:solidFill>
              </a:rPr>
              <a:t>6</a:t>
            </a:r>
            <a:r>
              <a:rPr lang="en" sz="1100">
                <a:solidFill>
                  <a:srgbClr val="FFFFFF"/>
                </a:solidFill>
              </a:rPr>
              <a:t> Heat exchanger </a:t>
            </a:r>
            <a:r>
              <a:rPr b="1" lang="en" sz="1100">
                <a:solidFill>
                  <a:srgbClr val="FFFFFF"/>
                </a:solidFill>
              </a:rPr>
              <a:t>7</a:t>
            </a:r>
            <a:r>
              <a:rPr lang="en" sz="1100">
                <a:solidFill>
                  <a:srgbClr val="FFFFFF"/>
                </a:solidFill>
              </a:rPr>
              <a:t> Pump</a:t>
            </a:r>
          </a:p>
          <a:p>
            <a:pPr lvl="0" rtl="0">
              <a:lnSpc>
                <a:spcPct val="200000"/>
              </a:lnSpc>
              <a:spcBef>
                <a:spcPts val="0"/>
              </a:spcBef>
              <a:spcAft>
                <a:spcPts val="0"/>
              </a:spcAft>
              <a:buClr>
                <a:schemeClr val="dk1"/>
              </a:buClr>
              <a:buSzPct val="100000"/>
              <a:buFont typeface="Arial"/>
              <a:buNone/>
            </a:pPr>
            <a:r>
              <a:rPr lang="en" sz="1100">
                <a:solidFill>
                  <a:srgbClr val="FFFFFF"/>
                </a:solidFill>
                <a:highlight>
                  <a:srgbClr val="CE3437"/>
                </a:highlight>
              </a:rPr>
              <a:t> </a:t>
            </a:r>
            <a:r>
              <a:rPr lang="en" sz="1100">
                <a:solidFill>
                  <a:srgbClr val="FFFFFF"/>
                </a:solidFill>
              </a:rPr>
              <a:t> Hot water</a:t>
            </a:r>
          </a:p>
          <a:p>
            <a:pPr lvl="0" rtl="0">
              <a:lnSpc>
                <a:spcPct val="200000"/>
              </a:lnSpc>
              <a:spcBef>
                <a:spcPts val="0"/>
              </a:spcBef>
              <a:spcAft>
                <a:spcPts val="0"/>
              </a:spcAft>
              <a:buClr>
                <a:schemeClr val="dk1"/>
              </a:buClr>
              <a:buSzPct val="100000"/>
              <a:buFont typeface="Arial"/>
              <a:buNone/>
            </a:pPr>
            <a:r>
              <a:rPr lang="en" sz="1100">
                <a:solidFill>
                  <a:srgbClr val="FFFFFF"/>
                </a:solidFill>
                <a:highlight>
                  <a:srgbClr val="6787BD"/>
                </a:highlight>
              </a:rPr>
              <a:t> </a:t>
            </a:r>
            <a:r>
              <a:rPr lang="en" sz="1100">
                <a:solidFill>
                  <a:srgbClr val="FFFFFF"/>
                </a:solidFill>
              </a:rPr>
              <a:t> Cold water</a:t>
            </a:r>
          </a:p>
          <a:p>
            <a:pPr lvl="0" rtl="0">
              <a:lnSpc>
                <a:spcPct val="200000"/>
              </a:lnSpc>
              <a:spcBef>
                <a:spcPts val="0"/>
              </a:spcBef>
              <a:spcAft>
                <a:spcPts val="0"/>
              </a:spcAft>
              <a:buClr>
                <a:schemeClr val="dk1"/>
              </a:buClr>
              <a:buSzPct val="100000"/>
              <a:buFont typeface="Arial"/>
              <a:buNone/>
            </a:pPr>
            <a:r>
              <a:rPr lang="en" sz="1100">
                <a:solidFill>
                  <a:srgbClr val="FFFFFF"/>
                </a:solidFill>
                <a:highlight>
                  <a:srgbClr val="F09F55"/>
                </a:highlight>
              </a:rPr>
              <a:t> </a:t>
            </a:r>
            <a:r>
              <a:rPr lang="en" sz="1100">
                <a:solidFill>
                  <a:srgbClr val="FFFFFF"/>
                </a:solidFill>
              </a:rPr>
              <a:t> Isobutane vapor</a:t>
            </a:r>
          </a:p>
          <a:p>
            <a:pPr lvl="0" rtl="0">
              <a:lnSpc>
                <a:spcPct val="200000"/>
              </a:lnSpc>
              <a:spcBef>
                <a:spcPts val="0"/>
              </a:spcBef>
              <a:spcAft>
                <a:spcPts val="0"/>
              </a:spcAft>
              <a:buClr>
                <a:schemeClr val="dk1"/>
              </a:buClr>
              <a:buSzPct val="100000"/>
              <a:buFont typeface="Arial"/>
              <a:buNone/>
            </a:pPr>
            <a:r>
              <a:rPr lang="en" sz="1100">
                <a:solidFill>
                  <a:srgbClr val="FFFFFF"/>
                </a:solidFill>
                <a:highlight>
                  <a:srgbClr val="B88777"/>
                </a:highlight>
              </a:rPr>
              <a:t> </a:t>
            </a:r>
            <a:r>
              <a:rPr lang="en" sz="1100">
                <a:solidFill>
                  <a:srgbClr val="FFFFFF"/>
                </a:solidFill>
              </a:rPr>
              <a:t> Isobutane liquid</a:t>
            </a:r>
          </a:p>
        </p:txBody>
      </p:sp>
      <p:pic>
        <p:nvPicPr>
          <p:cNvPr id="204" name="Shape 204"/>
          <p:cNvPicPr preferRelativeResize="0"/>
          <p:nvPr/>
        </p:nvPicPr>
        <p:blipFill>
          <a:blip r:embed="rId3">
            <a:alphaModFix/>
          </a:blip>
          <a:stretch>
            <a:fillRect/>
          </a:stretch>
        </p:blipFill>
        <p:spPr>
          <a:xfrm>
            <a:off x="6085764" y="1735784"/>
            <a:ext cx="2095500" cy="3238500"/>
          </a:xfrm>
          <a:prstGeom prst="rect">
            <a:avLst/>
          </a:prstGeom>
          <a:noFill/>
          <a:ln>
            <a:noFill/>
          </a:ln>
        </p:spPr>
      </p:pic>
      <p:sp>
        <p:nvSpPr>
          <p:cNvPr id="205" name="Shape 20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206" name="Shape 206"/>
          <p:cNvPicPr preferRelativeResize="0"/>
          <p:nvPr/>
        </p:nvPicPr>
        <p:blipFill>
          <a:blip r:embed="rId4">
            <a:alphaModFix/>
          </a:blip>
          <a:stretch>
            <a:fillRect/>
          </a:stretch>
        </p:blipFill>
        <p:spPr>
          <a:xfrm>
            <a:off x="8349000" y="4663225"/>
            <a:ext cx="352080" cy="39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How the Technology Works</a:t>
            </a:r>
          </a:p>
        </p:txBody>
      </p:sp>
      <p:sp>
        <p:nvSpPr>
          <p:cNvPr id="212" name="Shape 212"/>
          <p:cNvSpPr txBox="1"/>
          <p:nvPr>
            <p:ph idx="1" type="body"/>
          </p:nvPr>
        </p:nvSpPr>
        <p:spPr>
          <a:xfrm>
            <a:off x="1161050" y="973733"/>
            <a:ext cx="3403200" cy="2911200"/>
          </a:xfrm>
          <a:prstGeom prst="rect">
            <a:avLst/>
          </a:prstGeom>
        </p:spPr>
        <p:txBody>
          <a:bodyPr anchorCtr="0" anchor="t" bIns="91425" lIns="91425" rIns="91425" wrap="square" tIns="91425">
            <a:noAutofit/>
          </a:bodyPr>
          <a:lstStyle/>
          <a:p>
            <a:pPr indent="-311150" lvl="0" marL="457200" rtl="0">
              <a:lnSpc>
                <a:spcPct val="200000"/>
              </a:lnSpc>
              <a:spcBef>
                <a:spcPts val="0"/>
              </a:spcBef>
            </a:pPr>
            <a:r>
              <a:rPr lang="en"/>
              <a:t>Steam exits turbine and is cooled back into fluid in the condenser</a:t>
            </a:r>
          </a:p>
          <a:p>
            <a:pPr indent="-311150" lvl="0" marL="457200" rtl="0">
              <a:lnSpc>
                <a:spcPct val="200000"/>
              </a:lnSpc>
              <a:spcBef>
                <a:spcPts val="0"/>
              </a:spcBef>
            </a:pPr>
            <a:r>
              <a:rPr lang="en"/>
              <a:t>Fluid is cycled back through the heat exchanger</a:t>
            </a:r>
          </a:p>
          <a:p>
            <a:pPr indent="-311150" lvl="0" marL="457200" rtl="0">
              <a:lnSpc>
                <a:spcPct val="200000"/>
              </a:lnSpc>
              <a:spcBef>
                <a:spcPts val="0"/>
              </a:spcBef>
            </a:pPr>
            <a:r>
              <a:rPr lang="en"/>
              <a:t>Meanwhile, natural cooled water returns to source</a:t>
            </a:r>
          </a:p>
          <a:p>
            <a:pPr indent="-311150" lvl="0" marL="457200" rtl="0">
              <a:lnSpc>
                <a:spcPct val="200000"/>
              </a:lnSpc>
              <a:spcBef>
                <a:spcPts val="0"/>
              </a:spcBef>
            </a:pPr>
            <a:r>
              <a:rPr lang="en"/>
              <a:t>No gas emissions</a:t>
            </a:r>
          </a:p>
        </p:txBody>
      </p:sp>
      <p:pic>
        <p:nvPicPr>
          <p:cNvPr id="213" name="Shape 213"/>
          <p:cNvPicPr preferRelativeResize="0"/>
          <p:nvPr/>
        </p:nvPicPr>
        <p:blipFill>
          <a:blip r:embed="rId3">
            <a:alphaModFix/>
          </a:blip>
          <a:stretch>
            <a:fillRect/>
          </a:stretch>
        </p:blipFill>
        <p:spPr>
          <a:xfrm>
            <a:off x="6240888" y="1757673"/>
            <a:ext cx="2095500" cy="3238500"/>
          </a:xfrm>
          <a:prstGeom prst="rect">
            <a:avLst/>
          </a:prstGeom>
          <a:noFill/>
          <a:ln>
            <a:noFill/>
          </a:ln>
        </p:spPr>
      </p:pic>
      <p:sp>
        <p:nvSpPr>
          <p:cNvPr id="214" name="Shape 214"/>
          <p:cNvSpPr txBox="1"/>
          <p:nvPr>
            <p:ph idx="2" type="body"/>
          </p:nvPr>
        </p:nvSpPr>
        <p:spPr>
          <a:xfrm>
            <a:off x="4852775" y="973725"/>
            <a:ext cx="3774900" cy="3416400"/>
          </a:xfrm>
          <a:prstGeom prst="rect">
            <a:avLst/>
          </a:prstGeom>
        </p:spPr>
        <p:txBody>
          <a:bodyPr anchorCtr="0" anchor="t" bIns="91425" lIns="91425" rIns="91425" wrap="square" tIns="91425">
            <a:noAutofit/>
          </a:bodyPr>
          <a:lstStyle/>
          <a:p>
            <a:pPr lvl="0" rtl="0">
              <a:lnSpc>
                <a:spcPct val="200000"/>
              </a:lnSpc>
              <a:spcBef>
                <a:spcPts val="0"/>
              </a:spcBef>
              <a:spcAft>
                <a:spcPts val="0"/>
              </a:spcAft>
              <a:buNone/>
            </a:pPr>
            <a:r>
              <a:rPr b="1" lang="en" sz="1100">
                <a:solidFill>
                  <a:srgbClr val="FFFFFF"/>
                </a:solidFill>
              </a:rPr>
              <a:t>Key:</a:t>
            </a:r>
            <a:r>
              <a:rPr lang="en" sz="1100">
                <a:solidFill>
                  <a:srgbClr val="FFFFFF"/>
                </a:solidFill>
              </a:rPr>
              <a:t> </a:t>
            </a:r>
            <a:r>
              <a:rPr b="1" lang="en" sz="1100">
                <a:solidFill>
                  <a:srgbClr val="FFFFFF"/>
                </a:solidFill>
              </a:rPr>
              <a:t>1</a:t>
            </a:r>
            <a:r>
              <a:rPr lang="en" sz="1100">
                <a:solidFill>
                  <a:srgbClr val="FFFFFF"/>
                </a:solidFill>
              </a:rPr>
              <a:t> Wellheads </a:t>
            </a:r>
            <a:r>
              <a:rPr b="1" lang="en" sz="1100">
                <a:solidFill>
                  <a:srgbClr val="FFFFFF"/>
                </a:solidFill>
              </a:rPr>
              <a:t>2</a:t>
            </a:r>
            <a:r>
              <a:rPr lang="en" sz="1100">
                <a:solidFill>
                  <a:srgbClr val="FFFFFF"/>
                </a:solidFill>
              </a:rPr>
              <a:t> Ground surface </a:t>
            </a:r>
            <a:r>
              <a:rPr b="1" lang="en" sz="1100">
                <a:solidFill>
                  <a:srgbClr val="FFFFFF"/>
                </a:solidFill>
              </a:rPr>
              <a:t>3</a:t>
            </a:r>
            <a:r>
              <a:rPr lang="en" sz="1100">
                <a:solidFill>
                  <a:srgbClr val="FFFFFF"/>
                </a:solidFill>
              </a:rPr>
              <a:t> Generator </a:t>
            </a:r>
            <a:r>
              <a:rPr b="1" lang="en" sz="1100">
                <a:solidFill>
                  <a:srgbClr val="FFFFFF"/>
                </a:solidFill>
              </a:rPr>
              <a:t>4</a:t>
            </a:r>
            <a:r>
              <a:rPr lang="en" sz="1100">
                <a:solidFill>
                  <a:srgbClr val="FFFFFF"/>
                </a:solidFill>
              </a:rPr>
              <a:t> Turbine </a:t>
            </a:r>
            <a:r>
              <a:rPr b="1" lang="en" sz="1100">
                <a:solidFill>
                  <a:srgbClr val="FFFFFF"/>
                </a:solidFill>
              </a:rPr>
              <a:t>5</a:t>
            </a:r>
            <a:r>
              <a:rPr lang="en" sz="1100">
                <a:solidFill>
                  <a:srgbClr val="FFFFFF"/>
                </a:solidFill>
              </a:rPr>
              <a:t> Condenser </a:t>
            </a:r>
            <a:r>
              <a:rPr b="1" lang="en" sz="1100">
                <a:solidFill>
                  <a:srgbClr val="FFFFFF"/>
                </a:solidFill>
              </a:rPr>
              <a:t>6</a:t>
            </a:r>
            <a:r>
              <a:rPr lang="en" sz="1100">
                <a:solidFill>
                  <a:srgbClr val="FFFFFF"/>
                </a:solidFill>
              </a:rPr>
              <a:t> Heat exchanger </a:t>
            </a:r>
            <a:r>
              <a:rPr b="1" lang="en" sz="1100">
                <a:solidFill>
                  <a:srgbClr val="FFFFFF"/>
                </a:solidFill>
              </a:rPr>
              <a:t>7</a:t>
            </a:r>
            <a:r>
              <a:rPr lang="en" sz="1100">
                <a:solidFill>
                  <a:srgbClr val="FFFFFF"/>
                </a:solidFill>
              </a:rPr>
              <a:t> Pump</a:t>
            </a:r>
          </a:p>
          <a:p>
            <a:pPr lvl="0" rtl="0">
              <a:lnSpc>
                <a:spcPct val="200000"/>
              </a:lnSpc>
              <a:spcBef>
                <a:spcPts val="0"/>
              </a:spcBef>
              <a:spcAft>
                <a:spcPts val="0"/>
              </a:spcAft>
              <a:buNone/>
            </a:pPr>
            <a:r>
              <a:rPr lang="en" sz="1100">
                <a:solidFill>
                  <a:srgbClr val="FFFFFF"/>
                </a:solidFill>
                <a:highlight>
                  <a:srgbClr val="CE3437"/>
                </a:highlight>
              </a:rPr>
              <a:t> </a:t>
            </a:r>
            <a:r>
              <a:rPr lang="en" sz="1100">
                <a:solidFill>
                  <a:srgbClr val="FFFFFF"/>
                </a:solidFill>
              </a:rPr>
              <a:t> Hot water</a:t>
            </a:r>
          </a:p>
          <a:p>
            <a:pPr lvl="0" rtl="0">
              <a:lnSpc>
                <a:spcPct val="200000"/>
              </a:lnSpc>
              <a:spcBef>
                <a:spcPts val="0"/>
              </a:spcBef>
              <a:spcAft>
                <a:spcPts val="0"/>
              </a:spcAft>
              <a:buNone/>
            </a:pPr>
            <a:r>
              <a:rPr lang="en" sz="1100">
                <a:solidFill>
                  <a:srgbClr val="FFFFFF"/>
                </a:solidFill>
                <a:highlight>
                  <a:srgbClr val="6787BD"/>
                </a:highlight>
              </a:rPr>
              <a:t> </a:t>
            </a:r>
            <a:r>
              <a:rPr lang="en" sz="1100">
                <a:solidFill>
                  <a:srgbClr val="FFFFFF"/>
                </a:solidFill>
              </a:rPr>
              <a:t> Cold water</a:t>
            </a:r>
          </a:p>
          <a:p>
            <a:pPr lvl="0" rtl="0">
              <a:lnSpc>
                <a:spcPct val="200000"/>
              </a:lnSpc>
              <a:spcBef>
                <a:spcPts val="0"/>
              </a:spcBef>
              <a:spcAft>
                <a:spcPts val="0"/>
              </a:spcAft>
              <a:buNone/>
            </a:pPr>
            <a:r>
              <a:rPr lang="en" sz="1100">
                <a:solidFill>
                  <a:srgbClr val="FFFFFF"/>
                </a:solidFill>
                <a:highlight>
                  <a:srgbClr val="F09F55"/>
                </a:highlight>
              </a:rPr>
              <a:t> </a:t>
            </a:r>
            <a:r>
              <a:rPr lang="en" sz="1100">
                <a:solidFill>
                  <a:srgbClr val="FFFFFF"/>
                </a:solidFill>
              </a:rPr>
              <a:t> Isobutane vapor</a:t>
            </a:r>
          </a:p>
          <a:p>
            <a:pPr lvl="0" rtl="0">
              <a:lnSpc>
                <a:spcPct val="200000"/>
              </a:lnSpc>
              <a:spcBef>
                <a:spcPts val="0"/>
              </a:spcBef>
              <a:spcAft>
                <a:spcPts val="0"/>
              </a:spcAft>
              <a:buNone/>
            </a:pPr>
            <a:r>
              <a:rPr lang="en" sz="1100">
                <a:solidFill>
                  <a:srgbClr val="FFFFFF"/>
                </a:solidFill>
                <a:highlight>
                  <a:srgbClr val="B88777"/>
                </a:highlight>
              </a:rPr>
              <a:t> </a:t>
            </a:r>
            <a:r>
              <a:rPr lang="en" sz="1100">
                <a:solidFill>
                  <a:srgbClr val="FFFFFF"/>
                </a:solidFill>
              </a:rPr>
              <a:t> Isobutane liquid</a:t>
            </a:r>
          </a:p>
        </p:txBody>
      </p:sp>
      <p:sp>
        <p:nvSpPr>
          <p:cNvPr id="215" name="Shape 2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216" name="Shape 216"/>
          <p:cNvPicPr preferRelativeResize="0"/>
          <p:nvPr/>
        </p:nvPicPr>
        <p:blipFill>
          <a:blip r:embed="rId4">
            <a:alphaModFix/>
          </a:blip>
          <a:stretch>
            <a:fillRect/>
          </a:stretch>
        </p:blipFill>
        <p:spPr>
          <a:xfrm>
            <a:off x="8414100" y="4663225"/>
            <a:ext cx="352080" cy="3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82200" y="1377825"/>
            <a:ext cx="4005000" cy="914100"/>
          </a:xfrm>
          <a:prstGeom prst="rect">
            <a:avLst/>
          </a:prstGeom>
        </p:spPr>
        <p:txBody>
          <a:bodyPr anchorCtr="0" anchor="t" bIns="91425" lIns="91425" rIns="91425" wrap="square" tIns="91425">
            <a:noAutofit/>
          </a:bodyPr>
          <a:lstStyle/>
          <a:p>
            <a:pPr lvl="0" rtl="0">
              <a:spcBef>
                <a:spcPts val="0"/>
              </a:spcBef>
              <a:buNone/>
            </a:pPr>
            <a:r>
              <a:rPr b="1" lang="en"/>
              <a:t>Manufacturing Process :</a:t>
            </a:r>
          </a:p>
        </p:txBody>
      </p:sp>
      <p:sp>
        <p:nvSpPr>
          <p:cNvPr id="222" name="Shape 222"/>
          <p:cNvSpPr txBox="1"/>
          <p:nvPr>
            <p:ph idx="1" type="body"/>
          </p:nvPr>
        </p:nvSpPr>
        <p:spPr>
          <a:xfrm>
            <a:off x="432250" y="2291925"/>
            <a:ext cx="3504900" cy="2392500"/>
          </a:xfrm>
          <a:prstGeom prst="rect">
            <a:avLst/>
          </a:prstGeom>
        </p:spPr>
        <p:txBody>
          <a:bodyPr anchorCtr="0" anchor="t" bIns="91425" lIns="91425" rIns="91425" wrap="square" tIns="91425">
            <a:noAutofit/>
          </a:bodyPr>
          <a:lstStyle/>
          <a:p>
            <a:pPr indent="-381000" lvl="0" marL="457200" rtl="0">
              <a:lnSpc>
                <a:spcPct val="200000"/>
              </a:lnSpc>
              <a:spcBef>
                <a:spcPts val="0"/>
              </a:spcBef>
              <a:buSzPct val="100000"/>
            </a:pPr>
            <a:r>
              <a:rPr lang="en" sz="2400"/>
              <a:t>Drilling</a:t>
            </a:r>
          </a:p>
          <a:p>
            <a:pPr indent="-381000" lvl="0" marL="457200" rtl="0">
              <a:lnSpc>
                <a:spcPct val="200000"/>
              </a:lnSpc>
              <a:spcBef>
                <a:spcPts val="0"/>
              </a:spcBef>
              <a:buSzPct val="100000"/>
            </a:pPr>
            <a:r>
              <a:rPr lang="en" sz="2400"/>
              <a:t>Casing/Cementing</a:t>
            </a:r>
          </a:p>
          <a:p>
            <a:pPr indent="-381000" lvl="0" marL="457200" rtl="0">
              <a:lnSpc>
                <a:spcPct val="200000"/>
              </a:lnSpc>
              <a:spcBef>
                <a:spcPts val="0"/>
              </a:spcBef>
              <a:buSzPct val="100000"/>
            </a:pPr>
            <a:r>
              <a:rPr lang="en" sz="2400"/>
              <a:t>Construction</a:t>
            </a:r>
          </a:p>
        </p:txBody>
      </p:sp>
      <p:pic>
        <p:nvPicPr>
          <p:cNvPr id="223" name="Shape 223"/>
          <p:cNvPicPr preferRelativeResize="0"/>
          <p:nvPr/>
        </p:nvPicPr>
        <p:blipFill rotWithShape="1">
          <a:blip r:embed="rId3">
            <a:alphaModFix/>
          </a:blip>
          <a:srcRect b="0" l="20399" r="1322" t="0"/>
          <a:stretch/>
        </p:blipFill>
        <p:spPr>
          <a:xfrm>
            <a:off x="4290700" y="620500"/>
            <a:ext cx="4539850" cy="3146825"/>
          </a:xfrm>
          <a:prstGeom prst="rect">
            <a:avLst/>
          </a:prstGeom>
          <a:noFill/>
          <a:ln cap="flat" cmpd="sng" w="9525">
            <a:solidFill>
              <a:schemeClr val="lt1"/>
            </a:solidFill>
            <a:prstDash val="solid"/>
            <a:round/>
            <a:headEnd len="med" w="med" type="none"/>
            <a:tailEnd len="med" w="med" type="none"/>
          </a:ln>
        </p:spPr>
      </p:pic>
      <p:sp>
        <p:nvSpPr>
          <p:cNvPr id="224" name="Shape 2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225" name="Shape 225"/>
          <p:cNvPicPr preferRelativeResize="0"/>
          <p:nvPr/>
        </p:nvPicPr>
        <p:blipFill>
          <a:blip r:embed="rId4">
            <a:alphaModFix/>
          </a:blip>
          <a:stretch>
            <a:fillRect/>
          </a:stretch>
        </p:blipFill>
        <p:spPr>
          <a:xfrm>
            <a:off x="8332475" y="4663225"/>
            <a:ext cx="352080" cy="39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23200" y="1509050"/>
            <a:ext cx="2566800" cy="914100"/>
          </a:xfrm>
          <a:prstGeom prst="rect">
            <a:avLst/>
          </a:prstGeom>
          <a:ln cap="flat" cmpd="sng" w="38100">
            <a:solidFill>
              <a:schemeClr val="dk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Problems With Construction</a:t>
            </a:r>
          </a:p>
        </p:txBody>
      </p:sp>
      <p:sp>
        <p:nvSpPr>
          <p:cNvPr id="231" name="Shape 231"/>
          <p:cNvSpPr txBox="1"/>
          <p:nvPr>
            <p:ph idx="1" type="body"/>
          </p:nvPr>
        </p:nvSpPr>
        <p:spPr>
          <a:xfrm>
            <a:off x="510250" y="2787800"/>
            <a:ext cx="2192700" cy="636900"/>
          </a:xfrm>
          <a:prstGeom prst="rect">
            <a:avLst/>
          </a:prstGeom>
          <a:ln cap="flat" cmpd="sng" w="9525">
            <a:solidFill>
              <a:schemeClr val="lt2"/>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2400"/>
              <a:t>Monetary cost</a:t>
            </a:r>
          </a:p>
        </p:txBody>
      </p:sp>
      <p:sp>
        <p:nvSpPr>
          <p:cNvPr id="232" name="Shape 232"/>
          <p:cNvSpPr txBox="1"/>
          <p:nvPr>
            <p:ph idx="1" type="body"/>
          </p:nvPr>
        </p:nvSpPr>
        <p:spPr>
          <a:xfrm>
            <a:off x="510250" y="3701225"/>
            <a:ext cx="2192700" cy="636900"/>
          </a:xfrm>
          <a:prstGeom prst="rect">
            <a:avLst/>
          </a:prstGeom>
          <a:ln cap="flat" cmpd="sng" w="9525">
            <a:solidFill>
              <a:schemeClr val="accent1"/>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2400"/>
              <a:t>Drilling Impact</a:t>
            </a:r>
          </a:p>
        </p:txBody>
      </p:sp>
      <p:pic>
        <p:nvPicPr>
          <p:cNvPr id="233" name="Shape 233"/>
          <p:cNvPicPr preferRelativeResize="0"/>
          <p:nvPr/>
        </p:nvPicPr>
        <p:blipFill rotWithShape="1">
          <a:blip r:embed="rId3">
            <a:alphaModFix/>
          </a:blip>
          <a:srcRect b="0" l="11575" r="18396" t="0"/>
          <a:stretch/>
        </p:blipFill>
        <p:spPr>
          <a:xfrm>
            <a:off x="5397500" y="3140038"/>
            <a:ext cx="2192700" cy="1759275"/>
          </a:xfrm>
          <a:prstGeom prst="rect">
            <a:avLst/>
          </a:prstGeom>
          <a:noFill/>
          <a:ln cap="flat" cmpd="sng" w="38100">
            <a:solidFill>
              <a:schemeClr val="lt2"/>
            </a:solidFill>
            <a:prstDash val="solid"/>
            <a:round/>
            <a:headEnd len="med" w="med" type="none"/>
            <a:tailEnd len="med" w="med" type="none"/>
          </a:ln>
        </p:spPr>
      </p:pic>
      <p:pic>
        <p:nvPicPr>
          <p:cNvPr id="234" name="Shape 234"/>
          <p:cNvPicPr preferRelativeResize="0"/>
          <p:nvPr/>
        </p:nvPicPr>
        <p:blipFill>
          <a:blip r:embed="rId4">
            <a:alphaModFix/>
          </a:blip>
          <a:stretch>
            <a:fillRect/>
          </a:stretch>
        </p:blipFill>
        <p:spPr>
          <a:xfrm>
            <a:off x="4311800" y="230650"/>
            <a:ext cx="3495275" cy="2347200"/>
          </a:xfrm>
          <a:prstGeom prst="rect">
            <a:avLst/>
          </a:prstGeom>
          <a:noFill/>
          <a:ln cap="flat" cmpd="sng" w="38100">
            <a:solidFill>
              <a:schemeClr val="accent1"/>
            </a:solidFill>
            <a:prstDash val="solid"/>
            <a:round/>
            <a:headEnd len="med" w="med" type="none"/>
            <a:tailEnd len="med" w="med" type="none"/>
          </a:ln>
        </p:spPr>
      </p:pic>
      <p:sp>
        <p:nvSpPr>
          <p:cNvPr id="235" name="Shape 2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Image result for discord" id="236" name="Shape 236"/>
          <p:cNvPicPr preferRelativeResize="0"/>
          <p:nvPr/>
        </p:nvPicPr>
        <p:blipFill>
          <a:blip r:embed="rId5">
            <a:alphaModFix/>
          </a:blip>
          <a:stretch>
            <a:fillRect/>
          </a:stretch>
        </p:blipFill>
        <p:spPr>
          <a:xfrm>
            <a:off x="8344125" y="4663225"/>
            <a:ext cx="352080"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