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371600" y="4156560"/>
            <a:ext cx="96008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371600" y="415656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291360" y="415656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17720" y="228600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7864200" y="228600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1371600" y="415656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617720" y="415656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7864200" y="415656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EG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1371600" y="685800"/>
            <a:ext cx="9600840" cy="68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EG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1371600" y="415656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EG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91360" y="415656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1371600" y="4156560"/>
            <a:ext cx="96008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1371600" y="4156560"/>
            <a:ext cx="96008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1371600" y="415656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291360" y="415656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17720" y="228600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7864200" y="228600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1371600" y="415656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4617720" y="415656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7864200" y="415656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371600" y="685800"/>
            <a:ext cx="9600840" cy="68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EG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371600" y="415656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91360" y="415656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371600" y="4156560"/>
            <a:ext cx="96008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478080" y="360"/>
            <a:ext cx="2282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1000" cy="2097720"/>
          </a:xfrm>
          <a:prstGeom prst="rect">
            <a:avLst/>
          </a:prstGeom>
        </p:spPr>
        <p:txBody>
          <a:bodyPr anchor="b"/>
          <a:p>
            <a:pPr algn="ctr">
              <a:lnSpc>
                <a:spcPct val="89000"/>
              </a:lnSpc>
            </a:pPr>
            <a:r>
              <a:rPr b="0" lang="en-US" sz="7200" spc="-1" strike="noStrike" cap="all">
                <a:solidFill>
                  <a:srgbClr val="191b0e"/>
                </a:solidFill>
                <a:latin typeface="Franklin Gothic Book"/>
              </a:rPr>
              <a:t>Click to edit Master title style</a:t>
            </a:r>
            <a:endParaRPr b="0" lang="en-US" sz="72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752760" y="6453360"/>
            <a:ext cx="1607760" cy="4042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7199F7A0-3D93-4398-BD39-C922A0D8A229}" type="datetime">
              <a:rPr b="0" lang="en-EG" sz="1200" spc="-1" strike="noStrike">
                <a:solidFill>
                  <a:srgbClr val="191b0e"/>
                </a:solidFill>
                <a:latin typeface="Franklin Gothic Book"/>
              </a:rPr>
              <a:t>5/11/19</a:t>
            </a:fld>
            <a:endParaRPr b="0" lang="en-EG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2584080" y="6453360"/>
            <a:ext cx="7022880" cy="404280"/>
          </a:xfrm>
          <a:prstGeom prst="rect">
            <a:avLst/>
          </a:prstGeom>
        </p:spPr>
        <p:txBody>
          <a:bodyPr anchor="ctr"/>
          <a:p>
            <a:endParaRPr b="0" lang="en-EG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9830520" y="6453360"/>
            <a:ext cx="1595880" cy="4042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B0F1E4F-371C-46FA-9009-E42123B6C49A}" type="slidenum">
              <a:rPr b="0" lang="en-EG" sz="1200" spc="-1" strike="noStrike">
                <a:solidFill>
                  <a:srgbClr val="191b0e"/>
                </a:solidFill>
                <a:latin typeface="Franklin Gothic Book"/>
              </a:rPr>
              <a:t>&lt;number&gt;</a:t>
            </a:fld>
            <a:endParaRPr b="0" lang="en-EG" sz="1200" spc="-1" strike="noStrike">
              <a:latin typeface="Times New Roman"/>
            </a:endParaRPr>
          </a:p>
        </p:txBody>
      </p:sp>
      <p:grpSp>
        <p:nvGrpSpPr>
          <p:cNvPr id="5" name="Group 6"/>
          <p:cNvGrpSpPr/>
          <p:nvPr/>
        </p:nvGrpSpPr>
        <p:grpSpPr>
          <a:xfrm>
            <a:off x="752760" y="744120"/>
            <a:ext cx="10673640" cy="5349600"/>
            <a:chOff x="752760" y="744120"/>
            <a:chExt cx="10673640" cy="5349600"/>
          </a:xfrm>
        </p:grpSpPr>
        <p:sp>
          <p:nvSpPr>
            <p:cNvPr id="6" name="CustomShape 7"/>
            <p:cNvSpPr/>
            <p:nvPr/>
          </p:nvSpPr>
          <p:spPr>
            <a:xfrm>
              <a:off x="8151840" y="1685520"/>
              <a:ext cx="3274560" cy="4408200"/>
            </a:xfrm>
            <a:custGeom>
              <a:avLst/>
              <a:gdLst/>
              <a:ah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 flipH="1" flipV="1">
              <a:off x="752760" y="743760"/>
              <a:ext cx="3275280" cy="4408200"/>
            </a:xfrm>
            <a:custGeom>
              <a:avLst/>
              <a:gdLst/>
              <a:ah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Click to edit the outline text format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191b0e"/>
                </a:solidFill>
                <a:latin typeface="Franklin Gothic Book"/>
              </a:rPr>
              <a:t>Second Outline Level</a:t>
            </a:r>
            <a:endParaRPr b="0" lang="en-US" sz="1800" spc="-1" strike="noStrike">
              <a:solidFill>
                <a:srgbClr val="191b0e"/>
              </a:solidFill>
              <a:latin typeface="Franklin Gothic Book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800" spc="-1" strike="noStrike">
                <a:solidFill>
                  <a:srgbClr val="191b0e"/>
                </a:solidFill>
                <a:latin typeface="Franklin Gothic Book"/>
              </a:rPr>
              <a:t>Third Outline Level</a:t>
            </a:r>
            <a:endParaRPr b="0" i="1" lang="en-US" sz="1800" spc="-1" strike="noStrike">
              <a:solidFill>
                <a:srgbClr val="191b0e"/>
              </a:solidFill>
              <a:latin typeface="Franklin Gothic Book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191b0e"/>
                </a:solidFill>
                <a:latin typeface="Franklin Gothic Book"/>
              </a:rPr>
              <a:t>Fourth Outline Level</a:t>
            </a:r>
            <a:endParaRPr b="0" lang="en-US" sz="1600" spc="-1" strike="noStrike">
              <a:solidFill>
                <a:srgbClr val="191b0e"/>
              </a:solidFill>
              <a:latin typeface="Franklin Gothic Book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Fifth Outline Level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Sixth Outline Level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Seventh Outline Level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78080" y="360"/>
            <a:ext cx="2282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/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Click to edit Master text styles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2000" spc="-1" strike="noStrike">
                <a:solidFill>
                  <a:srgbClr val="191b0e"/>
                </a:solidFill>
                <a:latin typeface="Franklin Gothic Book"/>
              </a:rPr>
              <a:t>Second level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2" marL="1371600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1800" spc="-1" strike="noStrike">
                <a:solidFill>
                  <a:srgbClr val="191b0e"/>
                </a:solidFill>
                <a:latin typeface="Franklin Gothic Book"/>
              </a:rPr>
              <a:t>Third level</a:t>
            </a:r>
            <a:endParaRPr b="0" i="1" lang="en-US" sz="1800" spc="-1" strike="noStrike">
              <a:solidFill>
                <a:srgbClr val="191b0e"/>
              </a:solidFill>
              <a:latin typeface="Franklin Gothic Book"/>
            </a:endParaRPr>
          </a:p>
          <a:p>
            <a:pPr lvl="3" marL="1828800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1800" spc="-1" strike="noStrike">
                <a:solidFill>
                  <a:srgbClr val="191b0e"/>
                </a:solidFill>
                <a:latin typeface="Franklin Gothic Book"/>
              </a:rPr>
              <a:t>Fourth level</a:t>
            </a:r>
            <a:endParaRPr b="0" lang="en-US" sz="1800" spc="-1" strike="noStrike">
              <a:solidFill>
                <a:srgbClr val="191b0e"/>
              </a:solidFill>
              <a:latin typeface="Franklin Gothic Book"/>
            </a:endParaRPr>
          </a:p>
          <a:p>
            <a:pPr lvl="4" marL="2286000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1600" spc="-1" strike="noStrike">
                <a:solidFill>
                  <a:srgbClr val="191b0e"/>
                </a:solidFill>
                <a:latin typeface="Franklin Gothic Book"/>
              </a:rPr>
              <a:t>Fifth level</a:t>
            </a:r>
            <a:endParaRPr b="0" lang="en-US" sz="16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1390680" y="6453360"/>
            <a:ext cx="1204200" cy="4042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2C0F75AA-F97C-4F0D-9BA5-137CAECE3769}" type="datetime">
              <a:rPr b="0" lang="en-EG" sz="1200" spc="-1" strike="noStrike">
                <a:solidFill>
                  <a:srgbClr val="191b0e"/>
                </a:solidFill>
                <a:latin typeface="Franklin Gothic Book"/>
              </a:rPr>
              <a:t>5/11/19</a:t>
            </a:fld>
            <a:endParaRPr b="0" lang="en-EG" sz="1200" spc="-1" strike="noStrike"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2893680" y="6453360"/>
            <a:ext cx="6280560" cy="404280"/>
          </a:xfrm>
          <a:prstGeom prst="rect">
            <a:avLst/>
          </a:prstGeom>
        </p:spPr>
        <p:txBody>
          <a:bodyPr anchor="ctr"/>
          <a:p>
            <a:endParaRPr b="0" lang="en-EG" sz="2400" spc="-1" strike="noStrike"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9472680" y="6453360"/>
            <a:ext cx="1595880" cy="4042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ADB9024-853A-4C93-A512-615F0FB3D032}" type="slidenum">
              <a:rPr b="0" lang="en-EG" sz="1200" spc="-1" strike="noStrike">
                <a:solidFill>
                  <a:srgbClr val="191b0e"/>
                </a:solidFill>
                <a:latin typeface="Franklin Gothic Book"/>
              </a:rPr>
              <a:t>1</a:t>
            </a:fld>
            <a:endParaRPr b="0" lang="en-EG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1915200" y="1788480"/>
            <a:ext cx="8361000" cy="20977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89000"/>
              </a:lnSpc>
            </a:pPr>
            <a:r>
              <a:rPr b="0" lang="en-US" sz="7200" spc="-1" strike="noStrike" cap="all">
                <a:solidFill>
                  <a:srgbClr val="191b0e"/>
                </a:solidFill>
                <a:latin typeface="Franklin Gothic Book"/>
              </a:rPr>
              <a:t>SPEF Extractor</a:t>
            </a:r>
            <a:endParaRPr b="0" lang="en-US" sz="72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2799000" y="4473000"/>
            <a:ext cx="6831360" cy="10857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5000"/>
          </a:bodyPr>
          <a:p>
            <a:pPr algn="ctr">
              <a:lnSpc>
                <a:spcPct val="112000"/>
              </a:lnSpc>
            </a:pPr>
            <a:r>
              <a:rPr b="0" lang="en-EG" sz="2300" spc="-1" strike="noStrike">
                <a:solidFill>
                  <a:srgbClr val="191b0e"/>
                </a:solidFill>
                <a:latin typeface="Franklin Gothic Book"/>
              </a:rPr>
              <a:t>Aya Moemen</a:t>
            </a:r>
            <a:endParaRPr b="0" lang="en-EG" sz="2300" spc="-1" strike="noStrike">
              <a:latin typeface="Arial"/>
            </a:endParaRPr>
          </a:p>
          <a:p>
            <a:pPr algn="ctr">
              <a:lnSpc>
                <a:spcPct val="112000"/>
              </a:lnSpc>
            </a:pPr>
            <a:r>
              <a:rPr b="0" lang="en-EG" sz="2300" spc="-1" strike="noStrike">
                <a:solidFill>
                  <a:srgbClr val="191b0e"/>
                </a:solidFill>
                <a:latin typeface="Franklin Gothic Book"/>
              </a:rPr>
              <a:t>Marla Ebeid</a:t>
            </a:r>
            <a:endParaRPr b="0" lang="en-EG" sz="2300" spc="-1" strike="noStrike">
              <a:latin typeface="Arial"/>
            </a:endParaRPr>
          </a:p>
          <a:p>
            <a:pPr algn="ctr">
              <a:lnSpc>
                <a:spcPct val="112000"/>
              </a:lnSpc>
            </a:pPr>
            <a:r>
              <a:rPr b="0" lang="en-EG" sz="2300" spc="-1" strike="noStrike">
                <a:solidFill>
                  <a:srgbClr val="191b0e"/>
                </a:solidFill>
                <a:latin typeface="Franklin Gothic Book"/>
              </a:rPr>
              <a:t>Shereen Afify</a:t>
            </a:r>
            <a:endParaRPr b="0" lang="en-EG" sz="2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What is Standard Parasitic Exchange Format?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1371600" y="2286000"/>
            <a:ext cx="9600840" cy="36903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7000"/>
          </a:bodyPr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400" spc="-1" strike="noStrike">
                <a:solidFill>
                  <a:srgbClr val="191b0e"/>
                </a:solidFill>
                <a:latin typeface="Franklin Gothic Book"/>
              </a:rPr>
              <a:t>It is an IEEE standard for representing parasitic data of wires in a chip in ASCII format</a:t>
            </a:r>
            <a:endParaRPr b="0" lang="en-US" sz="24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n-US" sz="24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400" spc="-1" strike="noStrike">
                <a:solidFill>
                  <a:srgbClr val="191b0e"/>
                </a:solidFill>
                <a:latin typeface="Franklin Gothic Book"/>
              </a:rPr>
              <a:t>Non-ideal wires have parasitic resistance and capacitance that are captured by SPEF</a:t>
            </a:r>
            <a:endParaRPr b="0" lang="en-US" sz="24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n-US" sz="24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400" spc="-1" strike="noStrike">
                <a:solidFill>
                  <a:srgbClr val="191b0e"/>
                </a:solidFill>
                <a:latin typeface="Franklin Gothic Book"/>
              </a:rPr>
              <a:t>It is used for delay calculation and ensuring signal integrity of a chip</a:t>
            </a:r>
            <a:endParaRPr b="0" lang="en-US" sz="24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n-US" sz="2400" spc="-1" strike="noStrike">
                <a:solidFill>
                  <a:srgbClr val="191b0e"/>
                </a:solidFill>
                <a:latin typeface="Franklin Gothic Book"/>
              </a:rPr>
              <a:t>     </a:t>
            </a:r>
            <a:r>
              <a:rPr b="0" lang="en-US" sz="2400" spc="-1" strike="noStrike">
                <a:solidFill>
                  <a:srgbClr val="191b0e"/>
                </a:solidFill>
                <a:latin typeface="Franklin Gothic Book"/>
              </a:rPr>
              <a:t>which eventually determines its speed of operation.</a:t>
            </a:r>
            <a:endParaRPr b="0" lang="en-US" sz="24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What is the input ?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1" lang="en-US" sz="2400" spc="-1" strike="noStrike">
                <a:solidFill>
                  <a:srgbClr val="191b0e"/>
                </a:solidFill>
                <a:latin typeface="Franklin Gothic Book"/>
              </a:rPr>
              <a:t>Design Exchange Format </a:t>
            </a:r>
            <a:r>
              <a:rPr b="0" lang="en-US" sz="2400" spc="-1" strike="noStrike">
                <a:solidFill>
                  <a:srgbClr val="191b0e"/>
                </a:solidFill>
                <a:latin typeface="Franklin Gothic Book"/>
              </a:rPr>
              <a:t>(DEF): open specification for representing physical layout of an integrated circuit in an ASCII format.</a:t>
            </a:r>
            <a:endParaRPr b="0" lang="en-US" sz="24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n-US" sz="24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1" lang="en-US" sz="2400" spc="-1" strike="noStrike">
                <a:solidFill>
                  <a:srgbClr val="191b0e"/>
                </a:solidFill>
                <a:latin typeface="Franklin Gothic Book"/>
              </a:rPr>
              <a:t>Library Exchange Format </a:t>
            </a:r>
            <a:r>
              <a:rPr b="0" lang="en-US" sz="2400" spc="-1" strike="noStrike">
                <a:solidFill>
                  <a:srgbClr val="191b0e"/>
                </a:solidFill>
                <a:latin typeface="Franklin Gothic Book"/>
              </a:rPr>
              <a:t>(LEF): is a specification for representing the physical layout of an integrated circuit in an ASCII format. It includes design rules and abstract information about the cells. Only basic information!</a:t>
            </a:r>
            <a:endParaRPr b="0" lang="en-US" sz="24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What is the output?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File Parsing (Marla)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Calculations (Shereen)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SPEF File (Aya)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Progress Update (Almost done project)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Updating input taken from DEF file.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R &amp; C calculations.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Partially writing into SPEF file.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27</TotalTime>
  <Application>LibreOffice/6.1.3.2$MacOSX_X86_64 LibreOffice_project/86daf60bf00efa86ad547e59e09d6bb77c699acb</Application>
  <Words>101</Words>
  <Paragraphs>20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2019-05-05T19:51:58Z</dcterms:created>
  <dc:creator>Marla Nader</dc:creator>
  <dc:description/>
  <dc:language>en-EG</dc:language>
  <cp:lastModifiedBy/>
  <dcterms:modified xsi:type="dcterms:W3CDTF">2019-05-11T22:05:10Z</dcterms:modified>
  <cp:revision>9</cp:revision>
  <dc:subject/>
  <dc:title>SPEF Extractor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