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6" r:id="rId11"/>
    <p:sldId id="264" r:id="rId12"/>
  </p:sldIdLst>
  <p:sldSz cx="9144000" cy="5143500" type="screen16x9"/>
  <p:notesSz cx="6858000" cy="9144000"/>
  <p:embeddedFontLst>
    <p:embeddedFont>
      <p:font typeface="EB Garamond Medium" panose="00000600000000000000" pitchFamily="2" charset="0"/>
      <p:regular r:id="rId14"/>
      <p:bold r:id="rId15"/>
      <p:italic r:id="rId16"/>
      <p:boldItalic r:id="rId17"/>
    </p:embeddedFont>
    <p:embeddedFont>
      <p:font typeface="Maven Pro" panose="020B0604020202020204" charset="0"/>
      <p:regular r:id="rId18"/>
      <p:bold r:id="rId19"/>
    </p:embeddedFont>
    <p:embeddedFont>
      <p:font typeface="Nunito"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Lead: Hi everyone. We are TEAM NAME composed of myself, Dev2 and Dev 3. We’d like to talk about our project PROJECT NAME TECHSTACK(HTML/BOOTSTRAP/JS/CSS/API) &amp; TAGLINE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a:extLst>
            <a:ext uri="{FF2B5EF4-FFF2-40B4-BE49-F238E27FC236}">
              <a16:creationId xmlns:a16="http://schemas.microsoft.com/office/drawing/2014/main" id="{8B7EB23E-F997-4561-726A-33104AEEF726}"/>
            </a:ext>
          </a:extLst>
        </p:cNvPr>
        <p:cNvGrpSpPr/>
        <p:nvPr/>
      </p:nvGrpSpPr>
      <p:grpSpPr>
        <a:xfrm>
          <a:off x="0" y="0"/>
          <a:ext cx="0" cy="0"/>
          <a:chOff x="0" y="0"/>
          <a:chExt cx="0" cy="0"/>
        </a:xfrm>
      </p:grpSpPr>
      <p:sp>
        <p:nvSpPr>
          <p:cNvPr id="344" name="Google Shape;344;g2b6f9610e6e_0_72:notes">
            <a:extLst>
              <a:ext uri="{FF2B5EF4-FFF2-40B4-BE49-F238E27FC236}">
                <a16:creationId xmlns:a16="http://schemas.microsoft.com/office/drawing/2014/main" id="{6E76104D-4EF5-0BEF-B0E6-CC6F028193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b6f9610e6e_0_72:notes">
            <a:extLst>
              <a:ext uri="{FF2B5EF4-FFF2-40B4-BE49-F238E27FC236}">
                <a16:creationId xmlns:a16="http://schemas.microsoft.com/office/drawing/2014/main" id="{A479F967-637F-7170-6A08-37F57A6A9D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3 Devs could maybe take a card each here. </a:t>
            </a:r>
            <a:endParaRPr/>
          </a:p>
        </p:txBody>
      </p:sp>
    </p:spTree>
    <p:extLst>
      <p:ext uri="{BB962C8B-B14F-4D97-AF65-F5344CB8AC3E}">
        <p14:creationId xmlns:p14="http://schemas.microsoft.com/office/powerpoint/2010/main" val="1177130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b6f9610e6e_0_9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b6f9610e6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q&amp;a 1 question each from the judges and any questions from the group.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Lead discusses the following 1 minute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Lead discusses the Project board 30 seconds! Introduces Dev 2</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Dev 2 Discuss the MAIN FEATURES OF THE APP AT A HIGH LEVEL 1 minute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b6f9610e6e_0_5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b6f9610e6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DEV 2 Discusses secondary and tertiary features in this slide. Introduces DEV 3</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6f9e470d_0_1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Dev 3 then opens Repo, and exhibits README touching on testing and deployment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2a019b92c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2a019b92c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b6f9610e6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b6f9610e6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3 Devs could maybe take a card each here.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b6f9610e6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b6f9610e6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3 Devs could maybe take a card each here.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260150" y="38917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Hackathon Project Title</a:t>
            </a:r>
            <a:endParaRPr/>
          </a:p>
        </p:txBody>
      </p:sp>
      <p:sp>
        <p:nvSpPr>
          <p:cNvPr id="278" name="Google Shape;278;p13"/>
          <p:cNvSpPr txBox="1">
            <a:spLocks noGrp="1"/>
          </p:cNvSpPr>
          <p:nvPr>
            <p:ph type="subTitle" idx="1"/>
          </p:nvPr>
        </p:nvSpPr>
        <p:spPr>
          <a:xfrm>
            <a:off x="260138" y="1263213"/>
            <a:ext cx="8222100" cy="432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900"/>
              <a:t>A brief Description of your project.</a:t>
            </a:r>
            <a:endParaRPr sz="1900"/>
          </a:p>
        </p:txBody>
      </p:sp>
      <p:sp>
        <p:nvSpPr>
          <p:cNvPr id="279" name="Google Shape;279;p13"/>
          <p:cNvSpPr/>
          <p:nvPr/>
        </p:nvSpPr>
        <p:spPr>
          <a:xfrm>
            <a:off x="7958725" y="4484075"/>
            <a:ext cx="1052100" cy="543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pic>
        <p:nvPicPr>
          <p:cNvPr id="280" name="Google Shape;280;p13"/>
          <p:cNvPicPr preferRelativeResize="0"/>
          <p:nvPr/>
        </p:nvPicPr>
        <p:blipFill>
          <a:blip r:embed="rId3">
            <a:alphaModFix/>
          </a:blip>
          <a:stretch>
            <a:fillRect/>
          </a:stretch>
        </p:blipFill>
        <p:spPr>
          <a:xfrm>
            <a:off x="8087287" y="4592788"/>
            <a:ext cx="795230" cy="351367"/>
          </a:xfrm>
          <a:prstGeom prst="rect">
            <a:avLst/>
          </a:prstGeom>
          <a:noFill/>
          <a:ln>
            <a:noFill/>
          </a:ln>
        </p:spPr>
      </p:pic>
      <p:sp>
        <p:nvSpPr>
          <p:cNvPr id="281" name="Google Shape;281;p13"/>
          <p:cNvSpPr txBox="1"/>
          <p:nvPr/>
        </p:nvSpPr>
        <p:spPr>
          <a:xfrm>
            <a:off x="6052350" y="3079850"/>
            <a:ext cx="2369700" cy="58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solidFill>
                  <a:schemeClr val="lt1"/>
                </a:solidFill>
                <a:latin typeface="Roboto"/>
                <a:ea typeface="Roboto"/>
                <a:cs typeface="Roboto"/>
                <a:sym typeface="Roboto"/>
              </a:rPr>
              <a:t>Your Name</a:t>
            </a:r>
            <a:endParaRPr sz="2100">
              <a:solidFill>
                <a:schemeClr val="lt1"/>
              </a:solidFill>
              <a:latin typeface="Roboto"/>
              <a:ea typeface="Roboto"/>
              <a:cs typeface="Roboto"/>
              <a:sym typeface="Roboto"/>
            </a:endParaRPr>
          </a:p>
        </p:txBody>
      </p:sp>
      <p:pic>
        <p:nvPicPr>
          <p:cNvPr id="282" name="Google Shape;282;p13"/>
          <p:cNvPicPr preferRelativeResize="0"/>
          <p:nvPr/>
        </p:nvPicPr>
        <p:blipFill>
          <a:blip r:embed="rId4">
            <a:alphaModFix/>
          </a:blip>
          <a:stretch>
            <a:fillRect/>
          </a:stretch>
        </p:blipFill>
        <p:spPr>
          <a:xfrm>
            <a:off x="345150" y="2133450"/>
            <a:ext cx="5067448" cy="2350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6">
          <a:extLst>
            <a:ext uri="{FF2B5EF4-FFF2-40B4-BE49-F238E27FC236}">
              <a16:creationId xmlns:a16="http://schemas.microsoft.com/office/drawing/2014/main" id="{DD9F6E65-DD9F-0AF1-10EE-735A20E7DC0B}"/>
            </a:ext>
          </a:extLst>
        </p:cNvPr>
        <p:cNvGrpSpPr/>
        <p:nvPr/>
      </p:nvGrpSpPr>
      <p:grpSpPr>
        <a:xfrm>
          <a:off x="0" y="0"/>
          <a:ext cx="0" cy="0"/>
          <a:chOff x="0" y="0"/>
          <a:chExt cx="0" cy="0"/>
        </a:xfrm>
      </p:grpSpPr>
      <p:sp>
        <p:nvSpPr>
          <p:cNvPr id="347" name="Google Shape;347;p20">
            <a:extLst>
              <a:ext uri="{FF2B5EF4-FFF2-40B4-BE49-F238E27FC236}">
                <a16:creationId xmlns:a16="http://schemas.microsoft.com/office/drawing/2014/main" id="{9A84D4C6-0916-D912-22E1-551EDFF4EF46}"/>
              </a:ext>
            </a:extLst>
          </p:cNvPr>
          <p:cNvSpPr txBox="1">
            <a:spLocks noGrp="1"/>
          </p:cNvSpPr>
          <p:nvPr>
            <p:ph type="title"/>
          </p:nvPr>
        </p:nvSpPr>
        <p:spPr>
          <a:xfrm>
            <a:off x="1445049" y="55882"/>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Collaboration &amp; Outcomes-Selda Sen</a:t>
            </a:r>
            <a:endParaRPr dirty="0"/>
          </a:p>
        </p:txBody>
      </p:sp>
      <p:grpSp>
        <p:nvGrpSpPr>
          <p:cNvPr id="348" name="Google Shape;348;p20">
            <a:extLst>
              <a:ext uri="{FF2B5EF4-FFF2-40B4-BE49-F238E27FC236}">
                <a16:creationId xmlns:a16="http://schemas.microsoft.com/office/drawing/2014/main" id="{CEE39301-7AE2-2A5A-DB9A-8E3AC7182F7F}"/>
              </a:ext>
            </a:extLst>
          </p:cNvPr>
          <p:cNvGrpSpPr/>
          <p:nvPr/>
        </p:nvGrpSpPr>
        <p:grpSpPr>
          <a:xfrm>
            <a:off x="358000" y="605116"/>
            <a:ext cx="2628925" cy="4116159"/>
            <a:chOff x="431925" y="1304875"/>
            <a:chExt cx="2628925" cy="3416400"/>
          </a:xfrm>
        </p:grpSpPr>
        <p:sp>
          <p:nvSpPr>
            <p:cNvPr id="349" name="Google Shape;349;p20">
              <a:extLst>
                <a:ext uri="{FF2B5EF4-FFF2-40B4-BE49-F238E27FC236}">
                  <a16:creationId xmlns:a16="http://schemas.microsoft.com/office/drawing/2014/main" id="{800807B7-A161-72A7-5545-B303FD616F01}"/>
                </a:ext>
              </a:extLst>
            </p:cNvPr>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a:extLst>
                <a:ext uri="{FF2B5EF4-FFF2-40B4-BE49-F238E27FC236}">
                  <a16:creationId xmlns:a16="http://schemas.microsoft.com/office/drawing/2014/main" id="{355FED55-A9B2-AD26-B97A-40919163F8CF}"/>
                </a:ext>
              </a:extLst>
            </p:cNvPr>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20">
            <a:extLst>
              <a:ext uri="{FF2B5EF4-FFF2-40B4-BE49-F238E27FC236}">
                <a16:creationId xmlns:a16="http://schemas.microsoft.com/office/drawing/2014/main" id="{9D4EE42B-9B5B-BBB0-E5F5-1379B87CB519}"/>
              </a:ext>
            </a:extLst>
          </p:cNvPr>
          <p:cNvSpPr txBox="1">
            <a:spLocks noGrp="1"/>
          </p:cNvSpPr>
          <p:nvPr>
            <p:ph type="body" idx="4294967295"/>
          </p:nvPr>
        </p:nvSpPr>
        <p:spPr>
          <a:xfrm>
            <a:off x="3359488" y="1304875"/>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Collaboration</a:t>
            </a:r>
            <a:endParaRPr>
              <a:solidFill>
                <a:schemeClr val="lt1"/>
              </a:solidFill>
            </a:endParaRPr>
          </a:p>
        </p:txBody>
      </p:sp>
      <p:sp>
        <p:nvSpPr>
          <p:cNvPr id="352" name="Google Shape;352;p20">
            <a:extLst>
              <a:ext uri="{FF2B5EF4-FFF2-40B4-BE49-F238E27FC236}">
                <a16:creationId xmlns:a16="http://schemas.microsoft.com/office/drawing/2014/main" id="{21261898-C57D-658A-CFB5-F751F57188A2}"/>
              </a:ext>
            </a:extLst>
          </p:cNvPr>
          <p:cNvSpPr txBox="1">
            <a:spLocks noGrp="1"/>
          </p:cNvSpPr>
          <p:nvPr>
            <p:ph type="body" idx="4294967295"/>
          </p:nvPr>
        </p:nvSpPr>
        <p:spPr>
          <a:xfrm>
            <a:off x="441100" y="1174349"/>
            <a:ext cx="2478600" cy="354692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200" b="1" dirty="0"/>
              <a:t>Are you happy with the final product?</a:t>
            </a:r>
          </a:p>
          <a:p>
            <a:pPr marL="0" lvl="0" indent="0" algn="l" rtl="0">
              <a:spcBef>
                <a:spcPts val="0"/>
              </a:spcBef>
              <a:spcAft>
                <a:spcPts val="0"/>
              </a:spcAft>
              <a:buNone/>
            </a:pPr>
            <a:r>
              <a:rPr lang="en" sz="1200" dirty="0"/>
              <a:t>Yes</a:t>
            </a:r>
          </a:p>
          <a:p>
            <a:pPr marL="0" lvl="0" indent="0" algn="l" rtl="0">
              <a:spcBef>
                <a:spcPts val="1200"/>
              </a:spcBef>
              <a:spcAft>
                <a:spcPts val="0"/>
              </a:spcAft>
              <a:buNone/>
            </a:pPr>
            <a:r>
              <a:rPr lang="en" sz="1200" b="1" dirty="0"/>
              <a:t>What do you hope to achieve in the next development cycle?</a:t>
            </a:r>
          </a:p>
          <a:p>
            <a:pPr marL="0" lvl="0" indent="0" algn="l" rtl="0">
              <a:spcBef>
                <a:spcPts val="1200"/>
              </a:spcBef>
              <a:spcAft>
                <a:spcPts val="0"/>
              </a:spcAft>
              <a:buNone/>
            </a:pPr>
            <a:r>
              <a:rPr lang="en-US" sz="1200" dirty="0"/>
              <a:t>I hope to be able to do this project alone, which we did as a group.</a:t>
            </a:r>
            <a:endParaRPr sz="1200" dirty="0"/>
          </a:p>
          <a:p>
            <a:pPr marL="0" lvl="0" indent="0" algn="l" rtl="0">
              <a:spcBef>
                <a:spcPts val="1200"/>
              </a:spcBef>
              <a:spcAft>
                <a:spcPts val="1200"/>
              </a:spcAft>
              <a:buNone/>
            </a:pPr>
            <a:r>
              <a:rPr lang="en" sz="1200" b="1" dirty="0"/>
              <a:t>What would you do differently if you could start again?</a:t>
            </a:r>
          </a:p>
          <a:p>
            <a:pPr marL="0" lvl="0" indent="0" algn="l" rtl="0">
              <a:spcBef>
                <a:spcPts val="1200"/>
              </a:spcBef>
              <a:spcAft>
                <a:spcPts val="1200"/>
              </a:spcAft>
              <a:buNone/>
            </a:pPr>
            <a:r>
              <a:rPr lang="en-US" sz="1200" dirty="0"/>
              <a:t>I wouldn't change anything about the process.</a:t>
            </a:r>
            <a:endParaRPr sz="1200" dirty="0"/>
          </a:p>
        </p:txBody>
      </p:sp>
      <p:grpSp>
        <p:nvGrpSpPr>
          <p:cNvPr id="353" name="Google Shape;353;p20">
            <a:extLst>
              <a:ext uri="{FF2B5EF4-FFF2-40B4-BE49-F238E27FC236}">
                <a16:creationId xmlns:a16="http://schemas.microsoft.com/office/drawing/2014/main" id="{5B17E724-09B9-9E74-EA93-AEAA411E0D20}"/>
              </a:ext>
            </a:extLst>
          </p:cNvPr>
          <p:cNvGrpSpPr/>
          <p:nvPr/>
        </p:nvGrpSpPr>
        <p:grpSpPr>
          <a:xfrm>
            <a:off x="3320450" y="605116"/>
            <a:ext cx="2632500" cy="4116159"/>
            <a:chOff x="3320450" y="1304875"/>
            <a:chExt cx="2632500" cy="3416400"/>
          </a:xfrm>
        </p:grpSpPr>
        <p:sp>
          <p:nvSpPr>
            <p:cNvPr id="354" name="Google Shape;354;p20">
              <a:extLst>
                <a:ext uri="{FF2B5EF4-FFF2-40B4-BE49-F238E27FC236}">
                  <a16:creationId xmlns:a16="http://schemas.microsoft.com/office/drawing/2014/main" id="{5821C959-DAFF-48EA-A7DB-9E10B9292DA2}"/>
                </a:ext>
              </a:extLst>
            </p:cNvPr>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a:extLst>
                <a:ext uri="{FF2B5EF4-FFF2-40B4-BE49-F238E27FC236}">
                  <a16:creationId xmlns:a16="http://schemas.microsoft.com/office/drawing/2014/main" id="{889E6E22-B8F2-6F64-6185-6F6A0649DEBF}"/>
                </a:ext>
              </a:extLst>
            </p:cNvPr>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20">
            <a:extLst>
              <a:ext uri="{FF2B5EF4-FFF2-40B4-BE49-F238E27FC236}">
                <a16:creationId xmlns:a16="http://schemas.microsoft.com/office/drawing/2014/main" id="{8C710029-7621-ABE7-83D7-F897E494D120}"/>
              </a:ext>
            </a:extLst>
          </p:cNvPr>
          <p:cNvSpPr txBox="1">
            <a:spLocks noGrp="1"/>
          </p:cNvSpPr>
          <p:nvPr>
            <p:ph type="body" idx="4294967295"/>
          </p:nvPr>
        </p:nvSpPr>
        <p:spPr>
          <a:xfrm>
            <a:off x="3375388" y="1265794"/>
            <a:ext cx="2478600" cy="3455479"/>
          </a:xfrm>
          <a:prstGeom prst="rect">
            <a:avLst/>
          </a:prstGeom>
        </p:spPr>
        <p:txBody>
          <a:bodyPr spcFirstLastPara="1" wrap="square" lIns="91425" tIns="91425" rIns="91425" bIns="91425" anchor="t" anchorCtr="0">
            <a:normAutofit fontScale="62500" lnSpcReduction="20000"/>
          </a:bodyPr>
          <a:lstStyle/>
          <a:p>
            <a:pPr marL="0" lvl="0" indent="0" algn="l" rtl="0">
              <a:lnSpc>
                <a:spcPct val="100000"/>
              </a:lnSpc>
              <a:spcBef>
                <a:spcPts val="0"/>
              </a:spcBef>
              <a:spcAft>
                <a:spcPts val="0"/>
              </a:spcAft>
              <a:buNone/>
            </a:pPr>
            <a:r>
              <a:rPr lang="en" sz="1600" b="1" dirty="0"/>
              <a:t>Problems that arose during development?</a:t>
            </a:r>
          </a:p>
          <a:p>
            <a:pPr marL="0" lvl="0" indent="0" algn="l" rtl="0">
              <a:lnSpc>
                <a:spcPct val="100000"/>
              </a:lnSpc>
              <a:spcBef>
                <a:spcPts val="0"/>
              </a:spcBef>
              <a:spcAft>
                <a:spcPts val="0"/>
              </a:spcAft>
              <a:buNone/>
            </a:pPr>
            <a:r>
              <a:rPr lang="en-US" sz="1600" dirty="0"/>
              <a:t>While using </a:t>
            </a:r>
            <a:r>
              <a:rPr lang="en-US" sz="1600" dirty="0" err="1"/>
              <a:t>vscode</a:t>
            </a:r>
            <a:r>
              <a:rPr lang="en-US" sz="1600" dirty="0"/>
              <a:t>, we realized that I was using Ewa's space, then we opened my own space. Closing, deleting and re-uploading the file took extra time.</a:t>
            </a:r>
            <a:endParaRPr sz="1600" dirty="0"/>
          </a:p>
          <a:p>
            <a:pPr marL="0" lvl="0" indent="0" algn="l" rtl="0">
              <a:lnSpc>
                <a:spcPct val="100000"/>
              </a:lnSpc>
              <a:spcBef>
                <a:spcPts val="1200"/>
              </a:spcBef>
              <a:spcAft>
                <a:spcPts val="0"/>
              </a:spcAft>
              <a:buNone/>
            </a:pPr>
            <a:r>
              <a:rPr lang="en" sz="1600" b="1" dirty="0"/>
              <a:t>In group conflicts and resolutions?</a:t>
            </a:r>
            <a:r>
              <a:rPr lang="en-US" sz="1600" dirty="0"/>
              <a:t>We were a very good group. We did not have any disagreements</a:t>
            </a:r>
            <a:r>
              <a:rPr lang="en-US" sz="1600" b="1" dirty="0"/>
              <a:t>.</a:t>
            </a:r>
            <a:endParaRPr sz="1600" b="1" dirty="0"/>
          </a:p>
          <a:p>
            <a:pPr marL="0" lvl="0" indent="0" algn="l" rtl="0">
              <a:lnSpc>
                <a:spcPct val="100000"/>
              </a:lnSpc>
              <a:spcBef>
                <a:spcPts val="1200"/>
              </a:spcBef>
              <a:spcAft>
                <a:spcPts val="0"/>
              </a:spcAft>
              <a:buNone/>
            </a:pPr>
            <a:r>
              <a:rPr lang="en" sz="1600" b="1" dirty="0"/>
              <a:t>Did you find any of the behaviour related content useful? Teamwork, problem solving etc?</a:t>
            </a:r>
            <a:r>
              <a:rPr lang="en-US" sz="1600" dirty="0"/>
              <a:t>Everyone was very helpful. Paul organized us very well by distributing the tasks very well. He also helped us a lot wherever we needed help, using his previous experiences. We did data visualization with Ewa. We exchanged ideas and prepared together. We completed each other in the areas where we were lacking.</a:t>
            </a:r>
            <a:endParaRPr sz="1600" dirty="0"/>
          </a:p>
        </p:txBody>
      </p:sp>
      <p:grpSp>
        <p:nvGrpSpPr>
          <p:cNvPr id="357" name="Google Shape;357;p20">
            <a:extLst>
              <a:ext uri="{FF2B5EF4-FFF2-40B4-BE49-F238E27FC236}">
                <a16:creationId xmlns:a16="http://schemas.microsoft.com/office/drawing/2014/main" id="{6BFB6947-A6AD-4F7B-F73C-6107F3EAC287}"/>
              </a:ext>
            </a:extLst>
          </p:cNvPr>
          <p:cNvGrpSpPr/>
          <p:nvPr/>
        </p:nvGrpSpPr>
        <p:grpSpPr>
          <a:xfrm>
            <a:off x="6212550" y="605116"/>
            <a:ext cx="2632500" cy="4116159"/>
            <a:chOff x="6212550" y="1304875"/>
            <a:chExt cx="2632500" cy="3416400"/>
          </a:xfrm>
        </p:grpSpPr>
        <p:sp>
          <p:nvSpPr>
            <p:cNvPr id="358" name="Google Shape;358;p20">
              <a:extLst>
                <a:ext uri="{FF2B5EF4-FFF2-40B4-BE49-F238E27FC236}">
                  <a16:creationId xmlns:a16="http://schemas.microsoft.com/office/drawing/2014/main" id="{32D6D8D2-722F-F1CF-53C6-BE607041D88F}"/>
                </a:ext>
              </a:extLst>
            </p:cNvPr>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a:extLst>
                <a:ext uri="{FF2B5EF4-FFF2-40B4-BE49-F238E27FC236}">
                  <a16:creationId xmlns:a16="http://schemas.microsoft.com/office/drawing/2014/main" id="{FAEC1321-CE40-CC84-9C0A-AB0E7EE28723}"/>
                </a:ext>
              </a:extLst>
            </p:cNvPr>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0">
            <a:extLst>
              <a:ext uri="{FF2B5EF4-FFF2-40B4-BE49-F238E27FC236}">
                <a16:creationId xmlns:a16="http://schemas.microsoft.com/office/drawing/2014/main" id="{69E54B36-16F0-5EEC-5199-65A60C4E36A4}"/>
              </a:ext>
            </a:extLst>
          </p:cNvPr>
          <p:cNvSpPr txBox="1">
            <a:spLocks noGrp="1"/>
          </p:cNvSpPr>
          <p:nvPr>
            <p:ph type="body" idx="4294967295"/>
          </p:nvPr>
        </p:nvSpPr>
        <p:spPr>
          <a:xfrm>
            <a:off x="6270500" y="555532"/>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chemeClr val="lt1"/>
                </a:solidFill>
              </a:rPr>
              <a:t>Summary</a:t>
            </a:r>
            <a:endParaRPr dirty="0">
              <a:solidFill>
                <a:schemeClr val="lt1"/>
              </a:solidFill>
            </a:endParaRPr>
          </a:p>
        </p:txBody>
      </p:sp>
      <p:sp>
        <p:nvSpPr>
          <p:cNvPr id="361" name="Google Shape;361;p20">
            <a:extLst>
              <a:ext uri="{FF2B5EF4-FFF2-40B4-BE49-F238E27FC236}">
                <a16:creationId xmlns:a16="http://schemas.microsoft.com/office/drawing/2014/main" id="{ADC5785B-881E-D05E-3B6D-E2A1996EBBB9}"/>
              </a:ext>
            </a:extLst>
          </p:cNvPr>
          <p:cNvSpPr txBox="1">
            <a:spLocks noGrp="1"/>
          </p:cNvSpPr>
          <p:nvPr>
            <p:ph type="body" idx="4294967295"/>
          </p:nvPr>
        </p:nvSpPr>
        <p:spPr>
          <a:xfrm>
            <a:off x="6330474" y="1073409"/>
            <a:ext cx="2478600" cy="3979224"/>
          </a:xfrm>
          <a:prstGeom prst="rect">
            <a:avLst/>
          </a:prstGeom>
        </p:spPr>
        <p:txBody>
          <a:bodyPr spcFirstLastPara="1" wrap="square" lIns="91425" tIns="91425" rIns="91425" bIns="91425" anchor="t" anchorCtr="0">
            <a:normAutofit/>
          </a:bodyPr>
          <a:lstStyle/>
          <a:p>
            <a:pPr marL="0" indent="0">
              <a:lnSpc>
                <a:spcPct val="100000"/>
              </a:lnSpc>
              <a:spcBef>
                <a:spcPts val="0"/>
              </a:spcBef>
              <a:buNone/>
            </a:pPr>
            <a:r>
              <a:rPr lang="en" sz="1100" b="1" dirty="0"/>
              <a:t>Overall group dynamic</a:t>
            </a:r>
          </a:p>
          <a:p>
            <a:pPr marL="0" indent="0">
              <a:lnSpc>
                <a:spcPct val="100000"/>
              </a:lnSpc>
              <a:spcBef>
                <a:spcPts val="0"/>
              </a:spcBef>
              <a:buNone/>
            </a:pPr>
            <a:r>
              <a:rPr lang="en" sz="1100" dirty="0"/>
              <a:t>It was excellent</a:t>
            </a:r>
          </a:p>
          <a:p>
            <a:pPr marL="0" indent="0">
              <a:lnSpc>
                <a:spcPct val="100000"/>
              </a:lnSpc>
              <a:spcBef>
                <a:spcPts val="0"/>
              </a:spcBef>
              <a:buNone/>
            </a:pPr>
            <a:r>
              <a:rPr lang="en" sz="1100" b="1" dirty="0"/>
              <a:t>Overall satisfaction</a:t>
            </a:r>
          </a:p>
          <a:p>
            <a:pPr marL="0" indent="0">
              <a:lnSpc>
                <a:spcPct val="100000"/>
              </a:lnSpc>
              <a:spcBef>
                <a:spcPts val="0"/>
              </a:spcBef>
              <a:buNone/>
            </a:pPr>
            <a:r>
              <a:rPr lang="en" sz="1100" dirty="0"/>
              <a:t>I am satisfied</a:t>
            </a:r>
          </a:p>
          <a:p>
            <a:pPr marL="0" indent="0">
              <a:lnSpc>
                <a:spcPct val="100000"/>
              </a:lnSpc>
              <a:spcBef>
                <a:spcPts val="0"/>
              </a:spcBef>
              <a:buNone/>
            </a:pPr>
            <a:r>
              <a:rPr lang="en" sz="1100" b="1" dirty="0"/>
              <a:t>What we learned</a:t>
            </a:r>
            <a:endParaRPr lang="en-US" sz="1100" b="1" dirty="0"/>
          </a:p>
          <a:p>
            <a:pPr marL="0" indent="0">
              <a:lnSpc>
                <a:spcPct val="100000"/>
              </a:lnSpc>
              <a:spcBef>
                <a:spcPts val="0"/>
              </a:spcBef>
              <a:buNone/>
            </a:pPr>
            <a:r>
              <a:rPr lang="en-US" sz="1100" dirty="0"/>
              <a:t> I was able to think more deeply about how data visuals help us. I learned how to connect </a:t>
            </a:r>
            <a:r>
              <a:rPr lang="en-US" sz="1100" dirty="0" err="1"/>
              <a:t>VsCode</a:t>
            </a:r>
            <a:r>
              <a:rPr lang="en-US" sz="1100" dirty="0"/>
              <a:t> and GitHub. I learned how to do things as a team member in a project.</a:t>
            </a:r>
          </a:p>
          <a:p>
            <a:pPr marL="0" indent="0">
              <a:lnSpc>
                <a:spcPct val="100000"/>
              </a:lnSpc>
              <a:spcBef>
                <a:spcPts val="0"/>
              </a:spcBef>
              <a:buNone/>
            </a:pPr>
            <a:r>
              <a:rPr lang="en" sz="1100" b="1" dirty="0"/>
              <a:t>Our experiences.</a:t>
            </a:r>
          </a:p>
          <a:p>
            <a:pPr marL="0" indent="0">
              <a:lnSpc>
                <a:spcPct val="100000"/>
              </a:lnSpc>
              <a:spcBef>
                <a:spcPts val="0"/>
              </a:spcBef>
              <a:buNone/>
            </a:pPr>
            <a:r>
              <a:rPr lang="en-US" sz="1100" dirty="0"/>
              <a:t>I realized once again that numbers in a data containing about ten thousand lines do not have a simple meaning. It is easy to find the highest or lowest, but it is quite complicated to understand the relationships of other values, to produce a theory and try to test whether it is true or not. This really requires knowledge and experience.</a:t>
            </a:r>
            <a:endParaRPr sz="1100" dirty="0"/>
          </a:p>
        </p:txBody>
      </p:sp>
      <p:sp>
        <p:nvSpPr>
          <p:cNvPr id="362" name="Google Shape;362;p20">
            <a:extLst>
              <a:ext uri="{FF2B5EF4-FFF2-40B4-BE49-F238E27FC236}">
                <a16:creationId xmlns:a16="http://schemas.microsoft.com/office/drawing/2014/main" id="{2628E7F6-A41D-4203-F3D1-D648150F003E}"/>
              </a:ext>
            </a:extLst>
          </p:cNvPr>
          <p:cNvSpPr txBox="1">
            <a:spLocks noGrp="1"/>
          </p:cNvSpPr>
          <p:nvPr>
            <p:ph type="body" idx="4294967295"/>
          </p:nvPr>
        </p:nvSpPr>
        <p:spPr>
          <a:xfrm>
            <a:off x="425200" y="605116"/>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dirty="0">
                <a:solidFill>
                  <a:schemeClr val="lt1"/>
                </a:solidFill>
              </a:rPr>
              <a:t>Outcomes</a:t>
            </a:r>
            <a:endParaRPr sz="1500" dirty="0">
              <a:solidFill>
                <a:schemeClr val="lt1"/>
              </a:solidFill>
            </a:endParaRPr>
          </a:p>
        </p:txBody>
      </p:sp>
      <p:sp>
        <p:nvSpPr>
          <p:cNvPr id="363" name="Google Shape;363;p20">
            <a:extLst>
              <a:ext uri="{FF2B5EF4-FFF2-40B4-BE49-F238E27FC236}">
                <a16:creationId xmlns:a16="http://schemas.microsoft.com/office/drawing/2014/main" id="{8F350B15-8BDC-4585-AB52-506C410FA203}"/>
              </a:ext>
            </a:extLst>
          </p:cNvPr>
          <p:cNvSpPr txBox="1">
            <a:spLocks noGrp="1"/>
          </p:cNvSpPr>
          <p:nvPr>
            <p:ph type="body" idx="4294967295"/>
          </p:nvPr>
        </p:nvSpPr>
        <p:spPr>
          <a:xfrm>
            <a:off x="3454850" y="648329"/>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dirty="0">
                <a:solidFill>
                  <a:schemeClr val="lt1"/>
                </a:solidFill>
              </a:rPr>
              <a:t>Development Problems</a:t>
            </a:r>
            <a:endParaRPr sz="1500" dirty="0">
              <a:solidFill>
                <a:schemeClr val="lt1"/>
              </a:solidFill>
            </a:endParaRPr>
          </a:p>
        </p:txBody>
      </p:sp>
    </p:spTree>
    <p:extLst>
      <p:ext uri="{BB962C8B-B14F-4D97-AF65-F5344CB8AC3E}">
        <p14:creationId xmlns:p14="http://schemas.microsoft.com/office/powerpoint/2010/main" val="22828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1"/>
          <p:cNvSpPr txBox="1">
            <a:spLocks noGrp="1"/>
          </p:cNvSpPr>
          <p:nvPr>
            <p:ph type="title" idx="4294967295"/>
          </p:nvPr>
        </p:nvSpPr>
        <p:spPr>
          <a:xfrm>
            <a:off x="3091238" y="1703375"/>
            <a:ext cx="2656800" cy="769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Planning &amp; Design </a:t>
            </a:r>
            <a:endParaRPr/>
          </a:p>
        </p:txBody>
      </p:sp>
      <p:grpSp>
        <p:nvGrpSpPr>
          <p:cNvPr id="288" name="Google Shape;288;p14"/>
          <p:cNvGrpSpPr/>
          <p:nvPr/>
        </p:nvGrpSpPr>
        <p:grpSpPr>
          <a:xfrm>
            <a:off x="431925" y="1304875"/>
            <a:ext cx="2628925" cy="3416400"/>
            <a:chOff x="431925" y="1304875"/>
            <a:chExt cx="2628925" cy="3416400"/>
          </a:xfrm>
        </p:grpSpPr>
        <p:sp>
          <p:nvSpPr>
            <p:cNvPr id="289" name="Google Shape;289;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Ideation</a:t>
            </a:r>
            <a:endParaRPr>
              <a:solidFill>
                <a:schemeClr val="lt1"/>
              </a:solidFill>
            </a:endParaRPr>
          </a:p>
        </p:txBody>
      </p:sp>
      <p:sp>
        <p:nvSpPr>
          <p:cNvPr id="292" name="Google Shape;292;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600"/>
              <a:t>Project Goal: Build interactive dashboards for data analysis.</a:t>
            </a:r>
            <a:endParaRPr sz="1600"/>
          </a:p>
          <a:p>
            <a:pPr marL="0" lvl="0" indent="0" algn="l" rtl="0">
              <a:spcBef>
                <a:spcPts val="1200"/>
              </a:spcBef>
              <a:spcAft>
                <a:spcPts val="0"/>
              </a:spcAft>
              <a:buNone/>
            </a:pPr>
            <a:r>
              <a:rPr lang="en" sz="1600"/>
              <a:t>Use Cases: Insurance cost analysis, customer churn prediction, sales trends, car pricing.</a:t>
            </a:r>
            <a:endParaRPr sz="1600"/>
          </a:p>
          <a:p>
            <a:pPr marL="0" lvl="0" indent="0" algn="l" rtl="0">
              <a:spcBef>
                <a:spcPts val="1200"/>
              </a:spcBef>
              <a:spcAft>
                <a:spcPts val="0"/>
              </a:spcAft>
              <a:buNone/>
            </a:pPr>
            <a:r>
              <a:rPr lang="en" sz="1600"/>
              <a:t>Business Case: Improve decision-making through data insights.</a:t>
            </a:r>
            <a:endParaRPr sz="1600"/>
          </a:p>
          <a:p>
            <a:pPr marL="0" lvl="0" indent="0" algn="l" rtl="0">
              <a:spcBef>
                <a:spcPts val="1200"/>
              </a:spcBef>
              <a:spcAft>
                <a:spcPts val="1200"/>
              </a:spcAft>
              <a:buNone/>
            </a:pPr>
            <a:r>
              <a:rPr lang="en" sz="1600"/>
              <a:t>Target Audience: Business professionals, analysts, and decision-makers.</a:t>
            </a:r>
            <a:endParaRPr sz="1600"/>
          </a:p>
        </p:txBody>
      </p:sp>
      <p:grpSp>
        <p:nvGrpSpPr>
          <p:cNvPr id="293" name="Google Shape;293;p14"/>
          <p:cNvGrpSpPr/>
          <p:nvPr/>
        </p:nvGrpSpPr>
        <p:grpSpPr>
          <a:xfrm>
            <a:off x="3320450" y="1304875"/>
            <a:ext cx="2632500" cy="3416400"/>
            <a:chOff x="3320450" y="1304875"/>
            <a:chExt cx="2632500" cy="3416400"/>
          </a:xfrm>
        </p:grpSpPr>
        <p:sp>
          <p:nvSpPr>
            <p:cNvPr id="294" name="Google Shape;294;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Design</a:t>
            </a:r>
            <a:endParaRPr>
              <a:solidFill>
                <a:schemeClr val="lt1"/>
              </a:solidFill>
            </a:endParaRPr>
          </a:p>
        </p:txBody>
      </p:sp>
      <p:sp>
        <p:nvSpPr>
          <p:cNvPr id="297" name="Google Shape;297;p14"/>
          <p:cNvSpPr txBox="1">
            <a:spLocks noGrp="1"/>
          </p:cNvSpPr>
          <p:nvPr>
            <p:ph type="body" idx="4294967295"/>
          </p:nvPr>
        </p:nvSpPr>
        <p:spPr>
          <a:xfrm>
            <a:off x="3397400" y="1850300"/>
            <a:ext cx="2478600" cy="27948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1600"/>
              <a:t>User Stories: "As an analyst, I want to explore trends dynamically."</a:t>
            </a:r>
            <a:endParaRPr sz="1600"/>
          </a:p>
          <a:p>
            <a:pPr marL="0" lvl="0" indent="0" algn="l" rtl="0">
              <a:spcBef>
                <a:spcPts val="1200"/>
              </a:spcBef>
              <a:spcAft>
                <a:spcPts val="0"/>
              </a:spcAft>
              <a:buNone/>
            </a:pPr>
            <a:r>
              <a:rPr lang="en" sz="1600"/>
              <a:t>Intuitive UI: Clean layouts, easy navigation.</a:t>
            </a:r>
            <a:endParaRPr sz="1600"/>
          </a:p>
          <a:p>
            <a:pPr marL="0" lvl="0" indent="0" algn="l" rtl="0">
              <a:spcBef>
                <a:spcPts val="1200"/>
              </a:spcBef>
              <a:spcAft>
                <a:spcPts val="0"/>
              </a:spcAft>
              <a:buNone/>
            </a:pPr>
            <a:r>
              <a:rPr lang="en" sz="1600"/>
              <a:t>Accessibility: Readable colours, labeling</a:t>
            </a:r>
            <a:endParaRPr sz="1600"/>
          </a:p>
          <a:p>
            <a:pPr marL="0" lvl="0" indent="0" algn="l" rtl="0">
              <a:spcBef>
                <a:spcPts val="1200"/>
              </a:spcBef>
              <a:spcAft>
                <a:spcPts val="0"/>
              </a:spcAft>
              <a:buNone/>
            </a:pPr>
            <a:r>
              <a:rPr lang="en" sz="1600"/>
              <a:t>Interactivity: Clickable filters, zoomable charts.</a:t>
            </a:r>
            <a:endParaRPr sz="1600"/>
          </a:p>
          <a:p>
            <a:pPr marL="0" lvl="0" indent="0" algn="l" rtl="0">
              <a:spcBef>
                <a:spcPts val="1200"/>
              </a:spcBef>
              <a:spcAft>
                <a:spcPts val="1200"/>
              </a:spcAft>
              <a:buNone/>
            </a:pPr>
            <a:r>
              <a:rPr lang="en" sz="1600"/>
              <a:t>Hypothesis: I think an increase in  variable x will result in an increase for variable y</a:t>
            </a:r>
            <a:endParaRPr sz="1600"/>
          </a:p>
        </p:txBody>
      </p:sp>
      <p:grpSp>
        <p:nvGrpSpPr>
          <p:cNvPr id="298" name="Google Shape;298;p14"/>
          <p:cNvGrpSpPr/>
          <p:nvPr/>
        </p:nvGrpSpPr>
        <p:grpSpPr>
          <a:xfrm>
            <a:off x="6212550" y="1304875"/>
            <a:ext cx="2632500" cy="3416400"/>
            <a:chOff x="6212550" y="1304875"/>
            <a:chExt cx="2632500" cy="3416400"/>
          </a:xfrm>
        </p:grpSpPr>
        <p:sp>
          <p:nvSpPr>
            <p:cNvPr id="299" name="Google Shape;299;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Technologies</a:t>
            </a:r>
            <a:endParaRPr>
              <a:solidFill>
                <a:schemeClr val="lt1"/>
              </a:solidFill>
            </a:endParaRPr>
          </a:p>
        </p:txBody>
      </p:sp>
      <p:sp>
        <p:nvSpPr>
          <p:cNvPr id="302" name="Google Shape;302;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600"/>
              <a:t>Tools: Power BI, Tableau.</a:t>
            </a:r>
            <a:endParaRPr sz="1600"/>
          </a:p>
          <a:p>
            <a:pPr marL="0" lvl="0" indent="0" algn="l" rtl="0">
              <a:spcBef>
                <a:spcPts val="1200"/>
              </a:spcBef>
              <a:spcAft>
                <a:spcPts val="0"/>
              </a:spcAft>
              <a:buNone/>
            </a:pPr>
            <a:r>
              <a:rPr lang="en" sz="1600"/>
              <a:t>Wireframing: Power BI templates, Figma.</a:t>
            </a:r>
            <a:endParaRPr sz="1600"/>
          </a:p>
          <a:p>
            <a:pPr marL="0" lvl="0" indent="0" algn="l" rtl="0">
              <a:spcBef>
                <a:spcPts val="1200"/>
              </a:spcBef>
              <a:spcAft>
                <a:spcPts val="0"/>
              </a:spcAft>
              <a:buNone/>
            </a:pPr>
            <a:r>
              <a:rPr lang="en" sz="1600"/>
              <a:t>Project Management: Trello, GitHub Projects.</a:t>
            </a:r>
            <a:endParaRPr sz="1600"/>
          </a:p>
          <a:p>
            <a:pPr marL="0" lvl="0" indent="0" algn="l" rtl="0">
              <a:spcBef>
                <a:spcPts val="1200"/>
              </a:spcBef>
              <a:spcAft>
                <a:spcPts val="0"/>
              </a:spcAft>
              <a:buNone/>
            </a:pPr>
            <a:r>
              <a:rPr lang="en" sz="1600"/>
              <a:t>Version Control: GitHub for collaboration.</a:t>
            </a:r>
            <a:endParaRPr sz="1600"/>
          </a:p>
          <a:p>
            <a:pPr marL="0" lvl="0" indent="0" algn="l" rtl="0">
              <a:spcBef>
                <a:spcPts val="1200"/>
              </a:spcBef>
              <a:spcAft>
                <a:spcPts val="1200"/>
              </a:spcAft>
              <a:buNone/>
            </a:pPr>
            <a:r>
              <a:rPr lang="en" sz="1600"/>
              <a:t>Libraries &amp; Frameworks: Python (Pandas, NumPy), SQL, Power BI.</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5"/>
          <p:cNvSpPr txBox="1">
            <a:spLocks noGrp="1"/>
          </p:cNvSpPr>
          <p:nvPr>
            <p:ph type="title" idx="4294967295"/>
          </p:nvPr>
        </p:nvSpPr>
        <p:spPr>
          <a:xfrm>
            <a:off x="4492538" y="326800"/>
            <a:ext cx="2656800" cy="769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Project Board</a:t>
            </a:r>
            <a:endParaRPr/>
          </a:p>
        </p:txBody>
      </p:sp>
      <p:sp>
        <p:nvSpPr>
          <p:cNvPr id="308" name="Google Shape;308;p15"/>
          <p:cNvSpPr txBox="1">
            <a:spLocks noGrp="1"/>
          </p:cNvSpPr>
          <p:nvPr>
            <p:ph type="subTitle" idx="4294967295"/>
          </p:nvPr>
        </p:nvSpPr>
        <p:spPr>
          <a:xfrm>
            <a:off x="257250" y="1483800"/>
            <a:ext cx="2430000" cy="2621100"/>
          </a:xfrm>
          <a:prstGeom prst="rect">
            <a:avLst/>
          </a:prstGeom>
          <a:solidFill>
            <a:schemeClr val="lt1"/>
          </a:solidFill>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600">
                <a:latin typeface="EB Garamond Medium"/>
                <a:ea typeface="EB Garamond Medium"/>
                <a:cs typeface="EB Garamond Medium"/>
                <a:sym typeface="EB Garamond Medium"/>
              </a:rPr>
              <a:t>Number of User Stories</a:t>
            </a:r>
            <a:br>
              <a:rPr lang="en" sz="1600">
                <a:latin typeface="EB Garamond Medium"/>
                <a:ea typeface="EB Garamond Medium"/>
                <a:cs typeface="EB Garamond Medium"/>
                <a:sym typeface="EB Garamond Medium"/>
              </a:rPr>
            </a:br>
            <a:r>
              <a:rPr lang="en" sz="1600">
                <a:latin typeface="EB Garamond Medium"/>
                <a:ea typeface="EB Garamond Medium"/>
                <a:cs typeface="EB Garamond Medium"/>
                <a:sym typeface="EB Garamond Medium"/>
              </a:rPr>
              <a:t>Assigned Tasks</a:t>
            </a:r>
            <a:endParaRPr sz="1600">
              <a:latin typeface="EB Garamond Medium"/>
              <a:ea typeface="EB Garamond Medium"/>
              <a:cs typeface="EB Garamond Medium"/>
              <a:sym typeface="EB Garamond Medium"/>
            </a:endParaRPr>
          </a:p>
          <a:p>
            <a:pPr marL="0" lvl="0" indent="0" algn="l" rtl="0">
              <a:lnSpc>
                <a:spcPct val="150000"/>
              </a:lnSpc>
              <a:spcBef>
                <a:spcPts val="1200"/>
              </a:spcBef>
              <a:spcAft>
                <a:spcPts val="0"/>
              </a:spcAft>
              <a:buNone/>
            </a:pPr>
            <a:r>
              <a:rPr lang="en" sz="1600">
                <a:solidFill>
                  <a:srgbClr val="202124"/>
                </a:solidFill>
                <a:highlight>
                  <a:srgbClr val="FFFFFF"/>
                </a:highlight>
                <a:latin typeface="EB Garamond Medium"/>
                <a:ea typeface="EB Garamond Medium"/>
                <a:cs typeface="EB Garamond Medium"/>
                <a:sym typeface="EB Garamond Medium"/>
              </a:rPr>
              <a:t>MoSCoW</a:t>
            </a:r>
            <a:r>
              <a:rPr lang="en" sz="1300">
                <a:solidFill>
                  <a:srgbClr val="202124"/>
                </a:solidFill>
                <a:highlight>
                  <a:srgbClr val="FFFFFF"/>
                </a:highlight>
                <a:latin typeface="EB Garamond Medium"/>
                <a:ea typeface="EB Garamond Medium"/>
                <a:cs typeface="EB Garamond Medium"/>
                <a:sym typeface="EB Garamond Medium"/>
              </a:rPr>
              <a:t> </a:t>
            </a:r>
            <a:r>
              <a:rPr lang="en" sz="1600">
                <a:latin typeface="EB Garamond Medium"/>
                <a:ea typeface="EB Garamond Medium"/>
                <a:cs typeface="EB Garamond Medium"/>
                <a:sym typeface="EB Garamond Medium"/>
              </a:rPr>
              <a:t>Prioritisation</a:t>
            </a:r>
            <a:endParaRPr sz="1600">
              <a:latin typeface="EB Garamond Medium"/>
              <a:ea typeface="EB Garamond Medium"/>
              <a:cs typeface="EB Garamond Medium"/>
              <a:sym typeface="EB Garamond Medium"/>
            </a:endParaRPr>
          </a:p>
          <a:p>
            <a:pPr marL="0" lvl="0" indent="0" algn="l" rtl="0">
              <a:spcBef>
                <a:spcPts val="1200"/>
              </a:spcBef>
              <a:spcAft>
                <a:spcPts val="0"/>
              </a:spcAft>
              <a:buNone/>
            </a:pPr>
            <a:r>
              <a:rPr lang="en" sz="1600">
                <a:latin typeface="EB Garamond Medium"/>
                <a:ea typeface="EB Garamond Medium"/>
                <a:cs typeface="EB Garamond Medium"/>
                <a:sym typeface="EB Garamond Medium"/>
              </a:rPr>
              <a:t>AGILE (MVP)</a:t>
            </a:r>
            <a:endParaRPr>
              <a:latin typeface="EB Garamond Medium"/>
              <a:ea typeface="EB Garamond Medium"/>
              <a:cs typeface="EB Garamond Medium"/>
              <a:sym typeface="EB Garamond Medium"/>
            </a:endParaRPr>
          </a:p>
          <a:p>
            <a:pPr marL="0" lvl="0" indent="0" algn="l" rtl="0">
              <a:spcBef>
                <a:spcPts val="1200"/>
              </a:spcBef>
              <a:spcAft>
                <a:spcPts val="1200"/>
              </a:spcAft>
              <a:buNone/>
            </a:pPr>
            <a:r>
              <a:rPr lang="en" sz="1600">
                <a:latin typeface="EB Garamond Medium"/>
                <a:ea typeface="EB Garamond Medium"/>
                <a:cs typeface="EB Garamond Medium"/>
                <a:sym typeface="EB Garamond Medium"/>
              </a:rPr>
              <a:t>Project Backlog</a:t>
            </a:r>
            <a:endParaRPr>
              <a:latin typeface="EB Garamond Medium"/>
              <a:ea typeface="EB Garamond Medium"/>
              <a:cs typeface="EB Garamond Medium"/>
              <a:sym typeface="EB Garamond Medium"/>
            </a:endParaRPr>
          </a:p>
        </p:txBody>
      </p:sp>
      <p:pic>
        <p:nvPicPr>
          <p:cNvPr id="309" name="Google Shape;309;p15"/>
          <p:cNvPicPr preferRelativeResize="0"/>
          <p:nvPr/>
        </p:nvPicPr>
        <p:blipFill>
          <a:blip r:embed="rId3">
            <a:alphaModFix/>
          </a:blip>
          <a:stretch>
            <a:fillRect/>
          </a:stretch>
        </p:blipFill>
        <p:spPr>
          <a:xfrm>
            <a:off x="2801900" y="1096300"/>
            <a:ext cx="6038109" cy="3742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6"/>
          <p:cNvSpPr txBox="1">
            <a:spLocks noGrp="1"/>
          </p:cNvSpPr>
          <p:nvPr>
            <p:ph type="title"/>
          </p:nvPr>
        </p:nvSpPr>
        <p:spPr>
          <a:xfrm>
            <a:off x="3178100" y="215300"/>
            <a:ext cx="24105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Features</a:t>
            </a:r>
            <a:endParaRPr/>
          </a:p>
        </p:txBody>
      </p:sp>
      <p:sp>
        <p:nvSpPr>
          <p:cNvPr id="315" name="Google Shape;315;p16"/>
          <p:cNvSpPr txBox="1"/>
          <p:nvPr/>
        </p:nvSpPr>
        <p:spPr>
          <a:xfrm>
            <a:off x="1571675" y="1089600"/>
            <a:ext cx="17064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latin typeface="Roboto"/>
                <a:ea typeface="Roboto"/>
                <a:cs typeface="Roboto"/>
                <a:sym typeface="Roboto"/>
              </a:rPr>
              <a:t>Feature 1</a:t>
            </a:r>
            <a:endParaRPr sz="1800">
              <a:solidFill>
                <a:schemeClr val="lt1"/>
              </a:solidFill>
              <a:latin typeface="Roboto"/>
              <a:ea typeface="Roboto"/>
              <a:cs typeface="Roboto"/>
              <a:sym typeface="Roboto"/>
            </a:endParaRPr>
          </a:p>
        </p:txBody>
      </p:sp>
      <p:sp>
        <p:nvSpPr>
          <p:cNvPr id="316" name="Google Shape;316;p16"/>
          <p:cNvSpPr txBox="1"/>
          <p:nvPr/>
        </p:nvSpPr>
        <p:spPr>
          <a:xfrm>
            <a:off x="5949225" y="1089588"/>
            <a:ext cx="17064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latin typeface="Roboto"/>
                <a:ea typeface="Roboto"/>
                <a:cs typeface="Roboto"/>
                <a:sym typeface="Roboto"/>
              </a:rPr>
              <a:t>Feature 2</a:t>
            </a:r>
            <a:endParaRPr sz="1800">
              <a:solidFill>
                <a:schemeClr val="lt1"/>
              </a:solidFill>
              <a:latin typeface="Roboto"/>
              <a:ea typeface="Roboto"/>
              <a:cs typeface="Roboto"/>
              <a:sym typeface="Roboto"/>
            </a:endParaRPr>
          </a:p>
        </p:txBody>
      </p:sp>
      <p:pic>
        <p:nvPicPr>
          <p:cNvPr id="317" name="Google Shape;317;p16"/>
          <p:cNvPicPr preferRelativeResize="0"/>
          <p:nvPr/>
        </p:nvPicPr>
        <p:blipFill>
          <a:blip r:embed="rId3">
            <a:alphaModFix/>
          </a:blip>
          <a:stretch>
            <a:fillRect/>
          </a:stretch>
        </p:blipFill>
        <p:spPr>
          <a:xfrm>
            <a:off x="5070951" y="1560913"/>
            <a:ext cx="3462953" cy="3110788"/>
          </a:xfrm>
          <a:prstGeom prst="rect">
            <a:avLst/>
          </a:prstGeom>
          <a:noFill/>
          <a:ln>
            <a:noFill/>
          </a:ln>
        </p:spPr>
      </p:pic>
      <p:pic>
        <p:nvPicPr>
          <p:cNvPr id="318" name="Google Shape;318;p16"/>
          <p:cNvPicPr preferRelativeResize="0"/>
          <p:nvPr/>
        </p:nvPicPr>
        <p:blipFill>
          <a:blip r:embed="rId4">
            <a:alphaModFix/>
          </a:blip>
          <a:stretch>
            <a:fillRect/>
          </a:stretch>
        </p:blipFill>
        <p:spPr>
          <a:xfrm>
            <a:off x="372025" y="1673901"/>
            <a:ext cx="4199975" cy="2272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7"/>
          <p:cNvSpPr txBox="1">
            <a:spLocks noGrp="1"/>
          </p:cNvSpPr>
          <p:nvPr>
            <p:ph type="title"/>
          </p:nvPr>
        </p:nvSpPr>
        <p:spPr>
          <a:xfrm>
            <a:off x="3178100" y="215300"/>
            <a:ext cx="24105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Features</a:t>
            </a:r>
            <a:endParaRPr/>
          </a:p>
        </p:txBody>
      </p:sp>
      <p:sp>
        <p:nvSpPr>
          <p:cNvPr id="324" name="Google Shape;324;p17"/>
          <p:cNvSpPr txBox="1"/>
          <p:nvPr/>
        </p:nvSpPr>
        <p:spPr>
          <a:xfrm>
            <a:off x="1583075" y="1565150"/>
            <a:ext cx="17064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latin typeface="Roboto"/>
                <a:ea typeface="Roboto"/>
                <a:cs typeface="Roboto"/>
                <a:sym typeface="Roboto"/>
              </a:rPr>
              <a:t>Feature 3</a:t>
            </a:r>
            <a:endParaRPr sz="1800">
              <a:solidFill>
                <a:schemeClr val="lt1"/>
              </a:solidFill>
              <a:latin typeface="Roboto"/>
              <a:ea typeface="Roboto"/>
              <a:cs typeface="Roboto"/>
              <a:sym typeface="Roboto"/>
            </a:endParaRPr>
          </a:p>
        </p:txBody>
      </p:sp>
      <p:sp>
        <p:nvSpPr>
          <p:cNvPr id="325" name="Google Shape;325;p17"/>
          <p:cNvSpPr txBox="1"/>
          <p:nvPr/>
        </p:nvSpPr>
        <p:spPr>
          <a:xfrm>
            <a:off x="5440250" y="1565138"/>
            <a:ext cx="17064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latin typeface="Roboto"/>
                <a:ea typeface="Roboto"/>
                <a:cs typeface="Roboto"/>
                <a:sym typeface="Roboto"/>
              </a:rPr>
              <a:t>Feature 4</a:t>
            </a:r>
            <a:endParaRPr sz="1800">
              <a:solidFill>
                <a:schemeClr val="lt1"/>
              </a:solidFill>
              <a:latin typeface="Roboto"/>
              <a:ea typeface="Roboto"/>
              <a:cs typeface="Roboto"/>
              <a:sym typeface="Roboto"/>
            </a:endParaRPr>
          </a:p>
        </p:txBody>
      </p:sp>
      <p:pic>
        <p:nvPicPr>
          <p:cNvPr id="326" name="Google Shape;326;p17"/>
          <p:cNvPicPr preferRelativeResize="0"/>
          <p:nvPr/>
        </p:nvPicPr>
        <p:blipFill>
          <a:blip r:embed="rId3">
            <a:alphaModFix/>
          </a:blip>
          <a:stretch>
            <a:fillRect/>
          </a:stretch>
        </p:blipFill>
        <p:spPr>
          <a:xfrm>
            <a:off x="4512006" y="2130450"/>
            <a:ext cx="3562876" cy="2026225"/>
          </a:xfrm>
          <a:prstGeom prst="rect">
            <a:avLst/>
          </a:prstGeom>
          <a:noFill/>
          <a:ln>
            <a:noFill/>
          </a:ln>
        </p:spPr>
      </p:pic>
      <p:pic>
        <p:nvPicPr>
          <p:cNvPr id="327" name="Google Shape;327;p17"/>
          <p:cNvPicPr preferRelativeResize="0"/>
          <p:nvPr/>
        </p:nvPicPr>
        <p:blipFill>
          <a:blip r:embed="rId4">
            <a:alphaModFix/>
          </a:blip>
          <a:stretch>
            <a:fillRect/>
          </a:stretch>
        </p:blipFill>
        <p:spPr>
          <a:xfrm>
            <a:off x="1141525" y="2030262"/>
            <a:ext cx="2474001" cy="2226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8"/>
          <p:cNvSpPr txBox="1">
            <a:spLocks noGrp="1"/>
          </p:cNvSpPr>
          <p:nvPr>
            <p:ph type="title"/>
          </p:nvPr>
        </p:nvSpPr>
        <p:spPr>
          <a:xfrm>
            <a:off x="219125" y="586850"/>
            <a:ext cx="4100100" cy="244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Documentation, Testing</a:t>
            </a:r>
            <a:br>
              <a:rPr lang="en"/>
            </a:br>
            <a:r>
              <a:rPr lang="en"/>
              <a:t>&amp; Version Control</a:t>
            </a:r>
            <a:endParaRPr/>
          </a:p>
        </p:txBody>
      </p:sp>
      <p:sp>
        <p:nvSpPr>
          <p:cNvPr id="333" name="Google Shape;333;p18"/>
          <p:cNvSpPr txBox="1"/>
          <p:nvPr/>
        </p:nvSpPr>
        <p:spPr>
          <a:xfrm>
            <a:off x="454025" y="2926800"/>
            <a:ext cx="3865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i="1"/>
              <a:t>GitHub Repository: </a:t>
            </a:r>
            <a:endParaRPr/>
          </a:p>
        </p:txBody>
      </p:sp>
      <p:pic>
        <p:nvPicPr>
          <p:cNvPr id="334" name="Google Shape;334;p18"/>
          <p:cNvPicPr preferRelativeResize="0"/>
          <p:nvPr/>
        </p:nvPicPr>
        <p:blipFill>
          <a:blip r:embed="rId3">
            <a:alphaModFix/>
          </a:blip>
          <a:stretch>
            <a:fillRect/>
          </a:stretch>
        </p:blipFill>
        <p:spPr>
          <a:xfrm>
            <a:off x="4129225" y="1496388"/>
            <a:ext cx="4636498" cy="2150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9"/>
          <p:cNvSpPr txBox="1">
            <a:spLocks noGrp="1"/>
          </p:cNvSpPr>
          <p:nvPr>
            <p:ph type="title"/>
          </p:nvPr>
        </p:nvSpPr>
        <p:spPr>
          <a:xfrm>
            <a:off x="635750" y="202925"/>
            <a:ext cx="34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Insights &amp; Findings</a:t>
            </a:r>
            <a:endParaRPr/>
          </a:p>
        </p:txBody>
      </p:sp>
      <p:sp>
        <p:nvSpPr>
          <p:cNvPr id="340" name="Google Shape;340;p19"/>
          <p:cNvSpPr txBox="1">
            <a:spLocks noGrp="1"/>
          </p:cNvSpPr>
          <p:nvPr>
            <p:ph type="body" idx="2"/>
          </p:nvPr>
        </p:nvSpPr>
        <p:spPr>
          <a:xfrm>
            <a:off x="1059875" y="894500"/>
            <a:ext cx="3430500" cy="3870600"/>
          </a:xfrm>
          <a:prstGeom prst="rect">
            <a:avLst/>
          </a:prstGeom>
        </p:spPr>
        <p:txBody>
          <a:bodyPr spcFirstLastPara="1" wrap="square" lIns="91425" tIns="91425" rIns="91425" bIns="91425" anchor="t" anchorCtr="0">
            <a:normAutofit fontScale="85000" lnSpcReduction="10000"/>
          </a:bodyPr>
          <a:lstStyle/>
          <a:p>
            <a:pPr marL="0" lvl="0" indent="0" algn="ctr" rtl="0">
              <a:spcBef>
                <a:spcPts val="0"/>
              </a:spcBef>
              <a:spcAft>
                <a:spcPts val="0"/>
              </a:spcAft>
              <a:buNone/>
            </a:pPr>
            <a:r>
              <a:rPr lang="en" sz="1770" b="1"/>
              <a:t>Key Data Insights</a:t>
            </a:r>
            <a:endParaRPr sz="1770" b="1"/>
          </a:p>
          <a:p>
            <a:pPr marL="0" lvl="0" indent="0" algn="l" rtl="0">
              <a:lnSpc>
                <a:spcPct val="115000"/>
              </a:lnSpc>
              <a:spcBef>
                <a:spcPts val="1200"/>
              </a:spcBef>
              <a:spcAft>
                <a:spcPts val="0"/>
              </a:spcAft>
              <a:buNone/>
            </a:pPr>
            <a:r>
              <a:rPr lang="en" b="1"/>
              <a:t>Healthcare Insurance Analysis:</a:t>
            </a:r>
            <a:endParaRPr b="1"/>
          </a:p>
          <a:p>
            <a:pPr marL="457200" lvl="0" indent="-298767" algn="l" rtl="0">
              <a:lnSpc>
                <a:spcPct val="115000"/>
              </a:lnSpc>
              <a:spcBef>
                <a:spcPts val="0"/>
              </a:spcBef>
              <a:spcAft>
                <a:spcPts val="0"/>
              </a:spcAft>
              <a:buSzPct val="100000"/>
              <a:buChar char="●"/>
            </a:pPr>
            <a:r>
              <a:rPr lang="en" b="1"/>
              <a:t>Age, BMI, and smoking status significantly impact insurance costs.</a:t>
            </a:r>
            <a:endParaRPr b="1"/>
          </a:p>
          <a:p>
            <a:pPr marL="457200" lvl="0" indent="-298767" algn="l" rtl="0">
              <a:lnSpc>
                <a:spcPct val="115000"/>
              </a:lnSpc>
              <a:spcBef>
                <a:spcPts val="0"/>
              </a:spcBef>
              <a:spcAft>
                <a:spcPts val="0"/>
              </a:spcAft>
              <a:buSzPct val="100000"/>
              <a:buChar char="●"/>
            </a:pPr>
            <a:r>
              <a:rPr lang="en" b="1"/>
              <a:t>Geographic regions show cost variations.</a:t>
            </a:r>
            <a:endParaRPr b="1"/>
          </a:p>
          <a:p>
            <a:pPr marL="0" lvl="0" indent="0" algn="l" rtl="0">
              <a:lnSpc>
                <a:spcPct val="115000"/>
              </a:lnSpc>
              <a:spcBef>
                <a:spcPts val="0"/>
              </a:spcBef>
              <a:spcAft>
                <a:spcPts val="0"/>
              </a:spcAft>
              <a:buNone/>
            </a:pPr>
            <a:r>
              <a:rPr lang="en" b="1"/>
              <a:t>Credit Card Churn Analysis:</a:t>
            </a:r>
            <a:endParaRPr b="1"/>
          </a:p>
          <a:p>
            <a:pPr marL="457200" lvl="0" indent="-298767" algn="l" rtl="0">
              <a:lnSpc>
                <a:spcPct val="115000"/>
              </a:lnSpc>
              <a:spcBef>
                <a:spcPts val="0"/>
              </a:spcBef>
              <a:spcAft>
                <a:spcPts val="0"/>
              </a:spcAft>
              <a:buSzPct val="100000"/>
              <a:buChar char="●"/>
            </a:pPr>
            <a:r>
              <a:rPr lang="en" b="1"/>
              <a:t>High-income customers are less likely to churn.</a:t>
            </a:r>
            <a:endParaRPr b="1"/>
          </a:p>
          <a:p>
            <a:pPr marL="457200" lvl="0" indent="-298767" algn="l" rtl="0">
              <a:lnSpc>
                <a:spcPct val="115000"/>
              </a:lnSpc>
              <a:spcBef>
                <a:spcPts val="0"/>
              </a:spcBef>
              <a:spcAft>
                <a:spcPts val="0"/>
              </a:spcAft>
              <a:buSzPct val="100000"/>
              <a:buChar char="●"/>
            </a:pPr>
            <a:r>
              <a:rPr lang="en" b="1"/>
              <a:t>Customers with lower transaction frequency have a higher churn risk.</a:t>
            </a:r>
            <a:endParaRPr b="1"/>
          </a:p>
          <a:p>
            <a:pPr marL="0" lvl="0" indent="0" algn="l" rtl="0">
              <a:lnSpc>
                <a:spcPct val="115000"/>
              </a:lnSpc>
              <a:spcBef>
                <a:spcPts val="0"/>
              </a:spcBef>
              <a:spcAft>
                <a:spcPts val="0"/>
              </a:spcAft>
              <a:buNone/>
            </a:pPr>
            <a:r>
              <a:rPr lang="en" b="1"/>
              <a:t>Retail Sales Trends:</a:t>
            </a:r>
            <a:endParaRPr b="1"/>
          </a:p>
          <a:p>
            <a:pPr marL="457200" lvl="0" indent="-298767" algn="l" rtl="0">
              <a:lnSpc>
                <a:spcPct val="115000"/>
              </a:lnSpc>
              <a:spcBef>
                <a:spcPts val="0"/>
              </a:spcBef>
              <a:spcAft>
                <a:spcPts val="0"/>
              </a:spcAft>
              <a:buSzPct val="100000"/>
              <a:buChar char="●"/>
            </a:pPr>
            <a:r>
              <a:rPr lang="en" b="1"/>
              <a:t>Seasonal trends impact purchasing behavior.</a:t>
            </a:r>
            <a:endParaRPr b="1"/>
          </a:p>
          <a:p>
            <a:pPr marL="457200" lvl="0" indent="-298767" algn="l" rtl="0">
              <a:lnSpc>
                <a:spcPct val="115000"/>
              </a:lnSpc>
              <a:spcBef>
                <a:spcPts val="0"/>
              </a:spcBef>
              <a:spcAft>
                <a:spcPts val="0"/>
              </a:spcAft>
              <a:buSzPct val="100000"/>
              <a:buChar char="●"/>
            </a:pPr>
            <a:r>
              <a:rPr lang="en" b="1"/>
              <a:t>High-value customers contribute significantly to revenue.</a:t>
            </a:r>
            <a:endParaRPr b="1"/>
          </a:p>
          <a:p>
            <a:pPr marL="0" lvl="0" indent="0" algn="l" rtl="0">
              <a:lnSpc>
                <a:spcPct val="115000"/>
              </a:lnSpc>
              <a:spcBef>
                <a:spcPts val="0"/>
              </a:spcBef>
              <a:spcAft>
                <a:spcPts val="0"/>
              </a:spcAft>
              <a:buNone/>
            </a:pPr>
            <a:r>
              <a:rPr lang="en" b="1"/>
              <a:t>Car Price Analysis:</a:t>
            </a:r>
            <a:endParaRPr b="1"/>
          </a:p>
          <a:p>
            <a:pPr marL="457200" lvl="0" indent="-298767" algn="l" rtl="0">
              <a:lnSpc>
                <a:spcPct val="115000"/>
              </a:lnSpc>
              <a:spcBef>
                <a:spcPts val="0"/>
              </a:spcBef>
              <a:spcAft>
                <a:spcPts val="0"/>
              </a:spcAft>
              <a:buSzPct val="100000"/>
              <a:buChar char="●"/>
            </a:pPr>
            <a:r>
              <a:rPr lang="en" b="1"/>
              <a:t>Engine size and brand influence pricing.</a:t>
            </a:r>
            <a:endParaRPr b="1"/>
          </a:p>
          <a:p>
            <a:pPr marL="457200" lvl="0" indent="-298767" algn="l" rtl="0">
              <a:lnSpc>
                <a:spcPct val="115000"/>
              </a:lnSpc>
              <a:spcBef>
                <a:spcPts val="0"/>
              </a:spcBef>
              <a:spcAft>
                <a:spcPts val="0"/>
              </a:spcAft>
              <a:buSzPct val="100000"/>
              <a:buChar char="●"/>
            </a:pPr>
            <a:r>
              <a:rPr lang="en" b="1"/>
              <a:t>Luxury car prices fluctuate with market trends.</a:t>
            </a:r>
            <a:endParaRPr b="1"/>
          </a:p>
        </p:txBody>
      </p:sp>
      <p:sp>
        <p:nvSpPr>
          <p:cNvPr id="341" name="Google Shape;341;p19"/>
          <p:cNvSpPr txBox="1">
            <a:spLocks noGrp="1"/>
          </p:cNvSpPr>
          <p:nvPr>
            <p:ph type="body" idx="2"/>
          </p:nvPr>
        </p:nvSpPr>
        <p:spPr>
          <a:xfrm>
            <a:off x="5127425" y="894500"/>
            <a:ext cx="3430500" cy="3870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sz="1500" b="1"/>
              <a:t>Findings &amp; Business Impact</a:t>
            </a:r>
            <a:endParaRPr sz="1500" b="1"/>
          </a:p>
          <a:p>
            <a:pPr marL="0" lvl="0" indent="0" algn="l" rtl="0">
              <a:spcBef>
                <a:spcPts val="1200"/>
              </a:spcBef>
              <a:spcAft>
                <a:spcPts val="0"/>
              </a:spcAft>
              <a:buNone/>
            </a:pPr>
            <a:r>
              <a:rPr lang="en" b="1"/>
              <a:t>Predictive Models: Forecast trends and risks for better decision-making.</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Interactive Dashboards: Enable real-time exploration of key metrics.</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Storytelling with Data: Simplifies complex insights for stakeholders.</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Actionable Insights:</a:t>
            </a:r>
            <a:endParaRPr b="1"/>
          </a:p>
          <a:p>
            <a:pPr marL="457200" lvl="0" indent="-311150" algn="l" rtl="0">
              <a:spcBef>
                <a:spcPts val="0"/>
              </a:spcBef>
              <a:spcAft>
                <a:spcPts val="0"/>
              </a:spcAft>
              <a:buSzPts val="1300"/>
              <a:buChar char="●"/>
            </a:pPr>
            <a:r>
              <a:rPr lang="en" b="1"/>
              <a:t>Insurance companies can adjust pricing strategies.</a:t>
            </a:r>
            <a:endParaRPr b="1"/>
          </a:p>
          <a:p>
            <a:pPr marL="457200" lvl="0" indent="-311150" algn="l" rtl="0">
              <a:spcBef>
                <a:spcPts val="0"/>
              </a:spcBef>
              <a:spcAft>
                <a:spcPts val="0"/>
              </a:spcAft>
              <a:buSzPts val="1300"/>
              <a:buChar char="●"/>
            </a:pPr>
            <a:r>
              <a:rPr lang="en" b="1"/>
              <a:t>Banks can target high-risk customers with retention offers.</a:t>
            </a:r>
            <a:endParaRPr b="1"/>
          </a:p>
          <a:p>
            <a:pPr marL="457200" lvl="0" indent="-311150" algn="l" rtl="0">
              <a:spcBef>
                <a:spcPts val="0"/>
              </a:spcBef>
              <a:spcAft>
                <a:spcPts val="0"/>
              </a:spcAft>
              <a:buSzPts val="1300"/>
              <a:buChar char="●"/>
            </a:pPr>
            <a:r>
              <a:rPr lang="en" b="1"/>
              <a:t>Retailers can optimize stock based on customer behavior.</a:t>
            </a:r>
            <a:endParaRPr b="1"/>
          </a:p>
        </p:txBody>
      </p:sp>
      <p:cxnSp>
        <p:nvCxnSpPr>
          <p:cNvPr id="342" name="Google Shape;342;p19"/>
          <p:cNvCxnSpPr/>
          <p:nvPr/>
        </p:nvCxnSpPr>
        <p:spPr>
          <a:xfrm>
            <a:off x="4805600" y="1022225"/>
            <a:ext cx="6600" cy="34767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Collaboration &amp; Outcomes</a:t>
            </a:r>
            <a:endParaRPr/>
          </a:p>
        </p:txBody>
      </p:sp>
      <p:grpSp>
        <p:nvGrpSpPr>
          <p:cNvPr id="348" name="Google Shape;348;p20"/>
          <p:cNvGrpSpPr/>
          <p:nvPr/>
        </p:nvGrpSpPr>
        <p:grpSpPr>
          <a:xfrm>
            <a:off x="431925" y="1304875"/>
            <a:ext cx="2628925" cy="3416400"/>
            <a:chOff x="431925" y="1304875"/>
            <a:chExt cx="2628925" cy="3416400"/>
          </a:xfrm>
        </p:grpSpPr>
        <p:sp>
          <p:nvSpPr>
            <p:cNvPr id="349" name="Google Shape;349;p20"/>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20"/>
          <p:cNvSpPr txBox="1">
            <a:spLocks noGrp="1"/>
          </p:cNvSpPr>
          <p:nvPr>
            <p:ph type="body" idx="4294967295"/>
          </p:nvPr>
        </p:nvSpPr>
        <p:spPr>
          <a:xfrm>
            <a:off x="3359488" y="1304875"/>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Collaboration</a:t>
            </a:r>
            <a:endParaRPr>
              <a:solidFill>
                <a:schemeClr val="lt1"/>
              </a:solidFill>
            </a:endParaRPr>
          </a:p>
        </p:txBody>
      </p:sp>
      <p:sp>
        <p:nvSpPr>
          <p:cNvPr id="352" name="Google Shape;352;p20"/>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t>Are you happy with the final product?</a:t>
            </a:r>
            <a:endParaRPr sz="1600"/>
          </a:p>
          <a:p>
            <a:pPr marL="0" lvl="0" indent="0" algn="l" rtl="0">
              <a:spcBef>
                <a:spcPts val="1200"/>
              </a:spcBef>
              <a:spcAft>
                <a:spcPts val="0"/>
              </a:spcAft>
              <a:buNone/>
            </a:pPr>
            <a:r>
              <a:rPr lang="en" sz="1600"/>
              <a:t>What do you hope to achieve in the next development cycle?</a:t>
            </a:r>
            <a:endParaRPr sz="1600"/>
          </a:p>
          <a:p>
            <a:pPr marL="0" lvl="0" indent="0" algn="l" rtl="0">
              <a:spcBef>
                <a:spcPts val="1200"/>
              </a:spcBef>
              <a:spcAft>
                <a:spcPts val="1200"/>
              </a:spcAft>
              <a:buNone/>
            </a:pPr>
            <a:r>
              <a:rPr lang="en" sz="1600"/>
              <a:t>What would you do differently if you could start again?</a:t>
            </a:r>
            <a:endParaRPr sz="1600"/>
          </a:p>
        </p:txBody>
      </p:sp>
      <p:grpSp>
        <p:nvGrpSpPr>
          <p:cNvPr id="353" name="Google Shape;353;p20"/>
          <p:cNvGrpSpPr/>
          <p:nvPr/>
        </p:nvGrpSpPr>
        <p:grpSpPr>
          <a:xfrm>
            <a:off x="3320450" y="1304875"/>
            <a:ext cx="2632500" cy="3416400"/>
            <a:chOff x="3320450" y="1304875"/>
            <a:chExt cx="2632500" cy="3416400"/>
          </a:xfrm>
        </p:grpSpPr>
        <p:sp>
          <p:nvSpPr>
            <p:cNvPr id="354" name="Google Shape;354;p20"/>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20"/>
          <p:cNvSpPr txBox="1">
            <a:spLocks noGrp="1"/>
          </p:cNvSpPr>
          <p:nvPr>
            <p:ph type="body" idx="4294967295"/>
          </p:nvPr>
        </p:nvSpPr>
        <p:spPr>
          <a:xfrm>
            <a:off x="3397400" y="1850300"/>
            <a:ext cx="2478600" cy="27948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None/>
            </a:pPr>
            <a:r>
              <a:rPr lang="en" sz="1600"/>
              <a:t>Problems that arose during development?</a:t>
            </a:r>
            <a:endParaRPr sz="1600"/>
          </a:p>
          <a:p>
            <a:pPr marL="0" lvl="0" indent="0" algn="l" rtl="0">
              <a:lnSpc>
                <a:spcPct val="100000"/>
              </a:lnSpc>
              <a:spcBef>
                <a:spcPts val="1200"/>
              </a:spcBef>
              <a:spcAft>
                <a:spcPts val="0"/>
              </a:spcAft>
              <a:buNone/>
            </a:pPr>
            <a:r>
              <a:rPr lang="en" sz="1600"/>
              <a:t>In group conflicts and resolutions?</a:t>
            </a:r>
            <a:endParaRPr sz="1600"/>
          </a:p>
          <a:p>
            <a:pPr marL="0" lvl="0" indent="0" algn="l" rtl="0">
              <a:lnSpc>
                <a:spcPct val="100000"/>
              </a:lnSpc>
              <a:spcBef>
                <a:spcPts val="1200"/>
              </a:spcBef>
              <a:spcAft>
                <a:spcPts val="0"/>
              </a:spcAft>
              <a:buNone/>
            </a:pPr>
            <a:r>
              <a:rPr lang="en" sz="1600"/>
              <a:t>Did you find any of the behaviour related content useful? Teamwork, problem solving etc?</a:t>
            </a:r>
            <a:endParaRPr sz="1600"/>
          </a:p>
          <a:p>
            <a:pPr marL="0" lvl="0" indent="0" algn="l" rtl="0">
              <a:lnSpc>
                <a:spcPct val="100000"/>
              </a:lnSpc>
              <a:spcBef>
                <a:spcPts val="1200"/>
              </a:spcBef>
              <a:spcAft>
                <a:spcPts val="0"/>
              </a:spcAft>
              <a:buNone/>
            </a:pPr>
            <a:endParaRPr sz="1600"/>
          </a:p>
          <a:p>
            <a:pPr marL="0" lvl="0" indent="0" algn="l" rtl="0">
              <a:lnSpc>
                <a:spcPct val="100000"/>
              </a:lnSpc>
              <a:spcBef>
                <a:spcPts val="1200"/>
              </a:spcBef>
              <a:spcAft>
                <a:spcPts val="1200"/>
              </a:spcAft>
              <a:buNone/>
            </a:pPr>
            <a:r>
              <a:rPr lang="en" sz="1600"/>
              <a:t>Interactivity</a:t>
            </a:r>
            <a:endParaRPr sz="1600"/>
          </a:p>
        </p:txBody>
      </p:sp>
      <p:grpSp>
        <p:nvGrpSpPr>
          <p:cNvPr id="357" name="Google Shape;357;p20"/>
          <p:cNvGrpSpPr/>
          <p:nvPr/>
        </p:nvGrpSpPr>
        <p:grpSpPr>
          <a:xfrm>
            <a:off x="6212550" y="1304875"/>
            <a:ext cx="2632500" cy="3416400"/>
            <a:chOff x="6212550" y="1304875"/>
            <a:chExt cx="2632500" cy="3416400"/>
          </a:xfrm>
        </p:grpSpPr>
        <p:sp>
          <p:nvSpPr>
            <p:cNvPr id="358" name="Google Shape;358;p20"/>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0"/>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Summary</a:t>
            </a:r>
            <a:endParaRPr>
              <a:solidFill>
                <a:schemeClr val="lt1"/>
              </a:solidFill>
            </a:endParaRPr>
          </a:p>
        </p:txBody>
      </p:sp>
      <p:sp>
        <p:nvSpPr>
          <p:cNvPr id="361" name="Google Shape;361;p20"/>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Overall group dynamic</a:t>
            </a:r>
            <a:endParaRPr sz="1600"/>
          </a:p>
          <a:p>
            <a:pPr marL="0" lvl="0" indent="0" algn="l" rtl="0">
              <a:spcBef>
                <a:spcPts val="1200"/>
              </a:spcBef>
              <a:spcAft>
                <a:spcPts val="0"/>
              </a:spcAft>
              <a:buNone/>
            </a:pPr>
            <a:r>
              <a:rPr lang="en" sz="1600"/>
              <a:t>Overall satisfaction</a:t>
            </a:r>
            <a:endParaRPr sz="1600"/>
          </a:p>
          <a:p>
            <a:pPr marL="0" lvl="0" indent="0" algn="l" rtl="0">
              <a:spcBef>
                <a:spcPts val="1200"/>
              </a:spcBef>
              <a:spcAft>
                <a:spcPts val="0"/>
              </a:spcAft>
              <a:buNone/>
            </a:pPr>
            <a:r>
              <a:rPr lang="en" sz="1600"/>
              <a:t>What we learned</a:t>
            </a:r>
            <a:endParaRPr sz="1600"/>
          </a:p>
          <a:p>
            <a:pPr marL="0" lvl="0" indent="0" algn="l" rtl="0">
              <a:spcBef>
                <a:spcPts val="1200"/>
              </a:spcBef>
              <a:spcAft>
                <a:spcPts val="1200"/>
              </a:spcAft>
              <a:buNone/>
            </a:pPr>
            <a:r>
              <a:rPr lang="en" sz="1600"/>
              <a:t>Our experiences.</a:t>
            </a:r>
            <a:endParaRPr sz="1600"/>
          </a:p>
        </p:txBody>
      </p:sp>
      <p:sp>
        <p:nvSpPr>
          <p:cNvPr id="362" name="Google Shape;362;p20"/>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a:solidFill>
                  <a:schemeClr val="lt1"/>
                </a:solidFill>
              </a:rPr>
              <a:t>Outcomes</a:t>
            </a:r>
            <a:endParaRPr sz="1500">
              <a:solidFill>
                <a:schemeClr val="lt1"/>
              </a:solidFill>
            </a:endParaRPr>
          </a:p>
        </p:txBody>
      </p:sp>
      <p:sp>
        <p:nvSpPr>
          <p:cNvPr id="363" name="Google Shape;363;p20"/>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a:solidFill>
                  <a:schemeClr val="lt1"/>
                </a:solidFill>
              </a:rPr>
              <a:t>Development Problems</a:t>
            </a:r>
            <a:endParaRPr sz="15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Collaboration &amp; Outcomes –Ewa</a:t>
            </a:r>
            <a:br>
              <a:rPr lang="en" dirty="0"/>
            </a:br>
            <a:endParaRPr dirty="0"/>
          </a:p>
        </p:txBody>
      </p:sp>
      <p:grpSp>
        <p:nvGrpSpPr>
          <p:cNvPr id="348" name="Google Shape;348;p20"/>
          <p:cNvGrpSpPr/>
          <p:nvPr/>
        </p:nvGrpSpPr>
        <p:grpSpPr>
          <a:xfrm>
            <a:off x="431925" y="1304875"/>
            <a:ext cx="2628925" cy="3416400"/>
            <a:chOff x="431925" y="1304875"/>
            <a:chExt cx="2628925" cy="3416400"/>
          </a:xfrm>
        </p:grpSpPr>
        <p:sp>
          <p:nvSpPr>
            <p:cNvPr id="349" name="Google Shape;349;p20"/>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20"/>
          <p:cNvSpPr txBox="1">
            <a:spLocks noGrp="1"/>
          </p:cNvSpPr>
          <p:nvPr>
            <p:ph type="body" idx="4294967295"/>
          </p:nvPr>
        </p:nvSpPr>
        <p:spPr>
          <a:xfrm>
            <a:off x="3359488" y="1304875"/>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Collaboration</a:t>
            </a:r>
            <a:endParaRPr>
              <a:solidFill>
                <a:schemeClr val="lt1"/>
              </a:solidFill>
            </a:endParaRPr>
          </a:p>
        </p:txBody>
      </p:sp>
      <p:sp>
        <p:nvSpPr>
          <p:cNvPr id="352" name="Google Shape;352;p20"/>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rmAutofit fontScale="70000" lnSpcReduction="20000"/>
          </a:bodyPr>
          <a:lstStyle/>
          <a:p>
            <a:pPr marL="0" lvl="0" indent="0" rtl="0">
              <a:spcBef>
                <a:spcPts val="0"/>
              </a:spcBef>
              <a:spcAft>
                <a:spcPts val="0"/>
              </a:spcAft>
              <a:buNone/>
            </a:pPr>
            <a:r>
              <a:rPr lang="en" sz="1400" dirty="0"/>
              <a:t>Are you happy with the final product? 	</a:t>
            </a:r>
          </a:p>
          <a:p>
            <a:pPr marL="0" lvl="0" indent="0" rtl="0">
              <a:spcBef>
                <a:spcPts val="0"/>
              </a:spcBef>
              <a:spcAft>
                <a:spcPts val="0"/>
              </a:spcAft>
              <a:buNone/>
            </a:pPr>
            <a:r>
              <a:rPr lang="en" sz="1400" dirty="0">
                <a:solidFill>
                  <a:srgbClr val="00B050"/>
                </a:solidFill>
              </a:rPr>
              <a:t>Yes</a:t>
            </a:r>
            <a:endParaRPr sz="1400" dirty="0"/>
          </a:p>
          <a:p>
            <a:pPr marL="0" lvl="0" indent="0" rtl="0">
              <a:spcBef>
                <a:spcPts val="1200"/>
              </a:spcBef>
              <a:spcAft>
                <a:spcPts val="0"/>
              </a:spcAft>
              <a:buNone/>
            </a:pPr>
            <a:r>
              <a:rPr lang="en" sz="1400" dirty="0"/>
              <a:t>What do you hope to achieve in the next development cycle? </a:t>
            </a:r>
          </a:p>
          <a:p>
            <a:pPr marL="0" lvl="0" indent="0" rtl="0">
              <a:spcBef>
                <a:spcPts val="1200"/>
              </a:spcBef>
              <a:spcAft>
                <a:spcPts val="0"/>
              </a:spcAft>
              <a:buNone/>
            </a:pPr>
            <a:r>
              <a:rPr lang="en" sz="1400" dirty="0">
                <a:solidFill>
                  <a:srgbClr val="00B050"/>
                </a:solidFill>
              </a:rPr>
              <a:t>I would enhance the interactivity of the dashboard</a:t>
            </a:r>
            <a:endParaRPr sz="1400" dirty="0">
              <a:solidFill>
                <a:srgbClr val="00B050"/>
              </a:solidFill>
            </a:endParaRPr>
          </a:p>
          <a:p>
            <a:pPr marL="0" lvl="0" indent="0" rtl="0">
              <a:spcBef>
                <a:spcPts val="1200"/>
              </a:spcBef>
              <a:spcAft>
                <a:spcPts val="1200"/>
              </a:spcAft>
              <a:buNone/>
            </a:pPr>
            <a:r>
              <a:rPr lang="en" sz="1400" dirty="0"/>
              <a:t>What would you do differently if you could start again? </a:t>
            </a:r>
          </a:p>
          <a:p>
            <a:pPr marL="0" lvl="0" indent="0" rtl="0">
              <a:spcBef>
                <a:spcPts val="1200"/>
              </a:spcBef>
              <a:spcAft>
                <a:spcPts val="1200"/>
              </a:spcAft>
              <a:buNone/>
            </a:pPr>
            <a:r>
              <a:rPr lang="en-US" sz="1400" dirty="0">
                <a:solidFill>
                  <a:srgbClr val="00B050"/>
                </a:solidFill>
              </a:rPr>
              <a:t>I would create the initial visualization in Tableau instead of Python</a:t>
            </a:r>
            <a:endParaRPr lang="en" sz="1400" dirty="0">
              <a:solidFill>
                <a:srgbClr val="00B050"/>
              </a:solidFill>
            </a:endParaRPr>
          </a:p>
          <a:p>
            <a:pPr marL="0" lvl="0" indent="0" algn="l" rtl="0">
              <a:spcBef>
                <a:spcPts val="1200"/>
              </a:spcBef>
              <a:spcAft>
                <a:spcPts val="1200"/>
              </a:spcAft>
              <a:buNone/>
            </a:pPr>
            <a:endParaRPr lang="en" sz="1400" dirty="0"/>
          </a:p>
          <a:p>
            <a:pPr marL="0" lvl="0" indent="0" algn="l" rtl="0">
              <a:spcBef>
                <a:spcPts val="1200"/>
              </a:spcBef>
              <a:spcAft>
                <a:spcPts val="1200"/>
              </a:spcAft>
              <a:buNone/>
            </a:pPr>
            <a:endParaRPr lang="en" sz="1400" dirty="0"/>
          </a:p>
          <a:p>
            <a:pPr marL="0" lvl="0" indent="0" algn="l" rtl="0">
              <a:spcBef>
                <a:spcPts val="1200"/>
              </a:spcBef>
              <a:spcAft>
                <a:spcPts val="1200"/>
              </a:spcAft>
              <a:buNone/>
            </a:pPr>
            <a:endParaRPr sz="1400" dirty="0"/>
          </a:p>
        </p:txBody>
      </p:sp>
      <p:grpSp>
        <p:nvGrpSpPr>
          <p:cNvPr id="353" name="Google Shape;353;p20"/>
          <p:cNvGrpSpPr/>
          <p:nvPr/>
        </p:nvGrpSpPr>
        <p:grpSpPr>
          <a:xfrm>
            <a:off x="3320450" y="1304875"/>
            <a:ext cx="2632500" cy="3416400"/>
            <a:chOff x="3320450" y="1304875"/>
            <a:chExt cx="2632500" cy="3416400"/>
          </a:xfrm>
        </p:grpSpPr>
        <p:sp>
          <p:nvSpPr>
            <p:cNvPr id="354" name="Google Shape;354;p20"/>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20"/>
          <p:cNvSpPr txBox="1">
            <a:spLocks noGrp="1"/>
          </p:cNvSpPr>
          <p:nvPr>
            <p:ph type="body" idx="4294967295"/>
          </p:nvPr>
        </p:nvSpPr>
        <p:spPr>
          <a:xfrm>
            <a:off x="3397400" y="1850300"/>
            <a:ext cx="2478600" cy="2794800"/>
          </a:xfrm>
          <a:prstGeom prst="rect">
            <a:avLst/>
          </a:prstGeom>
        </p:spPr>
        <p:txBody>
          <a:bodyPr spcFirstLastPara="1" wrap="square" lIns="91425" tIns="91425" rIns="91425" bIns="91425" anchor="t" anchorCtr="0">
            <a:normAutofit fontScale="47500" lnSpcReduction="20000"/>
          </a:bodyPr>
          <a:lstStyle/>
          <a:p>
            <a:pPr marL="0" lvl="0" indent="0" rtl="0">
              <a:lnSpc>
                <a:spcPct val="100000"/>
              </a:lnSpc>
              <a:spcBef>
                <a:spcPts val="0"/>
              </a:spcBef>
              <a:spcAft>
                <a:spcPts val="0"/>
              </a:spcAft>
              <a:buNone/>
            </a:pPr>
            <a:r>
              <a:rPr lang="en" sz="1800" dirty="0"/>
              <a:t>Problems that arose during development?</a:t>
            </a:r>
          </a:p>
          <a:p>
            <a:pPr marL="0" lvl="0" indent="0" rtl="0">
              <a:lnSpc>
                <a:spcPct val="100000"/>
              </a:lnSpc>
              <a:spcBef>
                <a:spcPts val="0"/>
              </a:spcBef>
              <a:spcAft>
                <a:spcPts val="0"/>
              </a:spcAft>
              <a:buNone/>
            </a:pPr>
            <a:endParaRPr lang="en-GB" sz="1800" dirty="0">
              <a:solidFill>
                <a:srgbClr val="00B050"/>
              </a:solidFill>
            </a:endParaRPr>
          </a:p>
          <a:p>
            <a:pPr marL="0" lvl="0" indent="0" rtl="0">
              <a:lnSpc>
                <a:spcPct val="100000"/>
              </a:lnSpc>
              <a:spcBef>
                <a:spcPts val="0"/>
              </a:spcBef>
              <a:spcAft>
                <a:spcPts val="0"/>
              </a:spcAft>
              <a:buNone/>
            </a:pPr>
            <a:r>
              <a:rPr lang="en-GB" sz="1800" dirty="0">
                <a:solidFill>
                  <a:srgbClr val="00B050"/>
                </a:solidFill>
              </a:rPr>
              <a:t>Technical problems with VS Code</a:t>
            </a:r>
            <a:endParaRPr sz="1800" dirty="0">
              <a:solidFill>
                <a:srgbClr val="00B050"/>
              </a:solidFill>
            </a:endParaRPr>
          </a:p>
          <a:p>
            <a:pPr marL="0" lvl="0" indent="0" rtl="0">
              <a:lnSpc>
                <a:spcPct val="100000"/>
              </a:lnSpc>
              <a:spcBef>
                <a:spcPts val="1200"/>
              </a:spcBef>
              <a:spcAft>
                <a:spcPts val="0"/>
              </a:spcAft>
              <a:buNone/>
            </a:pPr>
            <a:r>
              <a:rPr lang="en" sz="1800" dirty="0"/>
              <a:t>In group conflicts and resolutions?</a:t>
            </a:r>
          </a:p>
          <a:p>
            <a:pPr marL="0" lvl="0" indent="0" rtl="0">
              <a:lnSpc>
                <a:spcPct val="100000"/>
              </a:lnSpc>
              <a:spcBef>
                <a:spcPts val="1200"/>
              </a:spcBef>
              <a:spcAft>
                <a:spcPts val="0"/>
              </a:spcAft>
              <a:buNone/>
            </a:pPr>
            <a:r>
              <a:rPr lang="en-GB" sz="1800" dirty="0">
                <a:solidFill>
                  <a:srgbClr val="00B050"/>
                </a:solidFill>
              </a:rPr>
              <a:t>None</a:t>
            </a:r>
            <a:endParaRPr sz="1800" dirty="0">
              <a:solidFill>
                <a:srgbClr val="00B050"/>
              </a:solidFill>
            </a:endParaRPr>
          </a:p>
          <a:p>
            <a:pPr marL="0" lvl="0" indent="0" rtl="0">
              <a:lnSpc>
                <a:spcPct val="100000"/>
              </a:lnSpc>
              <a:spcBef>
                <a:spcPts val="1200"/>
              </a:spcBef>
              <a:spcAft>
                <a:spcPts val="0"/>
              </a:spcAft>
              <a:buNone/>
            </a:pPr>
            <a:r>
              <a:rPr lang="en" sz="1800" dirty="0"/>
              <a:t>Did you find any of the behaviour related content useful? Teamwork, problem solving etc?</a:t>
            </a:r>
          </a:p>
          <a:p>
            <a:pPr marL="0" lvl="0" indent="0" rtl="0">
              <a:lnSpc>
                <a:spcPct val="100000"/>
              </a:lnSpc>
              <a:spcBef>
                <a:spcPts val="1200"/>
              </a:spcBef>
              <a:spcAft>
                <a:spcPts val="0"/>
              </a:spcAft>
              <a:buNone/>
            </a:pPr>
            <a:r>
              <a:rPr lang="en-US" sz="1800" dirty="0">
                <a:solidFill>
                  <a:srgbClr val="00B050"/>
                </a:solidFill>
              </a:rPr>
              <a:t>It was helpful to observe how to approach and handle technical issues in a calm manner</a:t>
            </a:r>
          </a:p>
          <a:p>
            <a:pPr marL="0" indent="0">
              <a:lnSpc>
                <a:spcPct val="100000"/>
              </a:lnSpc>
              <a:spcBef>
                <a:spcPts val="1200"/>
              </a:spcBef>
              <a:buNone/>
            </a:pPr>
            <a:r>
              <a:rPr lang="en-GB" sz="1800" dirty="0"/>
              <a:t>Interactivity</a:t>
            </a:r>
          </a:p>
          <a:p>
            <a:pPr marL="0" lvl="0" indent="0" rtl="0">
              <a:lnSpc>
                <a:spcPct val="100000"/>
              </a:lnSpc>
              <a:spcBef>
                <a:spcPts val="1200"/>
              </a:spcBef>
              <a:spcAft>
                <a:spcPts val="0"/>
              </a:spcAft>
              <a:buNone/>
            </a:pPr>
            <a:r>
              <a:rPr lang="en" sz="1800" dirty="0">
                <a:solidFill>
                  <a:srgbClr val="00B050"/>
                </a:solidFill>
              </a:rPr>
              <a:t>My limited knowledge of Tableau slowed down the development process</a:t>
            </a:r>
          </a:p>
          <a:p>
            <a:pPr marL="0" lvl="0" indent="0" algn="l" rtl="0">
              <a:lnSpc>
                <a:spcPct val="100000"/>
              </a:lnSpc>
              <a:spcBef>
                <a:spcPts val="1200"/>
              </a:spcBef>
              <a:spcAft>
                <a:spcPts val="0"/>
              </a:spcAft>
              <a:buNone/>
            </a:pPr>
            <a:endParaRPr sz="1600" dirty="0"/>
          </a:p>
          <a:p>
            <a:pPr marL="0" lvl="0" indent="0" algn="l" rtl="0">
              <a:lnSpc>
                <a:spcPct val="100000"/>
              </a:lnSpc>
              <a:spcBef>
                <a:spcPts val="1200"/>
              </a:spcBef>
              <a:spcAft>
                <a:spcPts val="0"/>
              </a:spcAft>
              <a:buNone/>
            </a:pPr>
            <a:endParaRPr sz="1600" dirty="0"/>
          </a:p>
          <a:p>
            <a:pPr marL="0" lvl="0" indent="0" algn="l" rtl="0">
              <a:lnSpc>
                <a:spcPct val="100000"/>
              </a:lnSpc>
              <a:spcBef>
                <a:spcPts val="1200"/>
              </a:spcBef>
              <a:spcAft>
                <a:spcPts val="1200"/>
              </a:spcAft>
              <a:buNone/>
            </a:pPr>
            <a:endParaRPr sz="1600" dirty="0"/>
          </a:p>
        </p:txBody>
      </p:sp>
      <p:grpSp>
        <p:nvGrpSpPr>
          <p:cNvPr id="357" name="Google Shape;357;p20"/>
          <p:cNvGrpSpPr/>
          <p:nvPr/>
        </p:nvGrpSpPr>
        <p:grpSpPr>
          <a:xfrm>
            <a:off x="6212550" y="1304875"/>
            <a:ext cx="2632500" cy="3416400"/>
            <a:chOff x="6212550" y="1304875"/>
            <a:chExt cx="2632500" cy="3416400"/>
          </a:xfrm>
        </p:grpSpPr>
        <p:sp>
          <p:nvSpPr>
            <p:cNvPr id="358" name="Google Shape;358;p20"/>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0"/>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Summary</a:t>
            </a:r>
            <a:endParaRPr>
              <a:solidFill>
                <a:schemeClr val="lt1"/>
              </a:solidFill>
            </a:endParaRPr>
          </a:p>
        </p:txBody>
      </p:sp>
      <p:sp>
        <p:nvSpPr>
          <p:cNvPr id="361" name="Google Shape;361;p20"/>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000" dirty="0"/>
              <a:t>Overall group dynamic</a:t>
            </a:r>
          </a:p>
          <a:p>
            <a:pPr marL="0" lvl="0" indent="0" rtl="0">
              <a:spcBef>
                <a:spcPts val="0"/>
              </a:spcBef>
              <a:spcAft>
                <a:spcPts val="0"/>
              </a:spcAft>
              <a:buNone/>
            </a:pPr>
            <a:r>
              <a:rPr lang="en-GB" sz="1000" dirty="0">
                <a:solidFill>
                  <a:srgbClr val="00B050"/>
                </a:solidFill>
              </a:rPr>
              <a:t>Satisfactory</a:t>
            </a:r>
            <a:endParaRPr sz="1000" dirty="0">
              <a:solidFill>
                <a:srgbClr val="00B050"/>
              </a:solidFill>
            </a:endParaRPr>
          </a:p>
          <a:p>
            <a:pPr marL="0" lvl="0" indent="0" rtl="0">
              <a:spcBef>
                <a:spcPts val="1200"/>
              </a:spcBef>
              <a:spcAft>
                <a:spcPts val="0"/>
              </a:spcAft>
              <a:buNone/>
            </a:pPr>
            <a:r>
              <a:rPr lang="en" sz="1000" dirty="0"/>
              <a:t>Overall satisfaction</a:t>
            </a:r>
          </a:p>
          <a:p>
            <a:pPr marL="0" lvl="0" indent="0" rtl="0">
              <a:spcBef>
                <a:spcPts val="1200"/>
              </a:spcBef>
              <a:spcAft>
                <a:spcPts val="0"/>
              </a:spcAft>
              <a:buNone/>
            </a:pPr>
            <a:r>
              <a:rPr lang="en" sz="1000" dirty="0">
                <a:solidFill>
                  <a:srgbClr val="00B050"/>
                </a:solidFill>
              </a:rPr>
              <a:t>Fairly good</a:t>
            </a:r>
            <a:endParaRPr sz="1000" dirty="0">
              <a:solidFill>
                <a:srgbClr val="00B050"/>
              </a:solidFill>
            </a:endParaRPr>
          </a:p>
          <a:p>
            <a:pPr marL="0" lvl="0" indent="0" rtl="0">
              <a:spcBef>
                <a:spcPts val="1200"/>
              </a:spcBef>
              <a:spcAft>
                <a:spcPts val="0"/>
              </a:spcAft>
              <a:buNone/>
            </a:pPr>
            <a:r>
              <a:rPr lang="en" sz="1000" dirty="0"/>
              <a:t>What we learned</a:t>
            </a:r>
          </a:p>
          <a:p>
            <a:pPr marL="0" lvl="0" indent="0" rtl="0">
              <a:spcBef>
                <a:spcPts val="1200"/>
              </a:spcBef>
              <a:spcAft>
                <a:spcPts val="0"/>
              </a:spcAft>
              <a:buNone/>
            </a:pPr>
            <a:r>
              <a:rPr lang="en-GB" sz="1000" dirty="0">
                <a:solidFill>
                  <a:srgbClr val="00B050"/>
                </a:solidFill>
              </a:rPr>
              <a:t>Team collaboration</a:t>
            </a:r>
            <a:endParaRPr sz="1000" dirty="0">
              <a:solidFill>
                <a:srgbClr val="00B050"/>
              </a:solidFill>
            </a:endParaRPr>
          </a:p>
          <a:p>
            <a:pPr marL="0" lvl="0" indent="0" rtl="0">
              <a:spcBef>
                <a:spcPts val="1200"/>
              </a:spcBef>
              <a:spcAft>
                <a:spcPts val="1200"/>
              </a:spcAft>
              <a:buNone/>
            </a:pPr>
            <a:r>
              <a:rPr lang="en" sz="1000" dirty="0"/>
              <a:t>Our experiences</a:t>
            </a:r>
          </a:p>
          <a:p>
            <a:pPr marL="0" lvl="0" indent="0" rtl="0">
              <a:spcBef>
                <a:spcPts val="1200"/>
              </a:spcBef>
              <a:spcAft>
                <a:spcPts val="1200"/>
              </a:spcAft>
              <a:buNone/>
            </a:pPr>
            <a:r>
              <a:rPr lang="en-GB" sz="1000" dirty="0">
                <a:solidFill>
                  <a:srgbClr val="00B050"/>
                </a:solidFill>
              </a:rPr>
              <a:t>Overall positive</a:t>
            </a:r>
            <a:endParaRPr sz="1000" dirty="0">
              <a:solidFill>
                <a:srgbClr val="00B050"/>
              </a:solidFill>
            </a:endParaRPr>
          </a:p>
        </p:txBody>
      </p:sp>
      <p:sp>
        <p:nvSpPr>
          <p:cNvPr id="362" name="Google Shape;362;p20"/>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a:solidFill>
                  <a:schemeClr val="lt1"/>
                </a:solidFill>
              </a:rPr>
              <a:t>Outcomes</a:t>
            </a:r>
            <a:endParaRPr sz="1500">
              <a:solidFill>
                <a:schemeClr val="lt1"/>
              </a:solidFill>
            </a:endParaRPr>
          </a:p>
        </p:txBody>
      </p:sp>
      <p:sp>
        <p:nvSpPr>
          <p:cNvPr id="363" name="Google Shape;363;p20"/>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a:solidFill>
                  <a:schemeClr val="lt1"/>
                </a:solidFill>
              </a:rPr>
              <a:t>Development Problems</a:t>
            </a:r>
            <a:endParaRPr sz="1500">
              <a:solidFill>
                <a:schemeClr val="lt1"/>
              </a:solidFil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1053</Words>
  <Application>Microsoft Office PowerPoint</Application>
  <PresentationFormat>On-screen Show (16:9)</PresentationFormat>
  <Paragraphs>143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vt:lpstr>
      <vt:lpstr>Arial</vt:lpstr>
      <vt:lpstr>Nunito</vt:lpstr>
      <vt:lpstr>EB Garamond Medium</vt:lpstr>
      <vt:lpstr>Maven Pro</vt:lpstr>
      <vt:lpstr>Momentum</vt:lpstr>
      <vt:lpstr>Hackathon Project Title</vt:lpstr>
      <vt:lpstr>Planning &amp; Design </vt:lpstr>
      <vt:lpstr>Project Board</vt:lpstr>
      <vt:lpstr>Features</vt:lpstr>
      <vt:lpstr>Features</vt:lpstr>
      <vt:lpstr>Documentation, Testing &amp; Version Control</vt:lpstr>
      <vt:lpstr>Insights &amp; Findings</vt:lpstr>
      <vt:lpstr>Collaboration &amp; Outcomes</vt:lpstr>
      <vt:lpstr>Collaboration &amp; Outcomes –Ewa </vt:lpstr>
      <vt:lpstr>Collaboration &amp; Outcomes-Selda Sen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Paul Golder</cp:lastModifiedBy>
  <cp:revision>1</cp:revision>
  <dcterms:modified xsi:type="dcterms:W3CDTF">2025-02-11T09:12:16Z</dcterms:modified>
</cp:coreProperties>
</file>