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5" r:id="rId9"/>
    <p:sldId id="263" r:id="rId10"/>
    <p:sldId id="266" r:id="rId11"/>
    <p:sldId id="267" r:id="rId12"/>
    <p:sldId id="264" r:id="rId13"/>
  </p:sldIdLst>
  <p:sldSz cx="9144000" cy="5143500" type="screen16x9"/>
  <p:notesSz cx="6858000" cy="9144000"/>
  <p:embeddedFontLst>
    <p:embeddedFont>
      <p:font typeface="EB Garamond Medium" panose="00000600000000000000" pitchFamily="2" charset="0"/>
      <p:regular r:id="rId15"/>
      <p:bold r:id="rId16"/>
      <p:italic r:id="rId17"/>
      <p:boldItalic r:id="rId18"/>
    </p:embeddedFont>
    <p:embeddedFont>
      <p:font typeface="Maven Pro" panose="020B0604020202020204" charset="0"/>
      <p:regular r:id="rId19"/>
      <p:bold r:id="rId20"/>
    </p:embeddedFont>
    <p:embeddedFont>
      <p:font typeface="Nunito" pitchFamily="2" charset="0"/>
      <p:regular r:id="rId21"/>
      <p:bold r:id="rId22"/>
      <p:italic r:id="rId23"/>
      <p:boldItalic r:id="rId24"/>
    </p:embeddedFon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94647" autoAdjust="0"/>
  </p:normalViewPr>
  <p:slideViewPr>
    <p:cSldViewPr snapToGrid="0">
      <p:cViewPr varScale="1">
        <p:scale>
          <a:sx n="162" d="100"/>
          <a:sy n="162" d="100"/>
        </p:scale>
        <p:origin x="144" y="186"/>
      </p:cViewPr>
      <p:guideLst>
        <p:guide orient="horz" pos="1620"/>
        <p:guide pos="2880"/>
      </p:guideLst>
    </p:cSldViewPr>
  </p:slideViewPr>
  <p:outlineViewPr>
    <p:cViewPr>
      <p:scale>
        <a:sx n="33" d="100"/>
        <a:sy n="33" d="100"/>
      </p:scale>
      <p:origin x="0" y="-1807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a:extLst>
            <a:ext uri="{FF2B5EF4-FFF2-40B4-BE49-F238E27FC236}">
              <a16:creationId xmlns:a16="http://schemas.microsoft.com/office/drawing/2014/main" id="{8B7EB23E-F997-4561-726A-33104AEEF726}"/>
            </a:ext>
          </a:extLst>
        </p:cNvPr>
        <p:cNvGrpSpPr/>
        <p:nvPr/>
      </p:nvGrpSpPr>
      <p:grpSpPr>
        <a:xfrm>
          <a:off x="0" y="0"/>
          <a:ext cx="0" cy="0"/>
          <a:chOff x="0" y="0"/>
          <a:chExt cx="0" cy="0"/>
        </a:xfrm>
      </p:grpSpPr>
      <p:sp>
        <p:nvSpPr>
          <p:cNvPr id="344" name="Google Shape;344;g2b6f9610e6e_0_72:notes">
            <a:extLst>
              <a:ext uri="{FF2B5EF4-FFF2-40B4-BE49-F238E27FC236}">
                <a16:creationId xmlns:a16="http://schemas.microsoft.com/office/drawing/2014/main" id="{6E76104D-4EF5-0BEF-B0E6-CC6F028193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2b6f9610e6e_0_72:notes">
            <a:extLst>
              <a:ext uri="{FF2B5EF4-FFF2-40B4-BE49-F238E27FC236}">
                <a16:creationId xmlns:a16="http://schemas.microsoft.com/office/drawing/2014/main" id="{A479F967-637F-7170-6A08-37F57A6A9D5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77130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2b6f9610e6e_0_9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2b6f9610e6e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Quick q&amp;a 1 question each from the judges and any questions from the group.</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c6f9e470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c6f9e470d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c6f9e470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b6f9610e6e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b6f9610e6e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c6f9e470d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c6f9e470d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32a019b92c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32a019b92c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b6f9610e6e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2b6f9610e6e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b6f9610e6e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2b6f9610e6e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260150" y="389172"/>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t>Influences on Customer Churn</a:t>
            </a:r>
            <a:endParaRPr dirty="0"/>
          </a:p>
        </p:txBody>
      </p:sp>
      <p:sp>
        <p:nvSpPr>
          <p:cNvPr id="278" name="Google Shape;278;p13"/>
          <p:cNvSpPr txBox="1">
            <a:spLocks noGrp="1"/>
          </p:cNvSpPr>
          <p:nvPr>
            <p:ph type="subTitle" idx="1"/>
          </p:nvPr>
        </p:nvSpPr>
        <p:spPr>
          <a:xfrm>
            <a:off x="260138" y="1263213"/>
            <a:ext cx="8222100" cy="4329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1900" dirty="0"/>
              <a:t>Review of various available customer measures on chance of churn.</a:t>
            </a:r>
            <a:endParaRPr sz="1900" dirty="0"/>
          </a:p>
        </p:txBody>
      </p:sp>
      <p:sp>
        <p:nvSpPr>
          <p:cNvPr id="279" name="Google Shape;279;p13"/>
          <p:cNvSpPr/>
          <p:nvPr/>
        </p:nvSpPr>
        <p:spPr>
          <a:xfrm>
            <a:off x="7958725" y="4484075"/>
            <a:ext cx="1052100" cy="5433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pic>
        <p:nvPicPr>
          <p:cNvPr id="280" name="Google Shape;280;p13"/>
          <p:cNvPicPr preferRelativeResize="0"/>
          <p:nvPr/>
        </p:nvPicPr>
        <p:blipFill>
          <a:blip r:embed="rId3">
            <a:alphaModFix/>
          </a:blip>
          <a:stretch>
            <a:fillRect/>
          </a:stretch>
        </p:blipFill>
        <p:spPr>
          <a:xfrm>
            <a:off x="8087287" y="4592788"/>
            <a:ext cx="795230" cy="351367"/>
          </a:xfrm>
          <a:prstGeom prst="rect">
            <a:avLst/>
          </a:prstGeom>
          <a:noFill/>
          <a:ln>
            <a:noFill/>
          </a:ln>
        </p:spPr>
      </p:pic>
      <p:sp>
        <p:nvSpPr>
          <p:cNvPr id="281" name="Google Shape;281;p13"/>
          <p:cNvSpPr txBox="1"/>
          <p:nvPr/>
        </p:nvSpPr>
        <p:spPr>
          <a:xfrm>
            <a:off x="6052350" y="3079850"/>
            <a:ext cx="2369700" cy="58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solidFill>
                  <a:schemeClr val="lt1"/>
                </a:solidFill>
                <a:latin typeface="Roboto"/>
                <a:ea typeface="Roboto"/>
                <a:cs typeface="Roboto"/>
                <a:sym typeface="Roboto"/>
              </a:rPr>
              <a:t>The Query Crew</a:t>
            </a:r>
            <a:endParaRPr sz="2100" dirty="0">
              <a:solidFill>
                <a:schemeClr val="lt1"/>
              </a:solidFill>
              <a:latin typeface="Roboto"/>
              <a:ea typeface="Roboto"/>
              <a:cs typeface="Roboto"/>
              <a:sym typeface="Roboto"/>
            </a:endParaRPr>
          </a:p>
        </p:txBody>
      </p:sp>
      <p:pic>
        <p:nvPicPr>
          <p:cNvPr id="282" name="Google Shape;282;p13"/>
          <p:cNvPicPr preferRelativeResize="0"/>
          <p:nvPr/>
        </p:nvPicPr>
        <p:blipFill>
          <a:blip r:embed="rId4">
            <a:alphaModFix/>
          </a:blip>
          <a:stretch>
            <a:fillRect/>
          </a:stretch>
        </p:blipFill>
        <p:spPr>
          <a:xfrm>
            <a:off x="345150" y="2133450"/>
            <a:ext cx="5067448" cy="2350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6">
          <a:extLst>
            <a:ext uri="{FF2B5EF4-FFF2-40B4-BE49-F238E27FC236}">
              <a16:creationId xmlns:a16="http://schemas.microsoft.com/office/drawing/2014/main" id="{DD9F6E65-DD9F-0AF1-10EE-735A20E7DC0B}"/>
            </a:ext>
          </a:extLst>
        </p:cNvPr>
        <p:cNvGrpSpPr/>
        <p:nvPr/>
      </p:nvGrpSpPr>
      <p:grpSpPr>
        <a:xfrm>
          <a:off x="0" y="0"/>
          <a:ext cx="0" cy="0"/>
          <a:chOff x="0" y="0"/>
          <a:chExt cx="0" cy="0"/>
        </a:xfrm>
      </p:grpSpPr>
      <p:sp>
        <p:nvSpPr>
          <p:cNvPr id="347" name="Google Shape;347;p20">
            <a:extLst>
              <a:ext uri="{FF2B5EF4-FFF2-40B4-BE49-F238E27FC236}">
                <a16:creationId xmlns:a16="http://schemas.microsoft.com/office/drawing/2014/main" id="{9A84D4C6-0916-D912-22E1-551EDFF4EF46}"/>
              </a:ext>
            </a:extLst>
          </p:cNvPr>
          <p:cNvSpPr txBox="1">
            <a:spLocks noGrp="1"/>
          </p:cNvSpPr>
          <p:nvPr>
            <p:ph type="title"/>
          </p:nvPr>
        </p:nvSpPr>
        <p:spPr>
          <a:xfrm>
            <a:off x="1445049" y="55882"/>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Collaboration &amp; Outcomes-Selda Sen</a:t>
            </a:r>
            <a:endParaRPr dirty="0"/>
          </a:p>
        </p:txBody>
      </p:sp>
      <p:grpSp>
        <p:nvGrpSpPr>
          <p:cNvPr id="348" name="Google Shape;348;p20">
            <a:extLst>
              <a:ext uri="{FF2B5EF4-FFF2-40B4-BE49-F238E27FC236}">
                <a16:creationId xmlns:a16="http://schemas.microsoft.com/office/drawing/2014/main" id="{CEE39301-7AE2-2A5A-DB9A-8E3AC7182F7F}"/>
              </a:ext>
            </a:extLst>
          </p:cNvPr>
          <p:cNvGrpSpPr/>
          <p:nvPr/>
        </p:nvGrpSpPr>
        <p:grpSpPr>
          <a:xfrm>
            <a:off x="358000" y="605116"/>
            <a:ext cx="2628925" cy="4116159"/>
            <a:chOff x="431925" y="1304875"/>
            <a:chExt cx="2628925" cy="3416400"/>
          </a:xfrm>
        </p:grpSpPr>
        <p:sp>
          <p:nvSpPr>
            <p:cNvPr id="349" name="Google Shape;349;p20">
              <a:extLst>
                <a:ext uri="{FF2B5EF4-FFF2-40B4-BE49-F238E27FC236}">
                  <a16:creationId xmlns:a16="http://schemas.microsoft.com/office/drawing/2014/main" id="{800807B7-A161-72A7-5545-B303FD616F01}"/>
                </a:ext>
              </a:extLst>
            </p:cNvPr>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0">
              <a:extLst>
                <a:ext uri="{FF2B5EF4-FFF2-40B4-BE49-F238E27FC236}">
                  <a16:creationId xmlns:a16="http://schemas.microsoft.com/office/drawing/2014/main" id="{355FED55-A9B2-AD26-B97A-40919163F8CF}"/>
                </a:ext>
              </a:extLst>
            </p:cNvPr>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20">
            <a:extLst>
              <a:ext uri="{FF2B5EF4-FFF2-40B4-BE49-F238E27FC236}">
                <a16:creationId xmlns:a16="http://schemas.microsoft.com/office/drawing/2014/main" id="{9D4EE42B-9B5B-BBB0-E5F5-1379B87CB519}"/>
              </a:ext>
            </a:extLst>
          </p:cNvPr>
          <p:cNvSpPr txBox="1">
            <a:spLocks noGrp="1"/>
          </p:cNvSpPr>
          <p:nvPr>
            <p:ph type="body" idx="4294967295"/>
          </p:nvPr>
        </p:nvSpPr>
        <p:spPr>
          <a:xfrm>
            <a:off x="3359488" y="1304875"/>
            <a:ext cx="2494500" cy="46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lt1"/>
                </a:solidFill>
              </a:rPr>
              <a:t>Collaboration</a:t>
            </a:r>
            <a:endParaRPr>
              <a:solidFill>
                <a:schemeClr val="lt1"/>
              </a:solidFill>
            </a:endParaRPr>
          </a:p>
        </p:txBody>
      </p:sp>
      <p:sp>
        <p:nvSpPr>
          <p:cNvPr id="352" name="Google Shape;352;p20">
            <a:extLst>
              <a:ext uri="{FF2B5EF4-FFF2-40B4-BE49-F238E27FC236}">
                <a16:creationId xmlns:a16="http://schemas.microsoft.com/office/drawing/2014/main" id="{21261898-C57D-658A-CFB5-F751F57188A2}"/>
              </a:ext>
            </a:extLst>
          </p:cNvPr>
          <p:cNvSpPr txBox="1">
            <a:spLocks noGrp="1"/>
          </p:cNvSpPr>
          <p:nvPr>
            <p:ph type="body" idx="4294967295"/>
          </p:nvPr>
        </p:nvSpPr>
        <p:spPr>
          <a:xfrm>
            <a:off x="441100" y="1174349"/>
            <a:ext cx="2478600" cy="3546925"/>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b="1" dirty="0"/>
              <a:t>Are you happy with the final product?</a:t>
            </a:r>
          </a:p>
          <a:p>
            <a:pPr marL="0" lvl="0" indent="0">
              <a:lnSpc>
                <a:spcPct val="105000"/>
              </a:lnSpc>
              <a:buNone/>
            </a:pPr>
            <a:r>
              <a:rPr lang="en" sz="1100" dirty="0">
                <a:solidFill>
                  <a:srgbClr val="00B050"/>
                </a:solidFill>
              </a:rPr>
              <a:t>Yes</a:t>
            </a:r>
          </a:p>
          <a:p>
            <a:pPr marL="0" lvl="0" indent="0" algn="l" rtl="0">
              <a:spcBef>
                <a:spcPts val="1200"/>
              </a:spcBef>
              <a:spcAft>
                <a:spcPts val="0"/>
              </a:spcAft>
              <a:buNone/>
            </a:pPr>
            <a:r>
              <a:rPr lang="en" sz="1200" b="1" dirty="0"/>
              <a:t>What do you hope to achieve in the next development cycle?</a:t>
            </a:r>
          </a:p>
          <a:p>
            <a:pPr marL="0" indent="0">
              <a:buNone/>
            </a:pPr>
            <a:r>
              <a:rPr lang="en-US" sz="1100" dirty="0">
                <a:solidFill>
                  <a:srgbClr val="00B050"/>
                </a:solidFill>
              </a:rPr>
              <a:t>I hope to be able to do this project alone, which we did as a group.</a:t>
            </a:r>
            <a:endParaRPr sz="1100" dirty="0">
              <a:solidFill>
                <a:srgbClr val="00B050"/>
              </a:solidFill>
            </a:endParaRPr>
          </a:p>
          <a:p>
            <a:pPr marL="0" lvl="0" indent="0" algn="l" rtl="0">
              <a:spcBef>
                <a:spcPts val="1200"/>
              </a:spcBef>
              <a:spcAft>
                <a:spcPts val="1200"/>
              </a:spcAft>
              <a:buNone/>
            </a:pPr>
            <a:r>
              <a:rPr lang="en" sz="1200" b="1" dirty="0"/>
              <a:t>What would you do differently if you could start again?</a:t>
            </a:r>
          </a:p>
          <a:p>
            <a:pPr marL="0" lvl="0" indent="0">
              <a:buNone/>
            </a:pPr>
            <a:r>
              <a:rPr lang="en-US" sz="1100" dirty="0">
                <a:solidFill>
                  <a:srgbClr val="00B050"/>
                </a:solidFill>
              </a:rPr>
              <a:t>I wouldn't change anything about the process.</a:t>
            </a:r>
            <a:endParaRPr sz="1100" dirty="0">
              <a:solidFill>
                <a:srgbClr val="00B050"/>
              </a:solidFill>
            </a:endParaRPr>
          </a:p>
        </p:txBody>
      </p:sp>
      <p:grpSp>
        <p:nvGrpSpPr>
          <p:cNvPr id="353" name="Google Shape;353;p20">
            <a:extLst>
              <a:ext uri="{FF2B5EF4-FFF2-40B4-BE49-F238E27FC236}">
                <a16:creationId xmlns:a16="http://schemas.microsoft.com/office/drawing/2014/main" id="{5B17E724-09B9-9E74-EA93-AEAA411E0D20}"/>
              </a:ext>
            </a:extLst>
          </p:cNvPr>
          <p:cNvGrpSpPr/>
          <p:nvPr/>
        </p:nvGrpSpPr>
        <p:grpSpPr>
          <a:xfrm>
            <a:off x="3320450" y="605116"/>
            <a:ext cx="2632500" cy="4116159"/>
            <a:chOff x="3320450" y="1304875"/>
            <a:chExt cx="2632500" cy="3416400"/>
          </a:xfrm>
        </p:grpSpPr>
        <p:sp>
          <p:nvSpPr>
            <p:cNvPr id="354" name="Google Shape;354;p20">
              <a:extLst>
                <a:ext uri="{FF2B5EF4-FFF2-40B4-BE49-F238E27FC236}">
                  <a16:creationId xmlns:a16="http://schemas.microsoft.com/office/drawing/2014/main" id="{5821C959-DAFF-48EA-A7DB-9E10B9292DA2}"/>
                </a:ext>
              </a:extLst>
            </p:cNvPr>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0">
              <a:extLst>
                <a:ext uri="{FF2B5EF4-FFF2-40B4-BE49-F238E27FC236}">
                  <a16:creationId xmlns:a16="http://schemas.microsoft.com/office/drawing/2014/main" id="{889E6E22-B8F2-6F64-6185-6F6A0649DEBF}"/>
                </a:ext>
              </a:extLst>
            </p:cNvPr>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 name="Google Shape;356;p20">
            <a:extLst>
              <a:ext uri="{FF2B5EF4-FFF2-40B4-BE49-F238E27FC236}">
                <a16:creationId xmlns:a16="http://schemas.microsoft.com/office/drawing/2014/main" id="{8C710029-7621-ABE7-83D7-F897E494D120}"/>
              </a:ext>
            </a:extLst>
          </p:cNvPr>
          <p:cNvSpPr txBox="1">
            <a:spLocks noGrp="1"/>
          </p:cNvSpPr>
          <p:nvPr>
            <p:ph type="body" idx="4294967295"/>
          </p:nvPr>
        </p:nvSpPr>
        <p:spPr>
          <a:xfrm>
            <a:off x="3375388" y="1265794"/>
            <a:ext cx="2478600" cy="3455479"/>
          </a:xfrm>
          <a:prstGeom prst="rect">
            <a:avLst/>
          </a:prstGeom>
        </p:spPr>
        <p:txBody>
          <a:bodyPr spcFirstLastPara="1" wrap="square" lIns="91425" tIns="91425" rIns="91425" bIns="91425" anchor="t" anchorCtr="0">
            <a:normAutofit fontScale="55000" lnSpcReduction="20000"/>
          </a:bodyPr>
          <a:lstStyle/>
          <a:p>
            <a:pPr marL="0" lvl="0" indent="0" algn="l" rtl="0">
              <a:lnSpc>
                <a:spcPct val="100000"/>
              </a:lnSpc>
              <a:spcBef>
                <a:spcPts val="0"/>
              </a:spcBef>
              <a:spcAft>
                <a:spcPts val="0"/>
              </a:spcAft>
              <a:buNone/>
            </a:pPr>
            <a:r>
              <a:rPr lang="en" sz="1600" b="1" dirty="0"/>
              <a:t>Problems that arose during development?</a:t>
            </a:r>
          </a:p>
          <a:p>
            <a:pPr marL="0" indent="0">
              <a:lnSpc>
                <a:spcPct val="135000"/>
              </a:lnSpc>
              <a:buNone/>
            </a:pPr>
            <a:r>
              <a:rPr lang="en-US" sz="1800" dirty="0">
                <a:solidFill>
                  <a:srgbClr val="00B050"/>
                </a:solidFill>
              </a:rPr>
              <a:t>While using </a:t>
            </a:r>
            <a:r>
              <a:rPr lang="en-US" sz="1800" dirty="0" err="1">
                <a:solidFill>
                  <a:srgbClr val="00B050"/>
                </a:solidFill>
              </a:rPr>
              <a:t>vscode</a:t>
            </a:r>
            <a:r>
              <a:rPr lang="en-US" sz="1800" dirty="0">
                <a:solidFill>
                  <a:srgbClr val="00B050"/>
                </a:solidFill>
              </a:rPr>
              <a:t>, we realized that I was using Ewa's space, then we opened my own space. Closing, deleting and re-uploading the file took extra time.</a:t>
            </a:r>
            <a:endParaRPr sz="1800" dirty="0">
              <a:solidFill>
                <a:srgbClr val="00B050"/>
              </a:solidFill>
            </a:endParaRPr>
          </a:p>
          <a:p>
            <a:pPr marL="0" lvl="0" indent="0">
              <a:lnSpc>
                <a:spcPct val="135000"/>
              </a:lnSpc>
              <a:buNone/>
            </a:pPr>
            <a:r>
              <a:rPr lang="en" sz="1600" b="1" dirty="0"/>
              <a:t>In group conflicts and resolutions?</a:t>
            </a:r>
            <a:r>
              <a:rPr lang="en-US" sz="1800" dirty="0">
                <a:solidFill>
                  <a:srgbClr val="00B050"/>
                </a:solidFill>
              </a:rPr>
              <a:t>We were a very good group. We did not have any disagreements.</a:t>
            </a:r>
            <a:endParaRPr sz="1800" dirty="0">
              <a:solidFill>
                <a:srgbClr val="00B050"/>
              </a:solidFill>
            </a:endParaRPr>
          </a:p>
          <a:p>
            <a:pPr marL="0" lvl="0" indent="0" algn="l" rtl="0">
              <a:lnSpc>
                <a:spcPct val="100000"/>
              </a:lnSpc>
              <a:spcBef>
                <a:spcPts val="1200"/>
              </a:spcBef>
              <a:spcAft>
                <a:spcPts val="0"/>
              </a:spcAft>
              <a:buNone/>
            </a:pPr>
            <a:r>
              <a:rPr lang="en" sz="1600" b="1" dirty="0"/>
              <a:t>Did you find any of the behaviour related content useful? Teamwork, problem solving etc?</a:t>
            </a:r>
            <a:r>
              <a:rPr lang="en-US" sz="1800" dirty="0">
                <a:solidFill>
                  <a:srgbClr val="00B050"/>
                </a:solidFill>
              </a:rPr>
              <a:t>Everyone was very helpful. Paul organized us very well by distributing the tasks very well. He also helped us a lot wherever we needed help, using his previous experiences. We did data visualization with Ewa. We exchanged ideas and prepared together. We completed each other in the areas where we were lacking</a:t>
            </a:r>
            <a:r>
              <a:rPr lang="en-US" sz="1600" dirty="0"/>
              <a:t>.</a:t>
            </a:r>
            <a:endParaRPr sz="1600" dirty="0"/>
          </a:p>
        </p:txBody>
      </p:sp>
      <p:grpSp>
        <p:nvGrpSpPr>
          <p:cNvPr id="357" name="Google Shape;357;p20">
            <a:extLst>
              <a:ext uri="{FF2B5EF4-FFF2-40B4-BE49-F238E27FC236}">
                <a16:creationId xmlns:a16="http://schemas.microsoft.com/office/drawing/2014/main" id="{6BFB6947-A6AD-4F7B-F73C-6107F3EAC287}"/>
              </a:ext>
            </a:extLst>
          </p:cNvPr>
          <p:cNvGrpSpPr/>
          <p:nvPr/>
        </p:nvGrpSpPr>
        <p:grpSpPr>
          <a:xfrm>
            <a:off x="6212550" y="605116"/>
            <a:ext cx="2632500" cy="4116159"/>
            <a:chOff x="6212550" y="1304875"/>
            <a:chExt cx="2632500" cy="3416400"/>
          </a:xfrm>
        </p:grpSpPr>
        <p:sp>
          <p:nvSpPr>
            <p:cNvPr id="358" name="Google Shape;358;p20">
              <a:extLst>
                <a:ext uri="{FF2B5EF4-FFF2-40B4-BE49-F238E27FC236}">
                  <a16:creationId xmlns:a16="http://schemas.microsoft.com/office/drawing/2014/main" id="{32D6D8D2-722F-F1CF-53C6-BE607041D88F}"/>
                </a:ext>
              </a:extLst>
            </p:cNvPr>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0">
              <a:extLst>
                <a:ext uri="{FF2B5EF4-FFF2-40B4-BE49-F238E27FC236}">
                  <a16:creationId xmlns:a16="http://schemas.microsoft.com/office/drawing/2014/main" id="{FAEC1321-CE40-CC84-9C0A-AB0E7EE28723}"/>
                </a:ext>
              </a:extLst>
            </p:cNvPr>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0" name="Google Shape;360;p20">
            <a:extLst>
              <a:ext uri="{FF2B5EF4-FFF2-40B4-BE49-F238E27FC236}">
                <a16:creationId xmlns:a16="http://schemas.microsoft.com/office/drawing/2014/main" id="{69E54B36-16F0-5EEC-5199-65A60C4E36A4}"/>
              </a:ext>
            </a:extLst>
          </p:cNvPr>
          <p:cNvSpPr txBox="1">
            <a:spLocks noGrp="1"/>
          </p:cNvSpPr>
          <p:nvPr>
            <p:ph type="body" idx="4294967295"/>
          </p:nvPr>
        </p:nvSpPr>
        <p:spPr>
          <a:xfrm>
            <a:off x="6270500" y="555532"/>
            <a:ext cx="2494500" cy="461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solidFill>
                  <a:schemeClr val="lt1"/>
                </a:solidFill>
              </a:rPr>
              <a:t>Summary</a:t>
            </a:r>
            <a:endParaRPr dirty="0">
              <a:solidFill>
                <a:schemeClr val="lt1"/>
              </a:solidFill>
            </a:endParaRPr>
          </a:p>
        </p:txBody>
      </p:sp>
      <p:sp>
        <p:nvSpPr>
          <p:cNvPr id="361" name="Google Shape;361;p20">
            <a:extLst>
              <a:ext uri="{FF2B5EF4-FFF2-40B4-BE49-F238E27FC236}">
                <a16:creationId xmlns:a16="http://schemas.microsoft.com/office/drawing/2014/main" id="{ADC5785B-881E-D05E-3B6D-E2A1996EBBB9}"/>
              </a:ext>
            </a:extLst>
          </p:cNvPr>
          <p:cNvSpPr txBox="1">
            <a:spLocks noGrp="1"/>
          </p:cNvSpPr>
          <p:nvPr>
            <p:ph type="body" idx="4294967295"/>
          </p:nvPr>
        </p:nvSpPr>
        <p:spPr>
          <a:xfrm>
            <a:off x="6330474" y="1073409"/>
            <a:ext cx="2478600" cy="3979224"/>
          </a:xfrm>
          <a:prstGeom prst="rect">
            <a:avLst/>
          </a:prstGeom>
        </p:spPr>
        <p:txBody>
          <a:bodyPr spcFirstLastPara="1" wrap="square" lIns="91425" tIns="91425" rIns="91425" bIns="91425" anchor="t" anchorCtr="0">
            <a:normAutofit/>
          </a:bodyPr>
          <a:lstStyle/>
          <a:p>
            <a:pPr marL="0" indent="0">
              <a:lnSpc>
                <a:spcPct val="100000"/>
              </a:lnSpc>
              <a:spcBef>
                <a:spcPts val="0"/>
              </a:spcBef>
              <a:buNone/>
            </a:pPr>
            <a:r>
              <a:rPr lang="en" sz="1100" b="1" dirty="0"/>
              <a:t>Overall group dynamic</a:t>
            </a:r>
          </a:p>
          <a:p>
            <a:pPr marL="0" indent="0">
              <a:lnSpc>
                <a:spcPct val="100000"/>
              </a:lnSpc>
              <a:spcBef>
                <a:spcPts val="0"/>
              </a:spcBef>
              <a:buNone/>
            </a:pPr>
            <a:r>
              <a:rPr lang="en" sz="1000" dirty="0">
                <a:solidFill>
                  <a:srgbClr val="00B050"/>
                </a:solidFill>
              </a:rPr>
              <a:t>It was excellent</a:t>
            </a:r>
          </a:p>
          <a:p>
            <a:pPr marL="0" indent="0">
              <a:lnSpc>
                <a:spcPct val="100000"/>
              </a:lnSpc>
              <a:spcBef>
                <a:spcPts val="0"/>
              </a:spcBef>
              <a:buNone/>
            </a:pPr>
            <a:r>
              <a:rPr lang="en" sz="1100" b="1" dirty="0"/>
              <a:t>Overall satisfaction</a:t>
            </a:r>
          </a:p>
          <a:p>
            <a:pPr marL="0" indent="0">
              <a:lnSpc>
                <a:spcPct val="100000"/>
              </a:lnSpc>
              <a:buNone/>
            </a:pPr>
            <a:r>
              <a:rPr lang="en" sz="1000" dirty="0">
                <a:solidFill>
                  <a:srgbClr val="00B050"/>
                </a:solidFill>
              </a:rPr>
              <a:t>I am satisfied</a:t>
            </a:r>
          </a:p>
          <a:p>
            <a:pPr marL="0" indent="0">
              <a:lnSpc>
                <a:spcPct val="100000"/>
              </a:lnSpc>
              <a:spcBef>
                <a:spcPts val="0"/>
              </a:spcBef>
              <a:buNone/>
            </a:pPr>
            <a:r>
              <a:rPr lang="en" sz="1100" b="1" dirty="0"/>
              <a:t>What we learned</a:t>
            </a:r>
            <a:endParaRPr lang="en-US" sz="1100" b="1" dirty="0"/>
          </a:p>
          <a:p>
            <a:pPr marL="0" indent="0">
              <a:lnSpc>
                <a:spcPct val="100000"/>
              </a:lnSpc>
              <a:buNone/>
            </a:pPr>
            <a:r>
              <a:rPr lang="en-US" sz="1000" dirty="0">
                <a:solidFill>
                  <a:srgbClr val="00B050"/>
                </a:solidFill>
              </a:rPr>
              <a:t> I was able to think more deeply about how data visuals help us. I learned how to connect </a:t>
            </a:r>
            <a:r>
              <a:rPr lang="en-US" sz="1000" dirty="0" err="1">
                <a:solidFill>
                  <a:srgbClr val="00B050"/>
                </a:solidFill>
              </a:rPr>
              <a:t>VsCode</a:t>
            </a:r>
            <a:r>
              <a:rPr lang="en-US" sz="1000" dirty="0">
                <a:solidFill>
                  <a:srgbClr val="00B050"/>
                </a:solidFill>
              </a:rPr>
              <a:t> and GitHub. I learned how to do things as a team member in a project.</a:t>
            </a:r>
          </a:p>
          <a:p>
            <a:pPr marL="0" indent="0">
              <a:lnSpc>
                <a:spcPct val="100000"/>
              </a:lnSpc>
              <a:spcBef>
                <a:spcPts val="0"/>
              </a:spcBef>
              <a:buNone/>
            </a:pPr>
            <a:r>
              <a:rPr lang="en" sz="1100" b="1" dirty="0"/>
              <a:t>Our experiences.</a:t>
            </a:r>
          </a:p>
          <a:p>
            <a:pPr marL="0" indent="0">
              <a:lnSpc>
                <a:spcPct val="100000"/>
              </a:lnSpc>
              <a:buNone/>
            </a:pPr>
            <a:r>
              <a:rPr lang="en-US" sz="1000" dirty="0">
                <a:solidFill>
                  <a:srgbClr val="00B050"/>
                </a:solidFill>
              </a:rPr>
              <a:t>I realized once again that numbers in a data containing about ten thousand lines do not have a simple meaning. It is easy to find the highest or lowest, but it is quite complicated to understand the relationships of other values, to produce a theory and try to test whether it is true or not. This really requires knowledge and experience.</a:t>
            </a:r>
            <a:endParaRPr sz="1000" dirty="0">
              <a:solidFill>
                <a:srgbClr val="00B050"/>
              </a:solidFill>
            </a:endParaRPr>
          </a:p>
        </p:txBody>
      </p:sp>
      <p:sp>
        <p:nvSpPr>
          <p:cNvPr id="362" name="Google Shape;362;p20">
            <a:extLst>
              <a:ext uri="{FF2B5EF4-FFF2-40B4-BE49-F238E27FC236}">
                <a16:creationId xmlns:a16="http://schemas.microsoft.com/office/drawing/2014/main" id="{2628E7F6-A41D-4203-F3D1-D648150F003E}"/>
              </a:ext>
            </a:extLst>
          </p:cNvPr>
          <p:cNvSpPr txBox="1">
            <a:spLocks noGrp="1"/>
          </p:cNvSpPr>
          <p:nvPr>
            <p:ph type="body" idx="4294967295"/>
          </p:nvPr>
        </p:nvSpPr>
        <p:spPr>
          <a:xfrm>
            <a:off x="425200" y="605116"/>
            <a:ext cx="2494500" cy="461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500" dirty="0">
                <a:solidFill>
                  <a:schemeClr val="lt1"/>
                </a:solidFill>
              </a:rPr>
              <a:t>Outcomes</a:t>
            </a:r>
            <a:endParaRPr sz="1500" dirty="0">
              <a:solidFill>
                <a:schemeClr val="lt1"/>
              </a:solidFill>
            </a:endParaRPr>
          </a:p>
        </p:txBody>
      </p:sp>
      <p:sp>
        <p:nvSpPr>
          <p:cNvPr id="363" name="Google Shape;363;p20">
            <a:extLst>
              <a:ext uri="{FF2B5EF4-FFF2-40B4-BE49-F238E27FC236}">
                <a16:creationId xmlns:a16="http://schemas.microsoft.com/office/drawing/2014/main" id="{8F350B15-8BDC-4585-AB52-506C410FA203}"/>
              </a:ext>
            </a:extLst>
          </p:cNvPr>
          <p:cNvSpPr txBox="1">
            <a:spLocks noGrp="1"/>
          </p:cNvSpPr>
          <p:nvPr>
            <p:ph type="body" idx="4294967295"/>
          </p:nvPr>
        </p:nvSpPr>
        <p:spPr>
          <a:xfrm>
            <a:off x="3454850" y="648329"/>
            <a:ext cx="2494500" cy="461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500" dirty="0">
                <a:solidFill>
                  <a:schemeClr val="lt1"/>
                </a:solidFill>
              </a:rPr>
              <a:t>Development Problems</a:t>
            </a:r>
            <a:endParaRPr sz="1500" dirty="0">
              <a:solidFill>
                <a:schemeClr val="lt1"/>
              </a:solidFill>
            </a:endParaRPr>
          </a:p>
        </p:txBody>
      </p:sp>
    </p:spTree>
    <p:extLst>
      <p:ext uri="{BB962C8B-B14F-4D97-AF65-F5344CB8AC3E}">
        <p14:creationId xmlns:p14="http://schemas.microsoft.com/office/powerpoint/2010/main" val="228283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dirty="0"/>
              <a:t>Collaboration &amp; Outcomes - Saad</a:t>
            </a:r>
            <a:endParaRPr dirty="0"/>
          </a:p>
        </p:txBody>
      </p:sp>
      <p:grpSp>
        <p:nvGrpSpPr>
          <p:cNvPr id="278" name="Google Shape;278;p13"/>
          <p:cNvGrpSpPr/>
          <p:nvPr/>
        </p:nvGrpSpPr>
        <p:grpSpPr>
          <a:xfrm>
            <a:off x="431925" y="1304875"/>
            <a:ext cx="2628925" cy="3416400"/>
            <a:chOff x="431925" y="1304875"/>
            <a:chExt cx="2628925" cy="3416400"/>
          </a:xfrm>
        </p:grpSpPr>
        <p:sp>
          <p:nvSpPr>
            <p:cNvPr id="279" name="Google Shape;279;p13"/>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13"/>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81" name="Google Shape;281;p13"/>
          <p:cNvSpPr txBox="1">
            <a:spLocks noGrp="1"/>
          </p:cNvSpPr>
          <p:nvPr>
            <p:ph type="body" idx="4294967295"/>
          </p:nvPr>
        </p:nvSpPr>
        <p:spPr>
          <a:xfrm>
            <a:off x="3359488" y="1304875"/>
            <a:ext cx="2494500" cy="461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300"/>
              <a:buNone/>
            </a:pPr>
            <a:r>
              <a:rPr lang="en">
                <a:solidFill>
                  <a:schemeClr val="lt1"/>
                </a:solidFill>
              </a:rPr>
              <a:t>Collaboration</a:t>
            </a:r>
            <a:endParaRPr>
              <a:solidFill>
                <a:schemeClr val="lt1"/>
              </a:solidFill>
            </a:endParaRPr>
          </a:p>
        </p:txBody>
      </p:sp>
      <p:sp>
        <p:nvSpPr>
          <p:cNvPr id="282" name="Google Shape;282;p13"/>
          <p:cNvSpPr txBox="1">
            <a:spLocks noGrp="1"/>
          </p:cNvSpPr>
          <p:nvPr>
            <p:ph type="body" idx="4294967295"/>
          </p:nvPr>
        </p:nvSpPr>
        <p:spPr>
          <a:xfrm>
            <a:off x="508325" y="1850300"/>
            <a:ext cx="2478600" cy="2794800"/>
          </a:xfrm>
          <a:prstGeom prst="rect">
            <a:avLst/>
          </a:prstGeom>
          <a:noFill/>
          <a:ln>
            <a:noFill/>
          </a:ln>
        </p:spPr>
        <p:txBody>
          <a:bodyPr spcFirstLastPara="1" wrap="square" lIns="91425" tIns="91425" rIns="91425" bIns="91425" anchor="t" anchorCtr="0">
            <a:normAutofit fontScale="47500" lnSpcReduction="20000"/>
          </a:bodyPr>
          <a:lstStyle/>
          <a:p>
            <a:pPr marL="0" lvl="0" indent="0" algn="l" rtl="0">
              <a:lnSpc>
                <a:spcPct val="115000"/>
              </a:lnSpc>
              <a:spcBef>
                <a:spcPts val="0"/>
              </a:spcBef>
              <a:spcAft>
                <a:spcPts val="0"/>
              </a:spcAft>
              <a:buSzPct val="81250"/>
              <a:buNone/>
            </a:pPr>
            <a:r>
              <a:rPr lang="en" sz="1600" dirty="0"/>
              <a:t>Are you happy with the final product? </a:t>
            </a:r>
            <a:endParaRPr sz="1600" dirty="0"/>
          </a:p>
          <a:p>
            <a:pPr marL="0" lvl="0" indent="0" algn="l" rtl="0">
              <a:lnSpc>
                <a:spcPct val="115000"/>
              </a:lnSpc>
              <a:spcBef>
                <a:spcPts val="0"/>
              </a:spcBef>
              <a:spcAft>
                <a:spcPts val="0"/>
              </a:spcAft>
              <a:buSzPct val="81250"/>
              <a:buNone/>
            </a:pPr>
            <a:endParaRPr sz="1600" dirty="0"/>
          </a:p>
          <a:p>
            <a:pPr marL="0" indent="0">
              <a:lnSpc>
                <a:spcPct val="125000"/>
              </a:lnSpc>
              <a:buNone/>
            </a:pPr>
            <a:r>
              <a:rPr lang="en" sz="2000" dirty="0">
                <a:solidFill>
                  <a:srgbClr val="00B050"/>
                </a:solidFill>
              </a:rPr>
              <a:t>Yes, definitely, I am happy with what we all worked together to approve.</a:t>
            </a:r>
            <a:endParaRPr sz="2000" dirty="0">
              <a:solidFill>
                <a:srgbClr val="00B050"/>
              </a:solidFill>
            </a:endParaRPr>
          </a:p>
          <a:p>
            <a:pPr marL="0" lvl="0" indent="0" algn="l" rtl="0">
              <a:lnSpc>
                <a:spcPct val="115000"/>
              </a:lnSpc>
              <a:spcBef>
                <a:spcPts val="1200"/>
              </a:spcBef>
              <a:spcAft>
                <a:spcPts val="0"/>
              </a:spcAft>
              <a:buSzPct val="81250"/>
              <a:buNone/>
            </a:pPr>
            <a:r>
              <a:rPr lang="en" sz="1600" dirty="0"/>
              <a:t>What do you hope to achieve in the next development cycle? </a:t>
            </a:r>
            <a:endParaRPr sz="1600" dirty="0"/>
          </a:p>
          <a:p>
            <a:pPr marL="0" lvl="0" indent="0">
              <a:lnSpc>
                <a:spcPct val="125000"/>
              </a:lnSpc>
              <a:buNone/>
            </a:pPr>
            <a:r>
              <a:rPr lang="en" sz="2100" dirty="0">
                <a:solidFill>
                  <a:srgbClr val="00B050"/>
                </a:solidFill>
              </a:rPr>
              <a:t>Further analysis tied to wider population data.</a:t>
            </a:r>
            <a:endParaRPr sz="2100" dirty="0">
              <a:solidFill>
                <a:srgbClr val="00B050"/>
              </a:solidFill>
            </a:endParaRPr>
          </a:p>
          <a:p>
            <a:pPr marL="0" lvl="0" indent="0" algn="l" rtl="0">
              <a:lnSpc>
                <a:spcPct val="115000"/>
              </a:lnSpc>
              <a:spcBef>
                <a:spcPts val="1200"/>
              </a:spcBef>
              <a:spcAft>
                <a:spcPts val="0"/>
              </a:spcAft>
              <a:buSzPct val="81250"/>
              <a:buNone/>
            </a:pPr>
            <a:r>
              <a:rPr lang="en" sz="1600" dirty="0"/>
              <a:t>What would you do differently if you could start again?</a:t>
            </a:r>
            <a:endParaRPr sz="1600" dirty="0"/>
          </a:p>
          <a:p>
            <a:pPr marL="0" indent="0">
              <a:lnSpc>
                <a:spcPct val="125000"/>
              </a:lnSpc>
              <a:buNone/>
            </a:pPr>
            <a:r>
              <a:rPr lang="en" sz="2100" dirty="0">
                <a:solidFill>
                  <a:srgbClr val="00B050"/>
                </a:solidFill>
              </a:rPr>
              <a:t>Nothing, I only regret having technical issues which made me lose time, not something I would have been able to change.</a:t>
            </a:r>
            <a:endParaRPr sz="2100" dirty="0">
              <a:solidFill>
                <a:srgbClr val="00B050"/>
              </a:solidFill>
            </a:endParaRPr>
          </a:p>
        </p:txBody>
      </p:sp>
      <p:grpSp>
        <p:nvGrpSpPr>
          <p:cNvPr id="283" name="Google Shape;283;p13"/>
          <p:cNvGrpSpPr/>
          <p:nvPr/>
        </p:nvGrpSpPr>
        <p:grpSpPr>
          <a:xfrm>
            <a:off x="3320450" y="1304875"/>
            <a:ext cx="2632500" cy="3416400"/>
            <a:chOff x="3320450" y="1304875"/>
            <a:chExt cx="2632500" cy="3416400"/>
          </a:xfrm>
        </p:grpSpPr>
        <p:sp>
          <p:nvSpPr>
            <p:cNvPr id="284" name="Google Shape;284;p13"/>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13"/>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86" name="Google Shape;286;p13"/>
          <p:cNvSpPr txBox="1">
            <a:spLocks noGrp="1"/>
          </p:cNvSpPr>
          <p:nvPr>
            <p:ph type="body" idx="4294967295"/>
          </p:nvPr>
        </p:nvSpPr>
        <p:spPr>
          <a:xfrm>
            <a:off x="3397400" y="1850300"/>
            <a:ext cx="2478600" cy="2794800"/>
          </a:xfrm>
          <a:prstGeom prst="rect">
            <a:avLst/>
          </a:prstGeom>
          <a:noFill/>
          <a:ln>
            <a:noFill/>
          </a:ln>
        </p:spPr>
        <p:txBody>
          <a:bodyPr spcFirstLastPara="1" wrap="square" lIns="91425" tIns="91425" rIns="91425" bIns="91425" anchor="t" anchorCtr="0">
            <a:normAutofit fontScale="55000" lnSpcReduction="20000"/>
          </a:bodyPr>
          <a:lstStyle/>
          <a:p>
            <a:pPr marL="0" lvl="0" indent="0" algn="l" rtl="0">
              <a:lnSpc>
                <a:spcPct val="100000"/>
              </a:lnSpc>
              <a:spcBef>
                <a:spcPts val="0"/>
              </a:spcBef>
              <a:spcAft>
                <a:spcPts val="0"/>
              </a:spcAft>
              <a:buSzPct val="87838"/>
              <a:buNone/>
            </a:pPr>
            <a:r>
              <a:rPr lang="en" sz="1600" dirty="0"/>
              <a:t>Problems that arose during development?</a:t>
            </a:r>
            <a:endParaRPr sz="1600" dirty="0"/>
          </a:p>
          <a:p>
            <a:pPr marL="0" lvl="0" indent="0" algn="l" rtl="0">
              <a:lnSpc>
                <a:spcPct val="100000"/>
              </a:lnSpc>
              <a:spcBef>
                <a:spcPts val="0"/>
              </a:spcBef>
              <a:spcAft>
                <a:spcPts val="0"/>
              </a:spcAft>
              <a:buSzPct val="87838"/>
              <a:buNone/>
            </a:pPr>
            <a:endParaRPr sz="1600" dirty="0"/>
          </a:p>
          <a:p>
            <a:pPr marL="0" lvl="0" indent="0">
              <a:lnSpc>
                <a:spcPct val="125000"/>
              </a:lnSpc>
              <a:buNone/>
            </a:pPr>
            <a:r>
              <a:rPr lang="en" sz="1800" dirty="0">
                <a:solidFill>
                  <a:srgbClr val="00B050"/>
                </a:solidFill>
              </a:rPr>
              <a:t>Some issues with VS Code and Github, but manages to sort that out with the help of other team members.</a:t>
            </a:r>
            <a:endParaRPr sz="1800" dirty="0">
              <a:solidFill>
                <a:srgbClr val="00B050"/>
              </a:solidFill>
            </a:endParaRPr>
          </a:p>
          <a:p>
            <a:pPr marL="0" lvl="0" indent="0" algn="l" rtl="0">
              <a:lnSpc>
                <a:spcPct val="100000"/>
              </a:lnSpc>
              <a:spcBef>
                <a:spcPts val="1200"/>
              </a:spcBef>
              <a:spcAft>
                <a:spcPts val="0"/>
              </a:spcAft>
              <a:buSzPct val="87838"/>
              <a:buNone/>
            </a:pPr>
            <a:r>
              <a:rPr lang="en" sz="1600" dirty="0"/>
              <a:t>In group conflicts and resolutions?</a:t>
            </a:r>
            <a:endParaRPr sz="1600" dirty="0"/>
          </a:p>
          <a:p>
            <a:pPr marL="0" indent="0">
              <a:lnSpc>
                <a:spcPct val="125000"/>
              </a:lnSpc>
              <a:buNone/>
            </a:pPr>
            <a:r>
              <a:rPr lang="en" sz="1900" dirty="0">
                <a:solidFill>
                  <a:srgbClr val="00B050"/>
                </a:solidFill>
              </a:rPr>
              <a:t>None that I can think of.</a:t>
            </a:r>
            <a:endParaRPr sz="1900" dirty="0">
              <a:solidFill>
                <a:srgbClr val="00B050"/>
              </a:solidFill>
            </a:endParaRPr>
          </a:p>
          <a:p>
            <a:pPr marL="0" lvl="0" indent="0" algn="l" rtl="0">
              <a:lnSpc>
                <a:spcPct val="100000"/>
              </a:lnSpc>
              <a:spcBef>
                <a:spcPts val="1200"/>
              </a:spcBef>
              <a:spcAft>
                <a:spcPts val="0"/>
              </a:spcAft>
              <a:buSzPct val="87838"/>
              <a:buNone/>
            </a:pPr>
            <a:r>
              <a:rPr lang="en" sz="1600" dirty="0"/>
              <a:t>Did you find any of the behaviour related content useful? Teamwork, problem solving etc?</a:t>
            </a:r>
            <a:endParaRPr sz="1600" dirty="0"/>
          </a:p>
          <a:p>
            <a:pPr marL="0" lvl="0" indent="0">
              <a:lnSpc>
                <a:spcPct val="125000"/>
              </a:lnSpc>
              <a:buNone/>
            </a:pPr>
            <a:r>
              <a:rPr lang="en" sz="1800" dirty="0">
                <a:solidFill>
                  <a:srgbClr val="00B050"/>
                </a:solidFill>
              </a:rPr>
              <a:t>Teamwork and problem solving definitely, they helped.</a:t>
            </a:r>
            <a:endParaRPr sz="1800" dirty="0">
              <a:solidFill>
                <a:srgbClr val="00B050"/>
              </a:solidFill>
            </a:endParaRPr>
          </a:p>
          <a:p>
            <a:pPr marL="0" lvl="0" indent="0" algn="l" rtl="0">
              <a:lnSpc>
                <a:spcPct val="100000"/>
              </a:lnSpc>
              <a:spcBef>
                <a:spcPts val="1200"/>
              </a:spcBef>
              <a:spcAft>
                <a:spcPts val="0"/>
              </a:spcAft>
              <a:buSzPct val="87838"/>
              <a:buNone/>
            </a:pPr>
            <a:r>
              <a:rPr lang="en" sz="1600" dirty="0"/>
              <a:t>Interactivity</a:t>
            </a:r>
            <a:endParaRPr sz="1600" dirty="0"/>
          </a:p>
          <a:p>
            <a:pPr marL="0" indent="0">
              <a:lnSpc>
                <a:spcPct val="125000"/>
              </a:lnSpc>
              <a:buNone/>
            </a:pPr>
            <a:r>
              <a:rPr lang="en" sz="1800" dirty="0">
                <a:solidFill>
                  <a:srgbClr val="00B050"/>
                </a:solidFill>
              </a:rPr>
              <a:t>No issues on this point as far as I was am aware.</a:t>
            </a:r>
            <a:endParaRPr sz="1800" dirty="0">
              <a:solidFill>
                <a:srgbClr val="00B050"/>
              </a:solidFill>
            </a:endParaRPr>
          </a:p>
          <a:p>
            <a:pPr marL="0" lvl="0" indent="0" algn="l" rtl="0">
              <a:lnSpc>
                <a:spcPct val="100000"/>
              </a:lnSpc>
              <a:spcBef>
                <a:spcPts val="1200"/>
              </a:spcBef>
              <a:spcAft>
                <a:spcPts val="1200"/>
              </a:spcAft>
              <a:buSzPct val="87837"/>
              <a:buNone/>
            </a:pPr>
            <a:endParaRPr sz="1600" dirty="0"/>
          </a:p>
        </p:txBody>
      </p:sp>
      <p:grpSp>
        <p:nvGrpSpPr>
          <p:cNvPr id="287" name="Google Shape;287;p13"/>
          <p:cNvGrpSpPr/>
          <p:nvPr/>
        </p:nvGrpSpPr>
        <p:grpSpPr>
          <a:xfrm>
            <a:off x="6212550" y="1304875"/>
            <a:ext cx="2632500" cy="3416400"/>
            <a:chOff x="6212550" y="1304875"/>
            <a:chExt cx="2632500" cy="3416400"/>
          </a:xfrm>
        </p:grpSpPr>
        <p:sp>
          <p:nvSpPr>
            <p:cNvPr id="288" name="Google Shape;288;p13"/>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13"/>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90" name="Google Shape;290;p13"/>
          <p:cNvSpPr txBox="1">
            <a:spLocks noGrp="1"/>
          </p:cNvSpPr>
          <p:nvPr>
            <p:ph type="body" idx="4294967295"/>
          </p:nvPr>
        </p:nvSpPr>
        <p:spPr>
          <a:xfrm>
            <a:off x="6272475" y="1304875"/>
            <a:ext cx="2494500" cy="461400"/>
          </a:xfrm>
          <a:prstGeom prst="rect">
            <a:avLst/>
          </a:prstGeom>
          <a:noFill/>
          <a:ln>
            <a:noFill/>
          </a:ln>
        </p:spPr>
        <p:txBody>
          <a:bodyPr spcFirstLastPara="1" wrap="square" lIns="91425" tIns="91425" rIns="91425" bIns="91425" anchor="t" anchorCtr="0">
            <a:normAutofit/>
          </a:bodyPr>
          <a:lstStyle/>
          <a:p>
            <a:pPr marL="0" lvl="0" indent="0" algn="ctr" rtl="0">
              <a:lnSpc>
                <a:spcPct val="115000"/>
              </a:lnSpc>
              <a:spcBef>
                <a:spcPts val="0"/>
              </a:spcBef>
              <a:spcAft>
                <a:spcPts val="0"/>
              </a:spcAft>
              <a:buSzPts val="1300"/>
              <a:buNone/>
            </a:pPr>
            <a:r>
              <a:rPr lang="en">
                <a:solidFill>
                  <a:schemeClr val="lt1"/>
                </a:solidFill>
              </a:rPr>
              <a:t>Summary</a:t>
            </a:r>
            <a:endParaRPr>
              <a:solidFill>
                <a:schemeClr val="lt1"/>
              </a:solidFill>
            </a:endParaRPr>
          </a:p>
        </p:txBody>
      </p:sp>
      <p:sp>
        <p:nvSpPr>
          <p:cNvPr id="291" name="Google Shape;291;p13"/>
          <p:cNvSpPr txBox="1">
            <a:spLocks noGrp="1"/>
          </p:cNvSpPr>
          <p:nvPr>
            <p:ph type="body" idx="4294967295"/>
          </p:nvPr>
        </p:nvSpPr>
        <p:spPr>
          <a:xfrm>
            <a:off x="6286400" y="1850300"/>
            <a:ext cx="2478600" cy="2794800"/>
          </a:xfrm>
          <a:prstGeom prst="rect">
            <a:avLst/>
          </a:prstGeom>
          <a:noFill/>
          <a:ln>
            <a:noFill/>
          </a:ln>
        </p:spPr>
        <p:txBody>
          <a:bodyPr spcFirstLastPara="1" wrap="square" lIns="91425" tIns="91425" rIns="91425" bIns="91425" anchor="t" anchorCtr="0">
            <a:normAutofit fontScale="77500" lnSpcReduction="20000"/>
          </a:bodyPr>
          <a:lstStyle/>
          <a:p>
            <a:pPr marL="0" lvl="0" indent="0">
              <a:lnSpc>
                <a:spcPct val="120000"/>
              </a:lnSpc>
              <a:buNone/>
            </a:pPr>
            <a:r>
              <a:rPr lang="en" sz="1000" dirty="0">
                <a:solidFill>
                  <a:schemeClr val="bg2"/>
                </a:solidFill>
              </a:rPr>
              <a:t>Overall group dynamic</a:t>
            </a:r>
            <a:endParaRPr sz="1000" dirty="0">
              <a:solidFill>
                <a:schemeClr val="bg2"/>
              </a:solidFill>
            </a:endParaRPr>
          </a:p>
          <a:p>
            <a:pPr marL="0" lvl="0" indent="0">
              <a:lnSpc>
                <a:spcPct val="120000"/>
              </a:lnSpc>
              <a:buNone/>
            </a:pPr>
            <a:r>
              <a:rPr lang="en" sz="1000" dirty="0">
                <a:solidFill>
                  <a:srgbClr val="00B050"/>
                </a:solidFill>
              </a:rPr>
              <a:t>It was good, we pulled together, had frequent group calls, kept up on the Slack, and helped each other.</a:t>
            </a:r>
            <a:endParaRPr sz="1000" dirty="0">
              <a:solidFill>
                <a:srgbClr val="00B050"/>
              </a:solidFill>
            </a:endParaRPr>
          </a:p>
          <a:p>
            <a:pPr marL="0" lvl="0" indent="0">
              <a:lnSpc>
                <a:spcPct val="120000"/>
              </a:lnSpc>
              <a:buNone/>
            </a:pPr>
            <a:r>
              <a:rPr lang="en" sz="1000" dirty="0">
                <a:solidFill>
                  <a:schemeClr val="bg2"/>
                </a:solidFill>
              </a:rPr>
              <a:t>Overall satisfaction</a:t>
            </a:r>
            <a:endParaRPr sz="1000" dirty="0">
              <a:solidFill>
                <a:schemeClr val="bg2"/>
              </a:solidFill>
            </a:endParaRPr>
          </a:p>
          <a:p>
            <a:pPr marL="0" lvl="0" indent="0">
              <a:lnSpc>
                <a:spcPct val="120000"/>
              </a:lnSpc>
              <a:buNone/>
            </a:pPr>
            <a:r>
              <a:rPr lang="en" sz="1000" dirty="0">
                <a:solidFill>
                  <a:srgbClr val="00B050"/>
                </a:solidFill>
              </a:rPr>
              <a:t>I am mostly satisfied with the work I did, however I wish I could’ve spent more time doing additional analysis but experienced technical and teething problems.</a:t>
            </a:r>
            <a:endParaRPr sz="1000" dirty="0">
              <a:solidFill>
                <a:srgbClr val="00B050"/>
              </a:solidFill>
            </a:endParaRPr>
          </a:p>
          <a:p>
            <a:pPr marL="0" lvl="0" indent="0">
              <a:lnSpc>
                <a:spcPct val="120000"/>
              </a:lnSpc>
              <a:buNone/>
            </a:pPr>
            <a:r>
              <a:rPr lang="en" sz="1000" dirty="0">
                <a:solidFill>
                  <a:schemeClr val="bg2"/>
                </a:solidFill>
              </a:rPr>
              <a:t>What we learned</a:t>
            </a:r>
            <a:endParaRPr sz="1000" dirty="0">
              <a:solidFill>
                <a:schemeClr val="bg2"/>
              </a:solidFill>
            </a:endParaRPr>
          </a:p>
          <a:p>
            <a:pPr marL="0" lvl="0" indent="0">
              <a:lnSpc>
                <a:spcPct val="120000"/>
              </a:lnSpc>
              <a:buNone/>
            </a:pPr>
            <a:r>
              <a:rPr lang="en" sz="1000" dirty="0">
                <a:solidFill>
                  <a:srgbClr val="00B050"/>
                </a:solidFill>
              </a:rPr>
              <a:t>We tested our hypotheses, learned the utility of encoding categorical variables into ints or floats to aid data analysis, and how to effectively work together as a team.</a:t>
            </a:r>
            <a:endParaRPr sz="1000" dirty="0">
              <a:solidFill>
                <a:srgbClr val="00B050"/>
              </a:solidFill>
            </a:endParaRPr>
          </a:p>
          <a:p>
            <a:pPr marL="0" lvl="0" indent="0">
              <a:lnSpc>
                <a:spcPct val="120000"/>
              </a:lnSpc>
              <a:buNone/>
            </a:pPr>
            <a:r>
              <a:rPr lang="en" sz="1000" dirty="0">
                <a:solidFill>
                  <a:schemeClr val="bg2"/>
                </a:solidFill>
              </a:rPr>
              <a:t>Our experiences.</a:t>
            </a:r>
            <a:endParaRPr sz="1000" dirty="0">
              <a:solidFill>
                <a:schemeClr val="bg2"/>
              </a:solidFill>
            </a:endParaRPr>
          </a:p>
          <a:p>
            <a:pPr marL="0" lvl="0" indent="0">
              <a:lnSpc>
                <a:spcPct val="120000"/>
              </a:lnSpc>
              <a:buNone/>
            </a:pPr>
            <a:r>
              <a:rPr lang="en" sz="1000" dirty="0">
                <a:solidFill>
                  <a:srgbClr val="00B050"/>
                </a:solidFill>
              </a:rPr>
              <a:t>I experienced some difficulties but am overall happy with my experience. The team members were helpful and co-operative, it helped prepare me for a group work scenario that I may encounter in the workshop.</a:t>
            </a:r>
            <a:endParaRPr sz="1000" dirty="0">
              <a:solidFill>
                <a:srgbClr val="00B050"/>
              </a:solidFill>
            </a:endParaRPr>
          </a:p>
        </p:txBody>
      </p:sp>
      <p:sp>
        <p:nvSpPr>
          <p:cNvPr id="292" name="Google Shape;292;p13"/>
          <p:cNvSpPr txBox="1">
            <a:spLocks noGrp="1"/>
          </p:cNvSpPr>
          <p:nvPr>
            <p:ph type="body" idx="4294967295"/>
          </p:nvPr>
        </p:nvSpPr>
        <p:spPr>
          <a:xfrm>
            <a:off x="506425" y="1304875"/>
            <a:ext cx="2494500" cy="461400"/>
          </a:xfrm>
          <a:prstGeom prst="rect">
            <a:avLst/>
          </a:prstGeom>
          <a:noFill/>
          <a:ln>
            <a:noFill/>
          </a:ln>
        </p:spPr>
        <p:txBody>
          <a:bodyPr spcFirstLastPara="1" wrap="square" lIns="91425" tIns="91425" rIns="91425" bIns="91425" anchor="t" anchorCtr="0">
            <a:normAutofit/>
          </a:bodyPr>
          <a:lstStyle/>
          <a:p>
            <a:pPr marL="0" lvl="0" indent="0" algn="ctr" rtl="0">
              <a:lnSpc>
                <a:spcPct val="115000"/>
              </a:lnSpc>
              <a:spcBef>
                <a:spcPts val="0"/>
              </a:spcBef>
              <a:spcAft>
                <a:spcPts val="0"/>
              </a:spcAft>
              <a:buSzPts val="1300"/>
              <a:buNone/>
            </a:pPr>
            <a:r>
              <a:rPr lang="en" sz="1500">
                <a:solidFill>
                  <a:schemeClr val="lt1"/>
                </a:solidFill>
              </a:rPr>
              <a:t>Outcomes</a:t>
            </a:r>
            <a:endParaRPr sz="1500">
              <a:solidFill>
                <a:schemeClr val="lt1"/>
              </a:solidFill>
            </a:endParaRPr>
          </a:p>
        </p:txBody>
      </p:sp>
      <p:sp>
        <p:nvSpPr>
          <p:cNvPr id="293" name="Google Shape;293;p13"/>
          <p:cNvSpPr txBox="1">
            <a:spLocks noGrp="1"/>
          </p:cNvSpPr>
          <p:nvPr>
            <p:ph type="body" idx="4294967295"/>
          </p:nvPr>
        </p:nvSpPr>
        <p:spPr>
          <a:xfrm>
            <a:off x="3389450" y="1304875"/>
            <a:ext cx="2494500" cy="461400"/>
          </a:xfrm>
          <a:prstGeom prst="rect">
            <a:avLst/>
          </a:prstGeom>
          <a:noFill/>
          <a:ln>
            <a:noFill/>
          </a:ln>
        </p:spPr>
        <p:txBody>
          <a:bodyPr spcFirstLastPara="1" wrap="square" lIns="91425" tIns="91425" rIns="91425" bIns="91425" anchor="t" anchorCtr="0">
            <a:normAutofit/>
          </a:bodyPr>
          <a:lstStyle/>
          <a:p>
            <a:pPr marL="0" lvl="0" indent="0" algn="ctr" rtl="0">
              <a:lnSpc>
                <a:spcPct val="115000"/>
              </a:lnSpc>
              <a:spcBef>
                <a:spcPts val="0"/>
              </a:spcBef>
              <a:spcAft>
                <a:spcPts val="0"/>
              </a:spcAft>
              <a:buSzPts val="1300"/>
              <a:buNone/>
            </a:pPr>
            <a:r>
              <a:rPr lang="en" sz="1500">
                <a:solidFill>
                  <a:schemeClr val="lt1"/>
                </a:solidFill>
              </a:rPr>
              <a:t>Development Problems</a:t>
            </a:r>
            <a:endParaRPr sz="15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21"/>
          <p:cNvSpPr txBox="1">
            <a:spLocks noGrp="1"/>
          </p:cNvSpPr>
          <p:nvPr>
            <p:ph type="title" idx="4294967295"/>
          </p:nvPr>
        </p:nvSpPr>
        <p:spPr>
          <a:xfrm>
            <a:off x="3091238" y="1703375"/>
            <a:ext cx="2656800" cy="769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Q&amp;A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Planning &amp; Design </a:t>
            </a:r>
            <a:endParaRPr/>
          </a:p>
        </p:txBody>
      </p:sp>
      <p:grpSp>
        <p:nvGrpSpPr>
          <p:cNvPr id="288" name="Google Shape;288;p14"/>
          <p:cNvGrpSpPr/>
          <p:nvPr/>
        </p:nvGrpSpPr>
        <p:grpSpPr>
          <a:xfrm>
            <a:off x="431925" y="1304875"/>
            <a:ext cx="2628925" cy="3416400"/>
            <a:chOff x="431925" y="1304875"/>
            <a:chExt cx="2628925" cy="3416400"/>
          </a:xfrm>
        </p:grpSpPr>
        <p:sp>
          <p:nvSpPr>
            <p:cNvPr id="289" name="Google Shape;289;p14"/>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4"/>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 name="Google Shape;291;p14"/>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chemeClr val="lt1"/>
                </a:solidFill>
              </a:rPr>
              <a:t>Ideation</a:t>
            </a:r>
            <a:endParaRPr>
              <a:solidFill>
                <a:schemeClr val="lt1"/>
              </a:solidFill>
            </a:endParaRPr>
          </a:p>
        </p:txBody>
      </p:sp>
      <p:sp>
        <p:nvSpPr>
          <p:cNvPr id="292" name="Google Shape;292;p14"/>
          <p:cNvSpPr txBox="1">
            <a:spLocks noGrp="1"/>
          </p:cNvSpPr>
          <p:nvPr>
            <p:ph type="body" idx="4294967295"/>
          </p:nvPr>
        </p:nvSpPr>
        <p:spPr>
          <a:xfrm>
            <a:off x="508325" y="1850300"/>
            <a:ext cx="2478600" cy="27948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sz="1600" dirty="0"/>
              <a:t>Project Goal: Build dashboard to report on Churn in the Credit Card customers.</a:t>
            </a:r>
            <a:endParaRPr sz="1600" dirty="0"/>
          </a:p>
          <a:p>
            <a:pPr marL="0" lvl="0" indent="0" algn="l" rtl="0">
              <a:spcBef>
                <a:spcPts val="1200"/>
              </a:spcBef>
              <a:spcAft>
                <a:spcPts val="0"/>
              </a:spcAft>
              <a:buNone/>
            </a:pPr>
            <a:r>
              <a:rPr lang="en" sz="1600" dirty="0"/>
              <a:t>Use Cases: </a:t>
            </a:r>
            <a:r>
              <a:rPr lang="en-GB" sz="1600" dirty="0"/>
              <a:t>Gender biased Churn, Income biased Churn, Transaction biased Churn, Age biased Churn</a:t>
            </a:r>
            <a:endParaRPr sz="1600" dirty="0"/>
          </a:p>
          <a:p>
            <a:pPr marL="0" lvl="0" indent="0" algn="l" rtl="0">
              <a:spcBef>
                <a:spcPts val="1200"/>
              </a:spcBef>
              <a:spcAft>
                <a:spcPts val="0"/>
              </a:spcAft>
              <a:buNone/>
            </a:pPr>
            <a:r>
              <a:rPr lang="en" sz="1600" dirty="0"/>
              <a:t>Business Case: </a:t>
            </a:r>
            <a:r>
              <a:rPr lang="en-GB" sz="1600" dirty="0"/>
              <a:t>Gain understanding of Churn in order to make informed business decisions.</a:t>
            </a:r>
            <a:endParaRPr sz="1600" dirty="0"/>
          </a:p>
          <a:p>
            <a:pPr marL="0" lvl="0" indent="0" algn="l" rtl="0">
              <a:spcBef>
                <a:spcPts val="1200"/>
              </a:spcBef>
              <a:spcAft>
                <a:spcPts val="1200"/>
              </a:spcAft>
              <a:buNone/>
            </a:pPr>
            <a:r>
              <a:rPr lang="en" sz="1600" dirty="0"/>
              <a:t>Target Audience: Business professionals, analysts, and decision-makers.</a:t>
            </a:r>
            <a:endParaRPr sz="1600" dirty="0"/>
          </a:p>
        </p:txBody>
      </p:sp>
      <p:grpSp>
        <p:nvGrpSpPr>
          <p:cNvPr id="293" name="Google Shape;293;p14"/>
          <p:cNvGrpSpPr/>
          <p:nvPr/>
        </p:nvGrpSpPr>
        <p:grpSpPr>
          <a:xfrm>
            <a:off x="3320450" y="1304875"/>
            <a:ext cx="2632500" cy="3416400"/>
            <a:chOff x="3320450" y="1304875"/>
            <a:chExt cx="2632500" cy="3416400"/>
          </a:xfrm>
        </p:grpSpPr>
        <p:sp>
          <p:nvSpPr>
            <p:cNvPr id="294" name="Google Shape;294;p14"/>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4"/>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 name="Google Shape;296;p14"/>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chemeClr val="lt1"/>
                </a:solidFill>
              </a:rPr>
              <a:t>Design</a:t>
            </a:r>
            <a:endParaRPr>
              <a:solidFill>
                <a:schemeClr val="lt1"/>
              </a:solidFill>
            </a:endParaRPr>
          </a:p>
        </p:txBody>
      </p:sp>
      <p:sp>
        <p:nvSpPr>
          <p:cNvPr id="297" name="Google Shape;297;p14"/>
          <p:cNvSpPr txBox="1">
            <a:spLocks noGrp="1"/>
          </p:cNvSpPr>
          <p:nvPr>
            <p:ph type="body" idx="4294967295"/>
          </p:nvPr>
        </p:nvSpPr>
        <p:spPr>
          <a:xfrm>
            <a:off x="3397400" y="1850300"/>
            <a:ext cx="2478600" cy="27948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700" dirty="0"/>
              <a:t>User Stories: </a:t>
            </a:r>
          </a:p>
          <a:p>
            <a:pPr marL="285750" indent="-285750">
              <a:buFont typeface="Arial" panose="020B0604020202020204" pitchFamily="34" charset="0"/>
              <a:buChar char="•"/>
            </a:pPr>
            <a:r>
              <a:rPr lang="en-US" sz="700" dirty="0"/>
              <a:t>"As the Manager, I want to understand relevance of Gender on Churn.“</a:t>
            </a:r>
          </a:p>
          <a:p>
            <a:pPr marL="285750" indent="-285750">
              <a:buFont typeface="Arial" panose="020B0604020202020204" pitchFamily="34" charset="0"/>
              <a:buChar char="•"/>
            </a:pPr>
            <a:r>
              <a:rPr lang="en-US" sz="700" dirty="0"/>
              <a:t> "As the Manager, I want to understand relevance of Income on Churn."</a:t>
            </a:r>
          </a:p>
          <a:p>
            <a:pPr marL="285750" indent="-285750">
              <a:buFont typeface="Arial" panose="020B0604020202020204" pitchFamily="34" charset="0"/>
              <a:buChar char="•"/>
            </a:pPr>
            <a:r>
              <a:rPr lang="en-US" sz="700" dirty="0"/>
              <a:t> "As the Manager, I want to understand relevance of Transaction Volume on Churn.“</a:t>
            </a:r>
          </a:p>
          <a:p>
            <a:pPr marL="285750" indent="-285750">
              <a:buFont typeface="Arial" panose="020B0604020202020204" pitchFamily="34" charset="0"/>
              <a:buChar char="•"/>
            </a:pPr>
            <a:r>
              <a:rPr lang="en-US" sz="700" dirty="0"/>
              <a:t> "As the Manager, I want to understand relevance of Age on Churn."</a:t>
            </a:r>
          </a:p>
          <a:p>
            <a:pPr marL="0" lvl="0" indent="0" algn="l" rtl="0">
              <a:spcBef>
                <a:spcPts val="1200"/>
              </a:spcBef>
              <a:spcAft>
                <a:spcPts val="0"/>
              </a:spcAft>
              <a:buNone/>
            </a:pPr>
            <a:r>
              <a:rPr lang="en-US" sz="700" dirty="0"/>
              <a:t>Intuitive UI: Clean layouts, easy navigation.</a:t>
            </a:r>
          </a:p>
          <a:p>
            <a:pPr marL="0" indent="0">
              <a:buNone/>
            </a:pPr>
            <a:endParaRPr lang="en" sz="700" dirty="0"/>
          </a:p>
          <a:p>
            <a:pPr marL="0" indent="0">
              <a:buNone/>
            </a:pPr>
            <a:r>
              <a:rPr lang="en" sz="700" dirty="0"/>
              <a:t>Hypothesis:</a:t>
            </a:r>
          </a:p>
          <a:p>
            <a:pPr marL="0" indent="0">
              <a:buNone/>
            </a:pPr>
            <a:endParaRPr lang="en-US" sz="700" dirty="0"/>
          </a:p>
          <a:p>
            <a:pPr marL="285750" indent="-285750">
              <a:buFont typeface="Arial" panose="020B0604020202020204" pitchFamily="34" charset="0"/>
              <a:buChar char="•"/>
            </a:pPr>
            <a:r>
              <a:rPr lang="en-US" sz="700" dirty="0"/>
              <a:t> “Females are statistically more likely to churn than the average for the population“</a:t>
            </a:r>
          </a:p>
          <a:p>
            <a:pPr marL="285750" indent="-285750">
              <a:buFont typeface="Arial" panose="020B0604020202020204" pitchFamily="34" charset="0"/>
              <a:buChar char="•"/>
            </a:pPr>
            <a:r>
              <a:rPr lang="en-US" sz="700" dirty="0"/>
              <a:t>“Customers with Unknown income have a greater than average chance of churn"</a:t>
            </a:r>
          </a:p>
          <a:p>
            <a:pPr marL="285750" indent="-285750">
              <a:buFont typeface="Arial" panose="020B0604020202020204" pitchFamily="34" charset="0"/>
              <a:buChar char="•"/>
            </a:pPr>
            <a:r>
              <a:rPr lang="en-US" sz="700" dirty="0"/>
              <a:t> “The lower a customers Transaction Volume the greater the chance they will Churn.“</a:t>
            </a:r>
          </a:p>
          <a:p>
            <a:pPr marL="285750" indent="-285750">
              <a:buFont typeface="Arial" panose="020B0604020202020204" pitchFamily="34" charset="0"/>
              <a:buChar char="•"/>
            </a:pPr>
            <a:r>
              <a:rPr lang="en-US" sz="700" dirty="0"/>
              <a:t> “Younger customers are more likely to Churn than the population on average."</a:t>
            </a:r>
          </a:p>
        </p:txBody>
      </p:sp>
      <p:grpSp>
        <p:nvGrpSpPr>
          <p:cNvPr id="298" name="Google Shape;298;p14"/>
          <p:cNvGrpSpPr/>
          <p:nvPr/>
        </p:nvGrpSpPr>
        <p:grpSpPr>
          <a:xfrm>
            <a:off x="6212550" y="1304875"/>
            <a:ext cx="2632500" cy="3416400"/>
            <a:chOff x="6212550" y="1304875"/>
            <a:chExt cx="2632500" cy="3416400"/>
          </a:xfrm>
        </p:grpSpPr>
        <p:sp>
          <p:nvSpPr>
            <p:cNvPr id="299" name="Google Shape;299;p14"/>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4"/>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14"/>
          <p:cNvSpPr txBox="1">
            <a:spLocks noGrp="1"/>
          </p:cNvSpPr>
          <p:nvPr>
            <p:ph type="body" idx="4294967295"/>
          </p:nvPr>
        </p:nvSpPr>
        <p:spPr>
          <a:xfrm>
            <a:off x="6272475" y="1304875"/>
            <a:ext cx="2494500" cy="461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chemeClr val="lt1"/>
                </a:solidFill>
              </a:rPr>
              <a:t>Technologies</a:t>
            </a:r>
            <a:endParaRPr>
              <a:solidFill>
                <a:schemeClr val="lt1"/>
              </a:solidFill>
            </a:endParaRPr>
          </a:p>
        </p:txBody>
      </p:sp>
      <p:sp>
        <p:nvSpPr>
          <p:cNvPr id="302" name="Google Shape;302;p14"/>
          <p:cNvSpPr txBox="1">
            <a:spLocks noGrp="1"/>
          </p:cNvSpPr>
          <p:nvPr>
            <p:ph type="body" idx="4294967295"/>
          </p:nvPr>
        </p:nvSpPr>
        <p:spPr>
          <a:xfrm>
            <a:off x="6286400" y="1850300"/>
            <a:ext cx="2478600" cy="27948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sz="1600" dirty="0"/>
              <a:t>Tools: Power BI, Tableau.</a:t>
            </a:r>
            <a:endParaRPr sz="1600" dirty="0"/>
          </a:p>
          <a:p>
            <a:pPr marL="0" lvl="0" indent="0" algn="l" rtl="0">
              <a:spcBef>
                <a:spcPts val="1200"/>
              </a:spcBef>
              <a:spcAft>
                <a:spcPts val="0"/>
              </a:spcAft>
              <a:buNone/>
            </a:pPr>
            <a:r>
              <a:rPr lang="en" sz="1600" dirty="0"/>
              <a:t>Wireframing: </a:t>
            </a:r>
            <a:r>
              <a:rPr lang="en-GB" sz="1600" dirty="0"/>
              <a:t>Balsamic</a:t>
            </a:r>
            <a:endParaRPr sz="1600" dirty="0"/>
          </a:p>
          <a:p>
            <a:pPr marL="0" lvl="0" indent="0" algn="l" rtl="0">
              <a:spcBef>
                <a:spcPts val="1200"/>
              </a:spcBef>
              <a:spcAft>
                <a:spcPts val="0"/>
              </a:spcAft>
              <a:buNone/>
            </a:pPr>
            <a:r>
              <a:rPr lang="en" sz="1600" dirty="0"/>
              <a:t>Project Management: GitHub Projects.</a:t>
            </a:r>
            <a:endParaRPr sz="1600" dirty="0"/>
          </a:p>
          <a:p>
            <a:pPr marL="0" lvl="0" indent="0" algn="l" rtl="0">
              <a:spcBef>
                <a:spcPts val="1200"/>
              </a:spcBef>
              <a:spcAft>
                <a:spcPts val="0"/>
              </a:spcAft>
              <a:buNone/>
            </a:pPr>
            <a:r>
              <a:rPr lang="en" sz="1600" dirty="0"/>
              <a:t>Version Control: GitHub for collaboration.</a:t>
            </a:r>
            <a:endParaRPr sz="1600" dirty="0"/>
          </a:p>
          <a:p>
            <a:pPr marL="0" lvl="0" indent="0" algn="l" rtl="0">
              <a:spcBef>
                <a:spcPts val="1200"/>
              </a:spcBef>
              <a:spcAft>
                <a:spcPts val="1200"/>
              </a:spcAft>
              <a:buNone/>
            </a:pPr>
            <a:r>
              <a:rPr lang="en" sz="1600" dirty="0"/>
              <a:t>Libraries &amp; Frameworks: Python (Pandas, NumPy), Tableau, Power BI.</a:t>
            </a: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5"/>
          <p:cNvSpPr txBox="1">
            <a:spLocks noGrp="1"/>
          </p:cNvSpPr>
          <p:nvPr>
            <p:ph type="title" idx="4294967295"/>
          </p:nvPr>
        </p:nvSpPr>
        <p:spPr>
          <a:xfrm>
            <a:off x="4492538" y="326800"/>
            <a:ext cx="2656800" cy="769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Project Board</a:t>
            </a:r>
            <a:endParaRPr/>
          </a:p>
        </p:txBody>
      </p:sp>
      <p:sp>
        <p:nvSpPr>
          <p:cNvPr id="308" name="Google Shape;308;p15"/>
          <p:cNvSpPr txBox="1">
            <a:spLocks noGrp="1"/>
          </p:cNvSpPr>
          <p:nvPr>
            <p:ph type="subTitle" idx="4294967295"/>
          </p:nvPr>
        </p:nvSpPr>
        <p:spPr>
          <a:xfrm>
            <a:off x="257250" y="1483800"/>
            <a:ext cx="1894684" cy="3225704"/>
          </a:xfrm>
          <a:prstGeom prst="rect">
            <a:avLst/>
          </a:prstGeom>
          <a:solidFill>
            <a:schemeClr val="lt1"/>
          </a:solidFill>
        </p:spPr>
        <p:txBody>
          <a:bodyPr spcFirstLastPara="1" wrap="square" lIns="91425" tIns="91425" rIns="91425" bIns="91425" anchor="t" anchorCtr="0">
            <a:normAutofit fontScale="85000" lnSpcReduction="20000"/>
          </a:bodyPr>
          <a:lstStyle/>
          <a:p>
            <a:pPr marL="0" lvl="0" indent="0" algn="l" rtl="0">
              <a:lnSpc>
                <a:spcPct val="150000"/>
              </a:lnSpc>
              <a:spcBef>
                <a:spcPts val="0"/>
              </a:spcBef>
              <a:spcAft>
                <a:spcPts val="0"/>
              </a:spcAft>
              <a:buNone/>
            </a:pPr>
            <a:r>
              <a:rPr lang="en" sz="1600" dirty="0">
                <a:latin typeface="EB Garamond Medium"/>
                <a:ea typeface="EB Garamond Medium"/>
                <a:cs typeface="EB Garamond Medium"/>
                <a:sym typeface="EB Garamond Medium"/>
              </a:rPr>
              <a:t>Number of User Stories</a:t>
            </a:r>
          </a:p>
          <a:p>
            <a:pPr marL="0" lvl="0" indent="0" algn="l" rtl="0">
              <a:lnSpc>
                <a:spcPct val="150000"/>
              </a:lnSpc>
              <a:spcBef>
                <a:spcPts val="0"/>
              </a:spcBef>
              <a:spcAft>
                <a:spcPts val="0"/>
              </a:spcAft>
              <a:buNone/>
            </a:pPr>
            <a:r>
              <a:rPr lang="en" sz="1600" dirty="0">
                <a:latin typeface="EB Garamond Medium"/>
                <a:ea typeface="EB Garamond Medium"/>
                <a:cs typeface="EB Garamond Medium"/>
                <a:sym typeface="EB Garamond Medium"/>
              </a:rPr>
              <a:t>4</a:t>
            </a:r>
            <a:br>
              <a:rPr lang="en" sz="1600" dirty="0">
                <a:latin typeface="EB Garamond Medium"/>
                <a:ea typeface="EB Garamond Medium"/>
                <a:cs typeface="EB Garamond Medium"/>
                <a:sym typeface="EB Garamond Medium"/>
              </a:rPr>
            </a:br>
            <a:r>
              <a:rPr lang="en" sz="1600" dirty="0">
                <a:latin typeface="EB Garamond Medium"/>
                <a:ea typeface="EB Garamond Medium"/>
                <a:cs typeface="EB Garamond Medium"/>
                <a:sym typeface="EB Garamond Medium"/>
              </a:rPr>
              <a:t>Assigned Tasks</a:t>
            </a:r>
          </a:p>
          <a:p>
            <a:pPr marL="0" lvl="0" indent="0" algn="l" rtl="0">
              <a:lnSpc>
                <a:spcPct val="150000"/>
              </a:lnSpc>
              <a:spcBef>
                <a:spcPts val="0"/>
              </a:spcBef>
              <a:spcAft>
                <a:spcPts val="0"/>
              </a:spcAft>
              <a:buNone/>
            </a:pPr>
            <a:r>
              <a:rPr lang="en-GB" sz="1600" dirty="0">
                <a:latin typeface="EB Garamond Medium"/>
                <a:ea typeface="EB Garamond Medium"/>
                <a:cs typeface="EB Garamond Medium"/>
                <a:sym typeface="EB Garamond Medium"/>
              </a:rPr>
              <a:t>84</a:t>
            </a:r>
            <a:endParaRPr sz="1600" dirty="0">
              <a:latin typeface="EB Garamond Medium"/>
              <a:ea typeface="EB Garamond Medium"/>
              <a:cs typeface="EB Garamond Medium"/>
              <a:sym typeface="EB Garamond Medium"/>
            </a:endParaRPr>
          </a:p>
          <a:p>
            <a:pPr marL="0" lvl="0" indent="0" algn="l" rtl="0">
              <a:spcBef>
                <a:spcPts val="1200"/>
              </a:spcBef>
              <a:spcAft>
                <a:spcPts val="0"/>
              </a:spcAft>
              <a:buNone/>
            </a:pPr>
            <a:r>
              <a:rPr lang="en" sz="1600" dirty="0">
                <a:latin typeface="EB Garamond Medium"/>
                <a:ea typeface="EB Garamond Medium"/>
                <a:cs typeface="EB Garamond Medium"/>
                <a:sym typeface="EB Garamond Medium"/>
              </a:rPr>
              <a:t>AGILE (MVP)</a:t>
            </a:r>
          </a:p>
          <a:p>
            <a:pPr marL="0" lvl="0" indent="0" algn="l" rtl="0">
              <a:spcBef>
                <a:spcPts val="1200"/>
              </a:spcBef>
              <a:spcAft>
                <a:spcPts val="0"/>
              </a:spcAft>
              <a:buNone/>
            </a:pPr>
            <a:r>
              <a:rPr lang="en-GB" dirty="0">
                <a:latin typeface="EB Garamond Medium"/>
                <a:ea typeface="EB Garamond Medium"/>
                <a:cs typeface="EB Garamond Medium"/>
                <a:sym typeface="EB Garamond Medium"/>
              </a:rPr>
              <a:t>2hr 30 sprints</a:t>
            </a:r>
            <a:endParaRPr dirty="0">
              <a:latin typeface="EB Garamond Medium"/>
              <a:ea typeface="EB Garamond Medium"/>
              <a:cs typeface="EB Garamond Medium"/>
              <a:sym typeface="EB Garamond Medium"/>
            </a:endParaRPr>
          </a:p>
          <a:p>
            <a:pPr marL="0" lvl="0" indent="0" algn="l" rtl="0">
              <a:spcBef>
                <a:spcPts val="1200"/>
              </a:spcBef>
              <a:spcAft>
                <a:spcPts val="1200"/>
              </a:spcAft>
              <a:buNone/>
            </a:pPr>
            <a:r>
              <a:rPr lang="en" sz="1600" dirty="0">
                <a:latin typeface="EB Garamond Medium"/>
                <a:ea typeface="EB Garamond Medium"/>
                <a:cs typeface="EB Garamond Medium"/>
                <a:sym typeface="EB Garamond Medium"/>
              </a:rPr>
              <a:t>Project Backlog</a:t>
            </a:r>
          </a:p>
          <a:p>
            <a:pPr marL="0" lvl="0" indent="0" algn="l" rtl="0">
              <a:spcBef>
                <a:spcPts val="1200"/>
              </a:spcBef>
              <a:spcAft>
                <a:spcPts val="1200"/>
              </a:spcAft>
              <a:buNone/>
            </a:pPr>
            <a:r>
              <a:rPr lang="en-GB" dirty="0">
                <a:latin typeface="EB Garamond Medium"/>
                <a:ea typeface="EB Garamond Medium"/>
                <a:cs typeface="EB Garamond Medium"/>
                <a:sym typeface="EB Garamond Medium"/>
              </a:rPr>
              <a:t>https://github.com/users/Hysnap/projects/4</a:t>
            </a:r>
            <a:endParaRPr dirty="0">
              <a:latin typeface="EB Garamond Medium"/>
              <a:ea typeface="EB Garamond Medium"/>
              <a:cs typeface="EB Garamond Medium"/>
              <a:sym typeface="EB Garamond Medium"/>
            </a:endParaRPr>
          </a:p>
        </p:txBody>
      </p:sp>
      <p:pic>
        <p:nvPicPr>
          <p:cNvPr id="3" name="Picture 2">
            <a:extLst>
              <a:ext uri="{FF2B5EF4-FFF2-40B4-BE49-F238E27FC236}">
                <a16:creationId xmlns:a16="http://schemas.microsoft.com/office/drawing/2014/main" id="{DEF5577D-7AB0-A11F-19E4-ACD3BCA4B254}"/>
              </a:ext>
            </a:extLst>
          </p:cNvPr>
          <p:cNvPicPr>
            <a:picLocks noChangeAspect="1"/>
          </p:cNvPicPr>
          <p:nvPr/>
        </p:nvPicPr>
        <p:blipFill>
          <a:blip r:embed="rId3"/>
          <a:stretch>
            <a:fillRect/>
          </a:stretch>
        </p:blipFill>
        <p:spPr>
          <a:xfrm>
            <a:off x="2461987" y="1096300"/>
            <a:ext cx="6548516" cy="332709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6"/>
          <p:cNvSpPr txBox="1">
            <a:spLocks noGrp="1"/>
          </p:cNvSpPr>
          <p:nvPr>
            <p:ph type="title"/>
          </p:nvPr>
        </p:nvSpPr>
        <p:spPr>
          <a:xfrm>
            <a:off x="3178100" y="215300"/>
            <a:ext cx="24105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Features</a:t>
            </a:r>
            <a:endParaRPr/>
          </a:p>
        </p:txBody>
      </p:sp>
      <p:sp>
        <p:nvSpPr>
          <p:cNvPr id="315" name="Google Shape;315;p16"/>
          <p:cNvSpPr txBox="1"/>
          <p:nvPr/>
        </p:nvSpPr>
        <p:spPr>
          <a:xfrm>
            <a:off x="1571675" y="1089600"/>
            <a:ext cx="1706400" cy="37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lt1"/>
                </a:solidFill>
                <a:latin typeface="Roboto"/>
                <a:ea typeface="Roboto"/>
                <a:cs typeface="Roboto"/>
                <a:sym typeface="Roboto"/>
              </a:rPr>
              <a:t>Feature 1</a:t>
            </a:r>
            <a:endParaRPr sz="1800">
              <a:solidFill>
                <a:schemeClr val="lt1"/>
              </a:solidFill>
              <a:latin typeface="Roboto"/>
              <a:ea typeface="Roboto"/>
              <a:cs typeface="Roboto"/>
              <a:sym typeface="Roboto"/>
            </a:endParaRPr>
          </a:p>
        </p:txBody>
      </p:sp>
      <p:sp>
        <p:nvSpPr>
          <p:cNvPr id="316" name="Google Shape;316;p16"/>
          <p:cNvSpPr txBox="1"/>
          <p:nvPr/>
        </p:nvSpPr>
        <p:spPr>
          <a:xfrm>
            <a:off x="5949225" y="1089588"/>
            <a:ext cx="1706400" cy="37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lt1"/>
                </a:solidFill>
                <a:latin typeface="Roboto"/>
                <a:ea typeface="Roboto"/>
                <a:cs typeface="Roboto"/>
                <a:sym typeface="Roboto"/>
              </a:rPr>
              <a:t>Feature 2</a:t>
            </a:r>
            <a:endParaRPr sz="1800">
              <a:solidFill>
                <a:schemeClr val="lt1"/>
              </a:solidFill>
              <a:latin typeface="Roboto"/>
              <a:ea typeface="Roboto"/>
              <a:cs typeface="Roboto"/>
              <a:sym typeface="Roboto"/>
            </a:endParaRPr>
          </a:p>
        </p:txBody>
      </p:sp>
      <p:pic>
        <p:nvPicPr>
          <p:cNvPr id="3" name="Picture 2" descr="A screenshot of a graph&#10;&#10;AI-generated content may be incorrect.">
            <a:extLst>
              <a:ext uri="{FF2B5EF4-FFF2-40B4-BE49-F238E27FC236}">
                <a16:creationId xmlns:a16="http://schemas.microsoft.com/office/drawing/2014/main" id="{36F1A163-AF6D-70BB-3583-475137997AB3}"/>
              </a:ext>
            </a:extLst>
          </p:cNvPr>
          <p:cNvPicPr>
            <a:picLocks noChangeAspect="1"/>
          </p:cNvPicPr>
          <p:nvPr/>
        </p:nvPicPr>
        <p:blipFill>
          <a:blip r:embed="rId3"/>
          <a:srcRect r="2256" b="43487"/>
          <a:stretch/>
        </p:blipFill>
        <p:spPr>
          <a:xfrm>
            <a:off x="394435" y="1504300"/>
            <a:ext cx="4060880" cy="2906751"/>
          </a:xfrm>
          <a:prstGeom prst="rect">
            <a:avLst/>
          </a:prstGeom>
        </p:spPr>
      </p:pic>
      <p:pic>
        <p:nvPicPr>
          <p:cNvPr id="6" name="Picture 5" descr="A screenshot of a graph&#10;&#10;AI-generated content may be incorrect.">
            <a:extLst>
              <a:ext uri="{FF2B5EF4-FFF2-40B4-BE49-F238E27FC236}">
                <a16:creationId xmlns:a16="http://schemas.microsoft.com/office/drawing/2014/main" id="{D398BFB4-7D57-905A-37A3-3F17D6C9A887}"/>
              </a:ext>
            </a:extLst>
          </p:cNvPr>
          <p:cNvPicPr>
            <a:picLocks noChangeAspect="1"/>
          </p:cNvPicPr>
          <p:nvPr/>
        </p:nvPicPr>
        <p:blipFill>
          <a:blip r:embed="rId3"/>
          <a:srcRect t="52755" r="25946"/>
          <a:stretch/>
        </p:blipFill>
        <p:spPr>
          <a:xfrm>
            <a:off x="5361096" y="1504300"/>
            <a:ext cx="3076660" cy="243003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17"/>
          <p:cNvSpPr txBox="1">
            <a:spLocks noGrp="1"/>
          </p:cNvSpPr>
          <p:nvPr>
            <p:ph type="title"/>
          </p:nvPr>
        </p:nvSpPr>
        <p:spPr>
          <a:xfrm>
            <a:off x="3178100" y="215300"/>
            <a:ext cx="24105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Features</a:t>
            </a:r>
            <a:endParaRPr/>
          </a:p>
        </p:txBody>
      </p:sp>
      <p:sp>
        <p:nvSpPr>
          <p:cNvPr id="324" name="Google Shape;324;p17"/>
          <p:cNvSpPr txBox="1"/>
          <p:nvPr/>
        </p:nvSpPr>
        <p:spPr>
          <a:xfrm>
            <a:off x="1583075" y="1565150"/>
            <a:ext cx="1706400" cy="37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lt1"/>
                </a:solidFill>
                <a:latin typeface="Roboto"/>
                <a:ea typeface="Roboto"/>
                <a:cs typeface="Roboto"/>
                <a:sym typeface="Roboto"/>
              </a:rPr>
              <a:t>Feature 3</a:t>
            </a:r>
            <a:endParaRPr sz="1800">
              <a:solidFill>
                <a:schemeClr val="lt1"/>
              </a:solidFill>
              <a:latin typeface="Roboto"/>
              <a:ea typeface="Roboto"/>
              <a:cs typeface="Roboto"/>
              <a:sym typeface="Roboto"/>
            </a:endParaRPr>
          </a:p>
        </p:txBody>
      </p:sp>
      <p:sp>
        <p:nvSpPr>
          <p:cNvPr id="325" name="Google Shape;325;p17"/>
          <p:cNvSpPr txBox="1"/>
          <p:nvPr/>
        </p:nvSpPr>
        <p:spPr>
          <a:xfrm>
            <a:off x="5440250" y="1565138"/>
            <a:ext cx="1706400" cy="37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lt1"/>
                </a:solidFill>
                <a:latin typeface="Roboto"/>
                <a:ea typeface="Roboto"/>
                <a:cs typeface="Roboto"/>
                <a:sym typeface="Roboto"/>
              </a:rPr>
              <a:t>Feature 4</a:t>
            </a:r>
            <a:endParaRPr sz="1800">
              <a:solidFill>
                <a:schemeClr val="lt1"/>
              </a:solidFill>
              <a:latin typeface="Roboto"/>
              <a:ea typeface="Roboto"/>
              <a:cs typeface="Roboto"/>
              <a:sym typeface="Roboto"/>
            </a:endParaRPr>
          </a:p>
        </p:txBody>
      </p:sp>
      <p:pic>
        <p:nvPicPr>
          <p:cNvPr id="5" name="Picture 4" descr="A screenshot of a graph&#10;&#10;AI-generated content may be incorrect.">
            <a:extLst>
              <a:ext uri="{FF2B5EF4-FFF2-40B4-BE49-F238E27FC236}">
                <a16:creationId xmlns:a16="http://schemas.microsoft.com/office/drawing/2014/main" id="{3DE0AC5A-EC64-B5C1-A5AC-BA6A53E381A8}"/>
              </a:ext>
            </a:extLst>
          </p:cNvPr>
          <p:cNvPicPr>
            <a:picLocks noChangeAspect="1"/>
          </p:cNvPicPr>
          <p:nvPr/>
        </p:nvPicPr>
        <p:blipFill>
          <a:blip r:embed="rId3"/>
          <a:srcRect b="49263"/>
          <a:stretch/>
        </p:blipFill>
        <p:spPr>
          <a:xfrm>
            <a:off x="395612" y="2148178"/>
            <a:ext cx="4081325" cy="2609676"/>
          </a:xfrm>
          <a:prstGeom prst="rect">
            <a:avLst/>
          </a:prstGeom>
        </p:spPr>
      </p:pic>
      <p:pic>
        <p:nvPicPr>
          <p:cNvPr id="2" name="Picture 1" descr="A screenshot of a graph&#10;&#10;AI-generated content may be incorrect.">
            <a:extLst>
              <a:ext uri="{FF2B5EF4-FFF2-40B4-BE49-F238E27FC236}">
                <a16:creationId xmlns:a16="http://schemas.microsoft.com/office/drawing/2014/main" id="{B26BA6BC-3570-FA16-445F-2979B6E999FE}"/>
              </a:ext>
            </a:extLst>
          </p:cNvPr>
          <p:cNvPicPr>
            <a:picLocks noChangeAspect="1"/>
          </p:cNvPicPr>
          <p:nvPr/>
        </p:nvPicPr>
        <p:blipFill>
          <a:blip r:embed="rId3"/>
          <a:srcRect t="51026"/>
          <a:stretch/>
        </p:blipFill>
        <p:spPr>
          <a:xfrm>
            <a:off x="4785475" y="2148178"/>
            <a:ext cx="4081325" cy="251895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8"/>
          <p:cNvSpPr txBox="1">
            <a:spLocks noGrp="1"/>
          </p:cNvSpPr>
          <p:nvPr>
            <p:ph type="title"/>
          </p:nvPr>
        </p:nvSpPr>
        <p:spPr>
          <a:xfrm>
            <a:off x="219125" y="586850"/>
            <a:ext cx="4100100" cy="2446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Documentation, Testing</a:t>
            </a:r>
            <a:br>
              <a:rPr lang="en"/>
            </a:br>
            <a:r>
              <a:rPr lang="en"/>
              <a:t>&amp; Version Control</a:t>
            </a:r>
            <a:endParaRPr/>
          </a:p>
        </p:txBody>
      </p:sp>
      <p:sp>
        <p:nvSpPr>
          <p:cNvPr id="333" name="Google Shape;333;p18"/>
          <p:cNvSpPr txBox="1"/>
          <p:nvPr/>
        </p:nvSpPr>
        <p:spPr>
          <a:xfrm>
            <a:off x="454025" y="2926800"/>
            <a:ext cx="3865200" cy="104641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i="1" dirty="0"/>
              <a:t>GitHub Repository: </a:t>
            </a:r>
          </a:p>
          <a:p>
            <a:pPr marL="0" lvl="0" indent="0" algn="l" rtl="0">
              <a:spcBef>
                <a:spcPts val="0"/>
              </a:spcBef>
              <a:spcAft>
                <a:spcPts val="0"/>
              </a:spcAft>
              <a:buNone/>
            </a:pPr>
            <a:endParaRPr lang="en" b="1" i="1" dirty="0"/>
          </a:p>
          <a:p>
            <a:pPr marL="0" lvl="0" indent="0" algn="l" rtl="0">
              <a:spcBef>
                <a:spcPts val="0"/>
              </a:spcBef>
              <a:spcAft>
                <a:spcPts val="0"/>
              </a:spcAft>
              <a:buNone/>
            </a:pPr>
            <a:r>
              <a:rPr lang="en-GB" b="1" i="1" dirty="0"/>
              <a:t>https://github.com/Hysnap/Team5-Hackathon2</a:t>
            </a:r>
            <a:endParaRPr dirty="0"/>
          </a:p>
        </p:txBody>
      </p:sp>
      <p:pic>
        <p:nvPicPr>
          <p:cNvPr id="334" name="Google Shape;334;p18"/>
          <p:cNvPicPr preferRelativeResize="0"/>
          <p:nvPr/>
        </p:nvPicPr>
        <p:blipFill>
          <a:blip r:embed="rId3">
            <a:alphaModFix/>
          </a:blip>
          <a:stretch>
            <a:fillRect/>
          </a:stretch>
        </p:blipFill>
        <p:spPr>
          <a:xfrm>
            <a:off x="4129225" y="1496388"/>
            <a:ext cx="4636498" cy="21507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19"/>
          <p:cNvSpPr txBox="1">
            <a:spLocks noGrp="1"/>
          </p:cNvSpPr>
          <p:nvPr>
            <p:ph type="title"/>
          </p:nvPr>
        </p:nvSpPr>
        <p:spPr>
          <a:xfrm>
            <a:off x="635750" y="202925"/>
            <a:ext cx="3430500" cy="72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Insights &amp; Findings</a:t>
            </a:r>
            <a:endParaRPr/>
          </a:p>
        </p:txBody>
      </p:sp>
      <p:sp>
        <p:nvSpPr>
          <p:cNvPr id="340" name="Google Shape;340;p19"/>
          <p:cNvSpPr txBox="1">
            <a:spLocks noGrp="1"/>
          </p:cNvSpPr>
          <p:nvPr>
            <p:ph type="body" idx="2"/>
          </p:nvPr>
        </p:nvSpPr>
        <p:spPr>
          <a:xfrm>
            <a:off x="1059875" y="894500"/>
            <a:ext cx="3430500" cy="3870600"/>
          </a:xfrm>
          <a:prstGeom prst="rect">
            <a:avLst/>
          </a:prstGeom>
        </p:spPr>
        <p:txBody>
          <a:bodyPr spcFirstLastPara="1" wrap="square" lIns="91425" tIns="36000" rIns="91425" bIns="0" anchor="t" anchorCtr="0">
            <a:noAutofit/>
          </a:bodyPr>
          <a:lstStyle/>
          <a:p>
            <a:pPr marL="0" lvl="0" indent="0" algn="ctr" rtl="0">
              <a:spcBef>
                <a:spcPts val="0"/>
              </a:spcBef>
              <a:spcAft>
                <a:spcPts val="0"/>
              </a:spcAft>
              <a:buNone/>
            </a:pPr>
            <a:r>
              <a:rPr lang="en" sz="1770" b="1" dirty="0"/>
              <a:t>Key Data Insights</a:t>
            </a:r>
            <a:endParaRPr sz="1770" b="1" dirty="0"/>
          </a:p>
          <a:p>
            <a:pPr marL="0" lvl="0" indent="0" algn="l" rtl="0">
              <a:lnSpc>
                <a:spcPct val="115000"/>
              </a:lnSpc>
              <a:spcBef>
                <a:spcPts val="1200"/>
              </a:spcBef>
              <a:spcAft>
                <a:spcPts val="0"/>
              </a:spcAft>
              <a:buNone/>
            </a:pPr>
            <a:r>
              <a:rPr lang="en-GB" sz="800" b="1" dirty="0"/>
              <a:t>Women and Churn:</a:t>
            </a:r>
            <a:endParaRPr sz="800" b="1" dirty="0"/>
          </a:p>
          <a:p>
            <a:pPr marL="457200" lvl="0" indent="-298767" algn="l" rtl="0">
              <a:lnSpc>
                <a:spcPct val="115000"/>
              </a:lnSpc>
              <a:spcBef>
                <a:spcPts val="0"/>
              </a:spcBef>
              <a:spcAft>
                <a:spcPts val="0"/>
              </a:spcAft>
              <a:buSzPct val="100000"/>
              <a:buChar char="●"/>
            </a:pPr>
            <a:r>
              <a:rPr lang="en-GB" sz="800" b="1" dirty="0"/>
              <a:t>This hypothesis was supported.</a:t>
            </a:r>
          </a:p>
          <a:p>
            <a:pPr marL="457200" lvl="0" indent="-298767" algn="l" rtl="0">
              <a:lnSpc>
                <a:spcPct val="115000"/>
              </a:lnSpc>
              <a:spcBef>
                <a:spcPts val="0"/>
              </a:spcBef>
              <a:spcAft>
                <a:spcPts val="0"/>
              </a:spcAft>
              <a:buSzPct val="100000"/>
              <a:buChar char="●"/>
            </a:pPr>
            <a:r>
              <a:rPr lang="en-GB" sz="800" b="1" dirty="0"/>
              <a:t>T-Test results of a T-stat of 3.777 and a P-value of 0.00016 giving a significant difference in Churn rate.</a:t>
            </a:r>
          </a:p>
          <a:p>
            <a:pPr marL="158433" lvl="0" indent="0" algn="l" rtl="0">
              <a:lnSpc>
                <a:spcPct val="115000"/>
              </a:lnSpc>
              <a:spcBef>
                <a:spcPts val="0"/>
              </a:spcBef>
              <a:spcAft>
                <a:spcPts val="0"/>
              </a:spcAft>
              <a:buSzPct val="100000"/>
              <a:buNone/>
            </a:pPr>
            <a:endParaRPr sz="800" b="1" dirty="0"/>
          </a:p>
          <a:p>
            <a:pPr marL="0" lvl="0" indent="0" algn="l" rtl="0">
              <a:lnSpc>
                <a:spcPct val="115000"/>
              </a:lnSpc>
              <a:spcBef>
                <a:spcPts val="0"/>
              </a:spcBef>
              <a:spcAft>
                <a:spcPts val="0"/>
              </a:spcAft>
              <a:buNone/>
            </a:pPr>
            <a:r>
              <a:rPr lang="en" sz="800" b="1" dirty="0"/>
              <a:t>Specific Age Group Churn:</a:t>
            </a:r>
            <a:endParaRPr sz="800" b="1" dirty="0"/>
          </a:p>
          <a:p>
            <a:pPr marL="457200" lvl="0" indent="-298767" algn="l" rtl="0">
              <a:lnSpc>
                <a:spcPct val="115000"/>
              </a:lnSpc>
              <a:spcBef>
                <a:spcPts val="0"/>
              </a:spcBef>
              <a:spcAft>
                <a:spcPts val="0"/>
              </a:spcAft>
              <a:buSzPct val="100000"/>
              <a:buChar char="●"/>
            </a:pPr>
            <a:r>
              <a:rPr lang="en-GB" sz="800" b="1" dirty="0"/>
              <a:t>There was no strong evidence that the age of a customer or the age group they were in was an influence on Churn. </a:t>
            </a:r>
          </a:p>
          <a:p>
            <a:pPr marL="457200" lvl="0" indent="-298767" algn="l" rtl="0">
              <a:lnSpc>
                <a:spcPct val="115000"/>
              </a:lnSpc>
              <a:spcBef>
                <a:spcPts val="0"/>
              </a:spcBef>
              <a:spcAft>
                <a:spcPts val="0"/>
              </a:spcAft>
              <a:buSzPct val="100000"/>
              <a:buChar char="●"/>
            </a:pPr>
            <a:r>
              <a:rPr lang="en-GB" sz="800" b="1" dirty="0"/>
              <a:t>The T-Test results of T-Stat 1.899 and P-Value 0.058.</a:t>
            </a:r>
          </a:p>
          <a:p>
            <a:pPr marL="158433" lvl="0" indent="0" algn="l" rtl="0">
              <a:lnSpc>
                <a:spcPct val="115000"/>
              </a:lnSpc>
              <a:spcBef>
                <a:spcPts val="0"/>
              </a:spcBef>
              <a:spcAft>
                <a:spcPts val="0"/>
              </a:spcAft>
              <a:buSzPct val="100000"/>
              <a:buNone/>
            </a:pPr>
            <a:endParaRPr sz="800" b="1" dirty="0"/>
          </a:p>
          <a:p>
            <a:pPr marL="0" lvl="0" indent="0" algn="l" rtl="0">
              <a:lnSpc>
                <a:spcPct val="115000"/>
              </a:lnSpc>
              <a:spcBef>
                <a:spcPts val="0"/>
              </a:spcBef>
              <a:spcAft>
                <a:spcPts val="0"/>
              </a:spcAft>
              <a:buNone/>
            </a:pPr>
            <a:r>
              <a:rPr lang="en" sz="800" b="1" dirty="0"/>
              <a:t>Transaction Volume Churn:</a:t>
            </a:r>
            <a:endParaRPr sz="800" b="1" dirty="0"/>
          </a:p>
          <a:p>
            <a:pPr marL="457200" lvl="0" indent="-298767" algn="l" rtl="0">
              <a:lnSpc>
                <a:spcPct val="115000"/>
              </a:lnSpc>
              <a:spcBef>
                <a:spcPts val="0"/>
              </a:spcBef>
              <a:spcAft>
                <a:spcPts val="0"/>
              </a:spcAft>
              <a:buSzPct val="100000"/>
              <a:buChar char="●"/>
            </a:pPr>
            <a:r>
              <a:rPr lang="en-GB" sz="800" b="1" dirty="0"/>
              <a:t>The lower the transaction volume the greater the chance of churn.</a:t>
            </a:r>
            <a:endParaRPr sz="800" b="1" dirty="0"/>
          </a:p>
          <a:p>
            <a:pPr marL="457200" lvl="0" indent="-298767" algn="l" rtl="0">
              <a:lnSpc>
                <a:spcPct val="115000"/>
              </a:lnSpc>
              <a:spcBef>
                <a:spcPts val="0"/>
              </a:spcBef>
              <a:spcAft>
                <a:spcPts val="0"/>
              </a:spcAft>
              <a:buSzPct val="100000"/>
              <a:buChar char="●"/>
            </a:pPr>
            <a:r>
              <a:rPr lang="en-GB" sz="800" b="1" dirty="0"/>
              <a:t>T-stat was -54.142 and P-value was 0.0000 giving a significant difference in Churn rate.</a:t>
            </a:r>
          </a:p>
          <a:p>
            <a:pPr marL="158433" lvl="0" indent="0" algn="l" rtl="0">
              <a:lnSpc>
                <a:spcPct val="115000"/>
              </a:lnSpc>
              <a:spcBef>
                <a:spcPts val="0"/>
              </a:spcBef>
              <a:spcAft>
                <a:spcPts val="0"/>
              </a:spcAft>
              <a:buSzPct val="100000"/>
              <a:buNone/>
            </a:pPr>
            <a:endParaRPr sz="800" b="1" dirty="0"/>
          </a:p>
          <a:p>
            <a:pPr marL="0" lvl="0" indent="0" algn="l" rtl="0">
              <a:lnSpc>
                <a:spcPct val="115000"/>
              </a:lnSpc>
              <a:spcBef>
                <a:spcPts val="0"/>
              </a:spcBef>
              <a:spcAft>
                <a:spcPts val="0"/>
              </a:spcAft>
              <a:buNone/>
            </a:pPr>
            <a:r>
              <a:rPr lang="en" sz="800" b="1" dirty="0"/>
              <a:t>Unknown Income category Churn:</a:t>
            </a:r>
            <a:endParaRPr sz="800" b="1" dirty="0"/>
          </a:p>
          <a:p>
            <a:pPr marL="457200" lvl="0" indent="-298767" algn="l" rtl="0">
              <a:lnSpc>
                <a:spcPct val="115000"/>
              </a:lnSpc>
              <a:spcBef>
                <a:spcPts val="0"/>
              </a:spcBef>
              <a:spcAft>
                <a:spcPts val="0"/>
              </a:spcAft>
              <a:buSzPct val="100000"/>
              <a:buChar char="●"/>
            </a:pPr>
            <a:r>
              <a:rPr lang="en-GB" sz="800" b="1" dirty="0"/>
              <a:t>When comparing the Average Churn rate of all the income categories there was a perceived relation between increasing income and decreasing chance of churn.</a:t>
            </a:r>
          </a:p>
          <a:p>
            <a:pPr marL="457200" lvl="0" indent="-298767" algn="l" rtl="0">
              <a:lnSpc>
                <a:spcPct val="115000"/>
              </a:lnSpc>
              <a:spcBef>
                <a:spcPts val="0"/>
              </a:spcBef>
              <a:spcAft>
                <a:spcPts val="0"/>
              </a:spcAft>
              <a:buSzPct val="100000"/>
              <a:buChar char="●"/>
            </a:pPr>
            <a:r>
              <a:rPr lang="en-GB" sz="800" b="1" dirty="0"/>
              <a:t>The Unknown income category was not the lowest and fitted in the middle of the distribution and as such was deemed not to have an increased chance of churn.</a:t>
            </a:r>
          </a:p>
          <a:p>
            <a:pPr marL="457200" lvl="0" indent="-298767" algn="l" rtl="0">
              <a:lnSpc>
                <a:spcPct val="115000"/>
              </a:lnSpc>
              <a:spcBef>
                <a:spcPts val="0"/>
              </a:spcBef>
              <a:spcAft>
                <a:spcPts val="0"/>
              </a:spcAft>
              <a:buSzPct val="100000"/>
              <a:buChar char="●"/>
            </a:pPr>
            <a:r>
              <a:rPr lang="en-GB" sz="800" b="1" dirty="0"/>
              <a:t>T-tests were not undertaken for this hypothesis.</a:t>
            </a:r>
            <a:endParaRPr sz="800" b="1" dirty="0"/>
          </a:p>
        </p:txBody>
      </p:sp>
      <p:sp>
        <p:nvSpPr>
          <p:cNvPr id="341" name="Google Shape;341;p19"/>
          <p:cNvSpPr txBox="1">
            <a:spLocks noGrp="1"/>
          </p:cNvSpPr>
          <p:nvPr>
            <p:ph type="body" idx="2"/>
          </p:nvPr>
        </p:nvSpPr>
        <p:spPr>
          <a:xfrm>
            <a:off x="5127425" y="894500"/>
            <a:ext cx="3430500" cy="38706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500" b="1" dirty="0"/>
              <a:t>Findings &amp; Business Impact</a:t>
            </a:r>
            <a:endParaRPr sz="1500" b="1" dirty="0"/>
          </a:p>
          <a:p>
            <a:pPr marL="0" lvl="0" indent="0" algn="l" rtl="0">
              <a:spcBef>
                <a:spcPts val="1200"/>
              </a:spcBef>
              <a:spcAft>
                <a:spcPts val="0"/>
              </a:spcAft>
              <a:buNone/>
            </a:pPr>
            <a:r>
              <a:rPr lang="en-GB" b="1" dirty="0"/>
              <a:t>There are definite relationship between customers who are female and have low volumes of transactions and the chance the customer will churn.</a:t>
            </a:r>
          </a:p>
          <a:p>
            <a:pPr marL="0" lvl="0" indent="0" algn="l" rtl="0">
              <a:spcBef>
                <a:spcPts val="1200"/>
              </a:spcBef>
              <a:spcAft>
                <a:spcPts val="0"/>
              </a:spcAft>
              <a:buNone/>
            </a:pPr>
            <a:r>
              <a:rPr lang="en-GB" b="1" dirty="0"/>
              <a:t>Benefit could be acquired through enhancing the data set with further dated snapshots and then analysis to identify potential behaviour chances that precede churn of customer, which could then be tracked and targeted for retention.</a:t>
            </a:r>
            <a:endParaRPr b="1" dirty="0"/>
          </a:p>
          <a:p>
            <a:pPr marL="0" lvl="0" indent="0" algn="l" rtl="0">
              <a:spcBef>
                <a:spcPts val="0"/>
              </a:spcBef>
              <a:spcAft>
                <a:spcPts val="0"/>
              </a:spcAft>
              <a:buNone/>
            </a:pPr>
            <a:endParaRPr b="1" dirty="0"/>
          </a:p>
          <a:p>
            <a:pPr marL="0" lvl="0" indent="0" algn="l" rtl="0">
              <a:spcBef>
                <a:spcPts val="0"/>
              </a:spcBef>
              <a:spcAft>
                <a:spcPts val="0"/>
              </a:spcAft>
              <a:buNone/>
            </a:pPr>
            <a:r>
              <a:rPr lang="en" b="1" dirty="0"/>
              <a:t>Actionable Insights:</a:t>
            </a:r>
            <a:endParaRPr b="1" dirty="0"/>
          </a:p>
          <a:p>
            <a:pPr marL="457200" lvl="0" indent="-311150" algn="l" rtl="0">
              <a:spcBef>
                <a:spcPts val="0"/>
              </a:spcBef>
              <a:spcAft>
                <a:spcPts val="0"/>
              </a:spcAft>
              <a:buSzPts val="1300"/>
              <a:buChar char="●"/>
            </a:pPr>
            <a:r>
              <a:rPr lang="en-GB" b="1" dirty="0"/>
              <a:t>Target Women and low transaction volume customers with retention offers.</a:t>
            </a:r>
            <a:endParaRPr b="1" dirty="0"/>
          </a:p>
        </p:txBody>
      </p:sp>
      <p:cxnSp>
        <p:nvCxnSpPr>
          <p:cNvPr id="342" name="Google Shape;342;p19"/>
          <p:cNvCxnSpPr/>
          <p:nvPr/>
        </p:nvCxnSpPr>
        <p:spPr>
          <a:xfrm>
            <a:off x="4805600" y="1022225"/>
            <a:ext cx="6600" cy="347670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Collaboration &amp; Outcomes –Ewa</a:t>
            </a:r>
            <a:br>
              <a:rPr lang="en" dirty="0"/>
            </a:br>
            <a:endParaRPr dirty="0"/>
          </a:p>
        </p:txBody>
      </p:sp>
      <p:grpSp>
        <p:nvGrpSpPr>
          <p:cNvPr id="348" name="Google Shape;348;p20"/>
          <p:cNvGrpSpPr/>
          <p:nvPr/>
        </p:nvGrpSpPr>
        <p:grpSpPr>
          <a:xfrm>
            <a:off x="431925" y="1304875"/>
            <a:ext cx="2628925" cy="3416400"/>
            <a:chOff x="431925" y="1304875"/>
            <a:chExt cx="2628925" cy="3416400"/>
          </a:xfrm>
        </p:grpSpPr>
        <p:sp>
          <p:nvSpPr>
            <p:cNvPr id="349" name="Google Shape;349;p20"/>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0"/>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20"/>
          <p:cNvSpPr txBox="1">
            <a:spLocks noGrp="1"/>
          </p:cNvSpPr>
          <p:nvPr>
            <p:ph type="body" idx="4294967295"/>
          </p:nvPr>
        </p:nvSpPr>
        <p:spPr>
          <a:xfrm>
            <a:off x="3359488" y="1304875"/>
            <a:ext cx="2494500" cy="46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lt1"/>
                </a:solidFill>
              </a:rPr>
              <a:t>Collaboration</a:t>
            </a:r>
            <a:endParaRPr>
              <a:solidFill>
                <a:schemeClr val="lt1"/>
              </a:solidFill>
            </a:endParaRPr>
          </a:p>
        </p:txBody>
      </p:sp>
      <p:sp>
        <p:nvSpPr>
          <p:cNvPr id="352" name="Google Shape;352;p20"/>
          <p:cNvSpPr txBox="1">
            <a:spLocks noGrp="1"/>
          </p:cNvSpPr>
          <p:nvPr>
            <p:ph type="body" idx="4294967295"/>
          </p:nvPr>
        </p:nvSpPr>
        <p:spPr>
          <a:xfrm>
            <a:off x="508325" y="1850300"/>
            <a:ext cx="2478600" cy="2794800"/>
          </a:xfrm>
          <a:prstGeom prst="rect">
            <a:avLst/>
          </a:prstGeom>
        </p:spPr>
        <p:txBody>
          <a:bodyPr spcFirstLastPara="1" wrap="square" lIns="91425" tIns="91425" rIns="91425" bIns="91425" anchor="t" anchorCtr="0">
            <a:normAutofit fontScale="70000" lnSpcReduction="20000"/>
          </a:bodyPr>
          <a:lstStyle/>
          <a:p>
            <a:pPr marL="0" lvl="0" indent="0" rtl="0">
              <a:spcBef>
                <a:spcPts val="0"/>
              </a:spcBef>
              <a:spcAft>
                <a:spcPts val="0"/>
              </a:spcAft>
              <a:buNone/>
            </a:pPr>
            <a:r>
              <a:rPr lang="en" sz="1400" dirty="0"/>
              <a:t>Are you happy with the final product? 	</a:t>
            </a:r>
          </a:p>
          <a:p>
            <a:pPr marL="0" lvl="0" indent="0" rtl="0">
              <a:spcBef>
                <a:spcPts val="0"/>
              </a:spcBef>
              <a:spcAft>
                <a:spcPts val="0"/>
              </a:spcAft>
              <a:buNone/>
            </a:pPr>
            <a:r>
              <a:rPr lang="en" sz="1400" dirty="0">
                <a:solidFill>
                  <a:srgbClr val="00B050"/>
                </a:solidFill>
              </a:rPr>
              <a:t>Yes</a:t>
            </a:r>
            <a:endParaRPr sz="1400" dirty="0"/>
          </a:p>
          <a:p>
            <a:pPr marL="0" lvl="0" indent="0" rtl="0">
              <a:spcBef>
                <a:spcPts val="1200"/>
              </a:spcBef>
              <a:spcAft>
                <a:spcPts val="0"/>
              </a:spcAft>
              <a:buNone/>
            </a:pPr>
            <a:r>
              <a:rPr lang="en" sz="1400" dirty="0"/>
              <a:t>What do you hope to achieve in the next development cycle? </a:t>
            </a:r>
          </a:p>
          <a:p>
            <a:pPr marL="0" lvl="0" indent="0" rtl="0">
              <a:spcBef>
                <a:spcPts val="1200"/>
              </a:spcBef>
              <a:spcAft>
                <a:spcPts val="0"/>
              </a:spcAft>
              <a:buNone/>
            </a:pPr>
            <a:r>
              <a:rPr lang="en" sz="1400" dirty="0">
                <a:solidFill>
                  <a:srgbClr val="00B050"/>
                </a:solidFill>
              </a:rPr>
              <a:t>I would enhance the interactivity of the dashboard</a:t>
            </a:r>
            <a:endParaRPr sz="1400" dirty="0">
              <a:solidFill>
                <a:srgbClr val="00B050"/>
              </a:solidFill>
            </a:endParaRPr>
          </a:p>
          <a:p>
            <a:pPr marL="0" lvl="0" indent="0" rtl="0">
              <a:spcBef>
                <a:spcPts val="1200"/>
              </a:spcBef>
              <a:spcAft>
                <a:spcPts val="1200"/>
              </a:spcAft>
              <a:buNone/>
            </a:pPr>
            <a:r>
              <a:rPr lang="en" sz="1400" dirty="0"/>
              <a:t>What would you do differently if you could start again? </a:t>
            </a:r>
          </a:p>
          <a:p>
            <a:pPr marL="0" lvl="0" indent="0" rtl="0">
              <a:spcBef>
                <a:spcPts val="1200"/>
              </a:spcBef>
              <a:spcAft>
                <a:spcPts val="1200"/>
              </a:spcAft>
              <a:buNone/>
            </a:pPr>
            <a:r>
              <a:rPr lang="en-US" sz="1400" dirty="0">
                <a:solidFill>
                  <a:srgbClr val="00B050"/>
                </a:solidFill>
              </a:rPr>
              <a:t>I would create the initial visualization in Tableau instead of Python</a:t>
            </a:r>
            <a:endParaRPr lang="en" sz="1400" dirty="0">
              <a:solidFill>
                <a:srgbClr val="00B050"/>
              </a:solidFill>
            </a:endParaRPr>
          </a:p>
          <a:p>
            <a:pPr marL="0" lvl="0" indent="0" algn="l" rtl="0">
              <a:spcBef>
                <a:spcPts val="1200"/>
              </a:spcBef>
              <a:spcAft>
                <a:spcPts val="1200"/>
              </a:spcAft>
              <a:buNone/>
            </a:pPr>
            <a:endParaRPr lang="en" sz="1400" dirty="0"/>
          </a:p>
          <a:p>
            <a:pPr marL="0" lvl="0" indent="0" algn="l" rtl="0">
              <a:spcBef>
                <a:spcPts val="1200"/>
              </a:spcBef>
              <a:spcAft>
                <a:spcPts val="1200"/>
              </a:spcAft>
              <a:buNone/>
            </a:pPr>
            <a:endParaRPr lang="en" sz="1400" dirty="0"/>
          </a:p>
          <a:p>
            <a:pPr marL="0" lvl="0" indent="0" algn="l" rtl="0">
              <a:spcBef>
                <a:spcPts val="1200"/>
              </a:spcBef>
              <a:spcAft>
                <a:spcPts val="1200"/>
              </a:spcAft>
              <a:buNone/>
            </a:pPr>
            <a:endParaRPr sz="1400" dirty="0"/>
          </a:p>
        </p:txBody>
      </p:sp>
      <p:grpSp>
        <p:nvGrpSpPr>
          <p:cNvPr id="353" name="Google Shape;353;p20"/>
          <p:cNvGrpSpPr/>
          <p:nvPr/>
        </p:nvGrpSpPr>
        <p:grpSpPr>
          <a:xfrm>
            <a:off x="3320450" y="1304875"/>
            <a:ext cx="2632500" cy="3416400"/>
            <a:chOff x="3320450" y="1304875"/>
            <a:chExt cx="2632500" cy="3416400"/>
          </a:xfrm>
        </p:grpSpPr>
        <p:sp>
          <p:nvSpPr>
            <p:cNvPr id="354" name="Google Shape;354;p20"/>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0"/>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 name="Google Shape;356;p20"/>
          <p:cNvSpPr txBox="1">
            <a:spLocks noGrp="1"/>
          </p:cNvSpPr>
          <p:nvPr>
            <p:ph type="body" idx="4294967295"/>
          </p:nvPr>
        </p:nvSpPr>
        <p:spPr>
          <a:xfrm>
            <a:off x="3397400" y="1850300"/>
            <a:ext cx="2478600" cy="2794800"/>
          </a:xfrm>
          <a:prstGeom prst="rect">
            <a:avLst/>
          </a:prstGeom>
        </p:spPr>
        <p:txBody>
          <a:bodyPr spcFirstLastPara="1" wrap="square" lIns="91425" tIns="91425" rIns="91425" bIns="91425" anchor="t" anchorCtr="0">
            <a:normAutofit fontScale="47500" lnSpcReduction="20000"/>
          </a:bodyPr>
          <a:lstStyle/>
          <a:p>
            <a:pPr marL="0" lvl="0" indent="0" rtl="0">
              <a:lnSpc>
                <a:spcPct val="100000"/>
              </a:lnSpc>
              <a:spcBef>
                <a:spcPts val="0"/>
              </a:spcBef>
              <a:spcAft>
                <a:spcPts val="0"/>
              </a:spcAft>
              <a:buNone/>
            </a:pPr>
            <a:r>
              <a:rPr lang="en" sz="1800" dirty="0"/>
              <a:t>Problems that arose during development?</a:t>
            </a:r>
          </a:p>
          <a:p>
            <a:pPr marL="0" lvl="0" indent="0" rtl="0">
              <a:lnSpc>
                <a:spcPct val="100000"/>
              </a:lnSpc>
              <a:spcBef>
                <a:spcPts val="0"/>
              </a:spcBef>
              <a:spcAft>
                <a:spcPts val="0"/>
              </a:spcAft>
              <a:buNone/>
            </a:pPr>
            <a:endParaRPr lang="en-GB" sz="1800" dirty="0">
              <a:solidFill>
                <a:srgbClr val="00B050"/>
              </a:solidFill>
            </a:endParaRPr>
          </a:p>
          <a:p>
            <a:pPr marL="0" lvl="0" indent="0" rtl="0">
              <a:lnSpc>
                <a:spcPct val="100000"/>
              </a:lnSpc>
              <a:spcBef>
                <a:spcPts val="0"/>
              </a:spcBef>
              <a:spcAft>
                <a:spcPts val="0"/>
              </a:spcAft>
              <a:buNone/>
            </a:pPr>
            <a:r>
              <a:rPr lang="en-GB" sz="1800" dirty="0">
                <a:solidFill>
                  <a:srgbClr val="00B050"/>
                </a:solidFill>
              </a:rPr>
              <a:t>Technical problems with VS Code</a:t>
            </a:r>
            <a:endParaRPr sz="1800" dirty="0">
              <a:solidFill>
                <a:srgbClr val="00B050"/>
              </a:solidFill>
            </a:endParaRPr>
          </a:p>
          <a:p>
            <a:pPr marL="0" lvl="0" indent="0" rtl="0">
              <a:lnSpc>
                <a:spcPct val="100000"/>
              </a:lnSpc>
              <a:spcBef>
                <a:spcPts val="1200"/>
              </a:spcBef>
              <a:spcAft>
                <a:spcPts val="0"/>
              </a:spcAft>
              <a:buNone/>
            </a:pPr>
            <a:r>
              <a:rPr lang="en" sz="1800" dirty="0"/>
              <a:t>In group conflicts and resolutions?</a:t>
            </a:r>
          </a:p>
          <a:p>
            <a:pPr marL="0" lvl="0" indent="0" rtl="0">
              <a:lnSpc>
                <a:spcPct val="100000"/>
              </a:lnSpc>
              <a:spcBef>
                <a:spcPts val="1200"/>
              </a:spcBef>
              <a:spcAft>
                <a:spcPts val="0"/>
              </a:spcAft>
              <a:buNone/>
            </a:pPr>
            <a:r>
              <a:rPr lang="en-GB" sz="1800" dirty="0">
                <a:solidFill>
                  <a:srgbClr val="00B050"/>
                </a:solidFill>
              </a:rPr>
              <a:t>None</a:t>
            </a:r>
            <a:endParaRPr sz="1800" dirty="0">
              <a:solidFill>
                <a:srgbClr val="00B050"/>
              </a:solidFill>
            </a:endParaRPr>
          </a:p>
          <a:p>
            <a:pPr marL="0" lvl="0" indent="0" rtl="0">
              <a:lnSpc>
                <a:spcPct val="100000"/>
              </a:lnSpc>
              <a:spcBef>
                <a:spcPts val="1200"/>
              </a:spcBef>
              <a:spcAft>
                <a:spcPts val="0"/>
              </a:spcAft>
              <a:buNone/>
            </a:pPr>
            <a:r>
              <a:rPr lang="en" sz="1800" dirty="0"/>
              <a:t>Did you find any of the behaviour related content useful? Teamwork, problem solving etc?</a:t>
            </a:r>
          </a:p>
          <a:p>
            <a:pPr marL="0" lvl="0" indent="0" rtl="0">
              <a:lnSpc>
                <a:spcPct val="100000"/>
              </a:lnSpc>
              <a:spcBef>
                <a:spcPts val="1200"/>
              </a:spcBef>
              <a:spcAft>
                <a:spcPts val="0"/>
              </a:spcAft>
              <a:buNone/>
            </a:pPr>
            <a:r>
              <a:rPr lang="en-US" sz="1800" dirty="0">
                <a:solidFill>
                  <a:srgbClr val="00B050"/>
                </a:solidFill>
              </a:rPr>
              <a:t>It was helpful to observe how to approach and handle technical issues in a calm manner</a:t>
            </a:r>
          </a:p>
          <a:p>
            <a:pPr marL="0" indent="0">
              <a:lnSpc>
                <a:spcPct val="100000"/>
              </a:lnSpc>
              <a:spcBef>
                <a:spcPts val="1200"/>
              </a:spcBef>
              <a:buNone/>
            </a:pPr>
            <a:r>
              <a:rPr lang="en-GB" sz="1800" dirty="0"/>
              <a:t>Interactivity</a:t>
            </a:r>
          </a:p>
          <a:p>
            <a:pPr marL="0" lvl="0" indent="0" rtl="0">
              <a:lnSpc>
                <a:spcPct val="100000"/>
              </a:lnSpc>
              <a:spcBef>
                <a:spcPts val="1200"/>
              </a:spcBef>
              <a:spcAft>
                <a:spcPts val="0"/>
              </a:spcAft>
              <a:buNone/>
            </a:pPr>
            <a:r>
              <a:rPr lang="en" sz="1800" dirty="0">
                <a:solidFill>
                  <a:srgbClr val="00B050"/>
                </a:solidFill>
              </a:rPr>
              <a:t>My limited knowledge of Tableau slowed down the development process</a:t>
            </a:r>
          </a:p>
          <a:p>
            <a:pPr marL="0" lvl="0" indent="0" algn="l" rtl="0">
              <a:lnSpc>
                <a:spcPct val="100000"/>
              </a:lnSpc>
              <a:spcBef>
                <a:spcPts val="1200"/>
              </a:spcBef>
              <a:spcAft>
                <a:spcPts val="0"/>
              </a:spcAft>
              <a:buNone/>
            </a:pPr>
            <a:endParaRPr sz="1600" dirty="0"/>
          </a:p>
          <a:p>
            <a:pPr marL="0" lvl="0" indent="0" algn="l" rtl="0">
              <a:lnSpc>
                <a:spcPct val="100000"/>
              </a:lnSpc>
              <a:spcBef>
                <a:spcPts val="1200"/>
              </a:spcBef>
              <a:spcAft>
                <a:spcPts val="0"/>
              </a:spcAft>
              <a:buNone/>
            </a:pPr>
            <a:endParaRPr sz="1600" dirty="0"/>
          </a:p>
          <a:p>
            <a:pPr marL="0" lvl="0" indent="0" algn="l" rtl="0">
              <a:lnSpc>
                <a:spcPct val="100000"/>
              </a:lnSpc>
              <a:spcBef>
                <a:spcPts val="1200"/>
              </a:spcBef>
              <a:spcAft>
                <a:spcPts val="1200"/>
              </a:spcAft>
              <a:buNone/>
            </a:pPr>
            <a:endParaRPr sz="1600" dirty="0"/>
          </a:p>
        </p:txBody>
      </p:sp>
      <p:grpSp>
        <p:nvGrpSpPr>
          <p:cNvPr id="357" name="Google Shape;357;p20"/>
          <p:cNvGrpSpPr/>
          <p:nvPr/>
        </p:nvGrpSpPr>
        <p:grpSpPr>
          <a:xfrm>
            <a:off x="6212550" y="1304875"/>
            <a:ext cx="2632500" cy="3416400"/>
            <a:chOff x="6212550" y="1304875"/>
            <a:chExt cx="2632500" cy="3416400"/>
          </a:xfrm>
        </p:grpSpPr>
        <p:sp>
          <p:nvSpPr>
            <p:cNvPr id="358" name="Google Shape;358;p20"/>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0"/>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0" name="Google Shape;360;p20"/>
          <p:cNvSpPr txBox="1">
            <a:spLocks noGrp="1"/>
          </p:cNvSpPr>
          <p:nvPr>
            <p:ph type="body" idx="4294967295"/>
          </p:nvPr>
        </p:nvSpPr>
        <p:spPr>
          <a:xfrm>
            <a:off x="6272475" y="1304875"/>
            <a:ext cx="2494500" cy="461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chemeClr val="lt1"/>
                </a:solidFill>
              </a:rPr>
              <a:t>Summary</a:t>
            </a:r>
            <a:endParaRPr>
              <a:solidFill>
                <a:schemeClr val="lt1"/>
              </a:solidFill>
            </a:endParaRPr>
          </a:p>
        </p:txBody>
      </p:sp>
      <p:sp>
        <p:nvSpPr>
          <p:cNvPr id="361" name="Google Shape;361;p20"/>
          <p:cNvSpPr txBox="1">
            <a:spLocks noGrp="1"/>
          </p:cNvSpPr>
          <p:nvPr>
            <p:ph type="body" idx="4294967295"/>
          </p:nvPr>
        </p:nvSpPr>
        <p:spPr>
          <a:xfrm>
            <a:off x="6286400" y="1850300"/>
            <a:ext cx="2478600" cy="279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000" dirty="0"/>
              <a:t>Overall group dynamic</a:t>
            </a:r>
          </a:p>
          <a:p>
            <a:pPr marL="0" lvl="0" indent="0" rtl="0">
              <a:spcBef>
                <a:spcPts val="0"/>
              </a:spcBef>
              <a:spcAft>
                <a:spcPts val="0"/>
              </a:spcAft>
              <a:buNone/>
            </a:pPr>
            <a:r>
              <a:rPr lang="en-GB" sz="1000" dirty="0">
                <a:solidFill>
                  <a:srgbClr val="00B050"/>
                </a:solidFill>
              </a:rPr>
              <a:t>Satisfactory</a:t>
            </a:r>
          </a:p>
          <a:p>
            <a:pPr marL="0" lvl="0" indent="0" rtl="0">
              <a:spcBef>
                <a:spcPts val="0"/>
              </a:spcBef>
              <a:spcAft>
                <a:spcPts val="0"/>
              </a:spcAft>
              <a:buNone/>
            </a:pPr>
            <a:endParaRPr sz="1000" dirty="0">
              <a:solidFill>
                <a:srgbClr val="00B050"/>
              </a:solidFill>
            </a:endParaRPr>
          </a:p>
          <a:p>
            <a:pPr marL="0" indent="0">
              <a:buNone/>
            </a:pPr>
            <a:r>
              <a:rPr lang="en" sz="1000" dirty="0"/>
              <a:t>Overall satisfaction</a:t>
            </a:r>
          </a:p>
          <a:p>
            <a:pPr marL="0" lvl="0" indent="0" rtl="0">
              <a:spcBef>
                <a:spcPts val="0"/>
              </a:spcBef>
              <a:spcAft>
                <a:spcPts val="0"/>
              </a:spcAft>
              <a:buNone/>
            </a:pPr>
            <a:r>
              <a:rPr lang="en-GB" sz="1000" dirty="0">
                <a:solidFill>
                  <a:srgbClr val="00B050"/>
                </a:solidFill>
              </a:rPr>
              <a:t>Satisfactory</a:t>
            </a:r>
          </a:p>
          <a:p>
            <a:pPr marL="0" lvl="0" indent="0" rtl="0">
              <a:spcBef>
                <a:spcPts val="0"/>
              </a:spcBef>
              <a:spcAft>
                <a:spcPts val="0"/>
              </a:spcAft>
              <a:buNone/>
            </a:pPr>
            <a:endParaRPr lang="en-GB" sz="1000" dirty="0">
              <a:solidFill>
                <a:srgbClr val="00B050"/>
              </a:solidFill>
            </a:endParaRPr>
          </a:p>
          <a:p>
            <a:pPr marL="0" lvl="0" indent="0">
              <a:buNone/>
            </a:pPr>
            <a:r>
              <a:rPr lang="en" sz="1000" dirty="0"/>
              <a:t>What we learned</a:t>
            </a:r>
          </a:p>
          <a:p>
            <a:pPr marL="0" lvl="0" indent="0" rtl="0">
              <a:spcBef>
                <a:spcPts val="0"/>
              </a:spcBef>
              <a:spcAft>
                <a:spcPts val="0"/>
              </a:spcAft>
              <a:buNone/>
            </a:pPr>
            <a:r>
              <a:rPr lang="en-GB" sz="1000" dirty="0">
                <a:solidFill>
                  <a:srgbClr val="00B050"/>
                </a:solidFill>
              </a:rPr>
              <a:t>More about </a:t>
            </a:r>
            <a:r>
              <a:rPr lang="en-GB" sz="1000" dirty="0" err="1">
                <a:solidFill>
                  <a:srgbClr val="00B050"/>
                </a:solidFill>
              </a:rPr>
              <a:t>Github</a:t>
            </a:r>
            <a:r>
              <a:rPr lang="en-GB" sz="1000" dirty="0">
                <a:solidFill>
                  <a:srgbClr val="00B050"/>
                </a:solidFill>
              </a:rPr>
              <a:t>, deeper understanding of Tableau and the support that </a:t>
            </a:r>
            <a:r>
              <a:rPr lang="en-GB" sz="1000" dirty="0" err="1">
                <a:solidFill>
                  <a:srgbClr val="00B050"/>
                </a:solidFill>
              </a:rPr>
              <a:t>ChatGpt</a:t>
            </a:r>
            <a:r>
              <a:rPr lang="en-GB" sz="1000" dirty="0">
                <a:solidFill>
                  <a:srgbClr val="00B050"/>
                </a:solidFill>
              </a:rPr>
              <a:t> in.</a:t>
            </a:r>
          </a:p>
          <a:p>
            <a:pPr marL="0" lvl="0" indent="0" rtl="0">
              <a:spcBef>
                <a:spcPts val="0"/>
              </a:spcBef>
              <a:spcAft>
                <a:spcPts val="0"/>
              </a:spcAft>
              <a:buNone/>
            </a:pPr>
            <a:endParaRPr lang="en-GB" sz="1000" dirty="0">
              <a:solidFill>
                <a:srgbClr val="00B050"/>
              </a:solidFill>
            </a:endParaRPr>
          </a:p>
          <a:p>
            <a:pPr marL="0" indent="0">
              <a:buNone/>
            </a:pPr>
            <a:r>
              <a:rPr lang="en" sz="1000" dirty="0"/>
              <a:t>Our experiences</a:t>
            </a:r>
          </a:p>
          <a:p>
            <a:pPr marL="0" lvl="0" indent="0" rtl="0">
              <a:spcBef>
                <a:spcPts val="0"/>
              </a:spcBef>
              <a:spcAft>
                <a:spcPts val="0"/>
              </a:spcAft>
              <a:buNone/>
            </a:pPr>
            <a:r>
              <a:rPr lang="en-GB" sz="1000" dirty="0">
                <a:solidFill>
                  <a:srgbClr val="00B050"/>
                </a:solidFill>
              </a:rPr>
              <a:t>Satisfactory</a:t>
            </a:r>
          </a:p>
        </p:txBody>
      </p:sp>
      <p:sp>
        <p:nvSpPr>
          <p:cNvPr id="362" name="Google Shape;362;p20"/>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500">
                <a:solidFill>
                  <a:schemeClr val="lt1"/>
                </a:solidFill>
              </a:rPr>
              <a:t>Outcomes</a:t>
            </a:r>
            <a:endParaRPr sz="1500">
              <a:solidFill>
                <a:schemeClr val="lt1"/>
              </a:solidFill>
            </a:endParaRPr>
          </a:p>
        </p:txBody>
      </p:sp>
      <p:sp>
        <p:nvSpPr>
          <p:cNvPr id="363" name="Google Shape;363;p20"/>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500">
                <a:solidFill>
                  <a:schemeClr val="lt1"/>
                </a:solidFill>
              </a:rPr>
              <a:t>Development Problems</a:t>
            </a:r>
            <a:endParaRPr sz="15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Collaboration &amp; Outcomes - Paul</a:t>
            </a:r>
            <a:endParaRPr dirty="0"/>
          </a:p>
        </p:txBody>
      </p:sp>
      <p:grpSp>
        <p:nvGrpSpPr>
          <p:cNvPr id="348" name="Google Shape;348;p20"/>
          <p:cNvGrpSpPr/>
          <p:nvPr/>
        </p:nvGrpSpPr>
        <p:grpSpPr>
          <a:xfrm>
            <a:off x="431925" y="1304875"/>
            <a:ext cx="2628925" cy="3416400"/>
            <a:chOff x="431925" y="1304875"/>
            <a:chExt cx="2628925" cy="3416400"/>
          </a:xfrm>
        </p:grpSpPr>
        <p:sp>
          <p:nvSpPr>
            <p:cNvPr id="349" name="Google Shape;349;p20"/>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0"/>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20"/>
          <p:cNvSpPr txBox="1">
            <a:spLocks noGrp="1"/>
          </p:cNvSpPr>
          <p:nvPr>
            <p:ph type="body" idx="4294967295"/>
          </p:nvPr>
        </p:nvSpPr>
        <p:spPr>
          <a:xfrm>
            <a:off x="3359488" y="1304875"/>
            <a:ext cx="2494500" cy="46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lt1"/>
                </a:solidFill>
              </a:rPr>
              <a:t>Collaboration</a:t>
            </a:r>
            <a:endParaRPr>
              <a:solidFill>
                <a:schemeClr val="lt1"/>
              </a:solidFill>
            </a:endParaRPr>
          </a:p>
        </p:txBody>
      </p:sp>
      <p:sp>
        <p:nvSpPr>
          <p:cNvPr id="352" name="Google Shape;352;p20"/>
          <p:cNvSpPr txBox="1">
            <a:spLocks noGrp="1"/>
          </p:cNvSpPr>
          <p:nvPr>
            <p:ph type="body" idx="4294967295"/>
          </p:nvPr>
        </p:nvSpPr>
        <p:spPr>
          <a:xfrm>
            <a:off x="508325" y="1850300"/>
            <a:ext cx="2478600" cy="27948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n" sz="1600" dirty="0"/>
              <a:t>Are you happy with the final product?</a:t>
            </a:r>
          </a:p>
          <a:p>
            <a:pPr marL="0" indent="0">
              <a:buNone/>
            </a:pPr>
            <a:r>
              <a:rPr lang="en-GB" sz="1800" dirty="0">
                <a:solidFill>
                  <a:srgbClr val="00B050"/>
                </a:solidFill>
              </a:rPr>
              <a:t>Yes </a:t>
            </a:r>
            <a:endParaRPr sz="1800" dirty="0">
              <a:solidFill>
                <a:srgbClr val="00B050"/>
              </a:solidFill>
            </a:endParaRPr>
          </a:p>
          <a:p>
            <a:pPr marL="0" lvl="0" indent="0">
              <a:spcBef>
                <a:spcPts val="1200"/>
              </a:spcBef>
              <a:buNone/>
            </a:pPr>
            <a:r>
              <a:rPr lang="en" sz="1600" dirty="0"/>
              <a:t>W</a:t>
            </a:r>
            <a:r>
              <a:rPr lang="en-GB" sz="1600" dirty="0"/>
              <a:t>h</a:t>
            </a:r>
            <a:r>
              <a:rPr lang="en" sz="1600" dirty="0"/>
              <a:t>at you hope to achieve in the next development cycle?</a:t>
            </a:r>
          </a:p>
          <a:p>
            <a:pPr marL="0" indent="0">
              <a:buNone/>
            </a:pPr>
            <a:r>
              <a:rPr lang="en-GB" sz="1800" dirty="0">
                <a:solidFill>
                  <a:srgbClr val="00B050"/>
                </a:solidFill>
              </a:rPr>
              <a:t>Look to increase functionality </a:t>
            </a:r>
            <a:r>
              <a:rPr lang="en" sz="1800" dirty="0">
                <a:solidFill>
                  <a:srgbClr val="00B050"/>
                </a:solidFill>
              </a:rPr>
              <a:t>hat do </a:t>
            </a:r>
            <a:r>
              <a:rPr lang="en-GB" sz="1800" dirty="0">
                <a:solidFill>
                  <a:srgbClr val="00B050"/>
                </a:solidFill>
              </a:rPr>
              <a:t>and also look at introducing tracking of customer behaviour through multiple data slices.</a:t>
            </a:r>
            <a:endParaRPr sz="1800" dirty="0">
              <a:solidFill>
                <a:srgbClr val="00B050"/>
              </a:solidFill>
            </a:endParaRPr>
          </a:p>
          <a:p>
            <a:pPr marL="0" lvl="0" indent="0" algn="l" rtl="0">
              <a:spcBef>
                <a:spcPts val="1200"/>
              </a:spcBef>
              <a:spcAft>
                <a:spcPts val="0"/>
              </a:spcAft>
              <a:buNone/>
            </a:pPr>
            <a:r>
              <a:rPr lang="en" sz="1600" dirty="0"/>
              <a:t>What would you do differently if you could start again? </a:t>
            </a:r>
          </a:p>
          <a:p>
            <a:pPr marL="0" indent="0">
              <a:buNone/>
            </a:pPr>
            <a:r>
              <a:rPr lang="en" sz="1800" dirty="0">
                <a:solidFill>
                  <a:srgbClr val="00B050"/>
                </a:solidFill>
              </a:rPr>
              <a:t>Introduce the habit of commiting all changes at each of our 2hr 30 standups, also introduce more specific tasks per sprint</a:t>
            </a:r>
            <a:r>
              <a:rPr lang="en" sz="1600" dirty="0"/>
              <a:t>.</a:t>
            </a:r>
            <a:endParaRPr lang="en-GB" sz="1600" dirty="0">
              <a:solidFill>
                <a:srgbClr val="00B050"/>
              </a:solidFill>
            </a:endParaRPr>
          </a:p>
          <a:p>
            <a:pPr marL="0" lvl="0" indent="0" algn="l" rtl="0">
              <a:spcBef>
                <a:spcPts val="1200"/>
              </a:spcBef>
              <a:spcAft>
                <a:spcPts val="1200"/>
              </a:spcAft>
              <a:buNone/>
            </a:pPr>
            <a:endParaRPr sz="1600" dirty="0"/>
          </a:p>
        </p:txBody>
      </p:sp>
      <p:grpSp>
        <p:nvGrpSpPr>
          <p:cNvPr id="353" name="Google Shape;353;p20"/>
          <p:cNvGrpSpPr/>
          <p:nvPr/>
        </p:nvGrpSpPr>
        <p:grpSpPr>
          <a:xfrm>
            <a:off x="3320450" y="1304875"/>
            <a:ext cx="2632500" cy="3416400"/>
            <a:chOff x="3320450" y="1304875"/>
            <a:chExt cx="2632500" cy="3416400"/>
          </a:xfrm>
        </p:grpSpPr>
        <p:sp>
          <p:nvSpPr>
            <p:cNvPr id="354" name="Google Shape;354;p20"/>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0"/>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 name="Google Shape;356;p20"/>
          <p:cNvSpPr txBox="1">
            <a:spLocks noGrp="1"/>
          </p:cNvSpPr>
          <p:nvPr>
            <p:ph type="body" idx="4294967295"/>
          </p:nvPr>
        </p:nvSpPr>
        <p:spPr>
          <a:xfrm>
            <a:off x="3385850" y="1709854"/>
            <a:ext cx="2478600" cy="3011422"/>
          </a:xfrm>
          <a:prstGeom prst="rect">
            <a:avLst/>
          </a:prstGeom>
        </p:spPr>
        <p:txBody>
          <a:bodyPr spcFirstLastPara="1" wrap="square" lIns="91425" tIns="91425" rIns="91425" bIns="91425" anchor="t" anchorCtr="0">
            <a:normAutofit fontScale="85000" lnSpcReduction="10000"/>
          </a:bodyPr>
          <a:lstStyle/>
          <a:p>
            <a:pPr marL="0" indent="0">
              <a:lnSpc>
                <a:spcPct val="120000"/>
              </a:lnSpc>
              <a:buNone/>
            </a:pPr>
            <a:r>
              <a:rPr lang="en" sz="1100" dirty="0">
                <a:solidFill>
                  <a:schemeClr val="bg2"/>
                </a:solidFill>
              </a:rPr>
              <a:t>Problems that arose during development?</a:t>
            </a:r>
          </a:p>
          <a:p>
            <a:pPr marL="0" indent="0">
              <a:lnSpc>
                <a:spcPct val="120000"/>
              </a:lnSpc>
              <a:buNone/>
            </a:pPr>
            <a:r>
              <a:rPr lang="en-GB" sz="1100" dirty="0">
                <a:solidFill>
                  <a:srgbClr val="00B050"/>
                </a:solidFill>
              </a:rPr>
              <a:t>Multiple issues with commits to </a:t>
            </a:r>
            <a:r>
              <a:rPr lang="en-GB" sz="1100" dirty="0" err="1">
                <a:solidFill>
                  <a:srgbClr val="00B050"/>
                </a:solidFill>
              </a:rPr>
              <a:t>Github</a:t>
            </a:r>
            <a:endParaRPr lang="en-GB" sz="1100" dirty="0">
              <a:solidFill>
                <a:srgbClr val="00B050"/>
              </a:solidFill>
            </a:endParaRPr>
          </a:p>
          <a:p>
            <a:pPr marL="0" indent="0">
              <a:lnSpc>
                <a:spcPct val="120000"/>
              </a:lnSpc>
              <a:buNone/>
            </a:pPr>
            <a:r>
              <a:rPr lang="en-GB" sz="1100" dirty="0">
                <a:solidFill>
                  <a:srgbClr val="00B050"/>
                </a:solidFill>
              </a:rPr>
              <a:t>Difficulties with merging Tableau Files</a:t>
            </a:r>
            <a:endParaRPr sz="1100" dirty="0">
              <a:solidFill>
                <a:srgbClr val="00B050"/>
              </a:solidFill>
            </a:endParaRPr>
          </a:p>
          <a:p>
            <a:pPr marL="0" indent="0">
              <a:lnSpc>
                <a:spcPct val="120000"/>
              </a:lnSpc>
              <a:buNone/>
            </a:pPr>
            <a:endParaRPr lang="en" sz="1100" dirty="0">
              <a:solidFill>
                <a:schemeClr val="bg2"/>
              </a:solidFill>
            </a:endParaRPr>
          </a:p>
          <a:p>
            <a:pPr marL="0" indent="0">
              <a:lnSpc>
                <a:spcPct val="120000"/>
              </a:lnSpc>
              <a:buNone/>
            </a:pPr>
            <a:r>
              <a:rPr lang="en" sz="1100" dirty="0">
                <a:solidFill>
                  <a:schemeClr val="bg2"/>
                </a:solidFill>
              </a:rPr>
              <a:t>In group conflicts and resolutions?</a:t>
            </a:r>
          </a:p>
          <a:p>
            <a:pPr marL="0" indent="0">
              <a:lnSpc>
                <a:spcPct val="120000"/>
              </a:lnSpc>
              <a:buNone/>
            </a:pPr>
            <a:r>
              <a:rPr lang="en-GB" sz="1100" dirty="0">
                <a:solidFill>
                  <a:srgbClr val="00B050"/>
                </a:solidFill>
              </a:rPr>
              <a:t>None- the team worked well together</a:t>
            </a:r>
          </a:p>
          <a:p>
            <a:pPr marL="0" indent="0">
              <a:lnSpc>
                <a:spcPct val="120000"/>
              </a:lnSpc>
              <a:buNone/>
            </a:pPr>
            <a:endParaRPr sz="1100" dirty="0">
              <a:solidFill>
                <a:srgbClr val="00B050"/>
              </a:solidFill>
            </a:endParaRPr>
          </a:p>
          <a:p>
            <a:pPr marL="0" indent="0">
              <a:lnSpc>
                <a:spcPct val="120000"/>
              </a:lnSpc>
              <a:buNone/>
            </a:pPr>
            <a:r>
              <a:rPr lang="en" sz="1100" dirty="0">
                <a:solidFill>
                  <a:schemeClr val="bg2"/>
                </a:solidFill>
              </a:rPr>
              <a:t>Did you find any of the behaviour related content useful? Teamwork, problem solving etc?</a:t>
            </a:r>
            <a:endParaRPr sz="1100" dirty="0">
              <a:solidFill>
                <a:schemeClr val="bg2"/>
              </a:solidFill>
            </a:endParaRPr>
          </a:p>
          <a:p>
            <a:pPr marL="0" indent="0">
              <a:lnSpc>
                <a:spcPct val="120000"/>
              </a:lnSpc>
              <a:buNone/>
            </a:pPr>
            <a:r>
              <a:rPr lang="en-GB" sz="1100" dirty="0">
                <a:solidFill>
                  <a:srgbClr val="00B050"/>
                </a:solidFill>
              </a:rPr>
              <a:t>The use of agile methodology to guide development.</a:t>
            </a:r>
          </a:p>
          <a:p>
            <a:pPr marL="0" indent="0">
              <a:lnSpc>
                <a:spcPct val="120000"/>
              </a:lnSpc>
              <a:buNone/>
            </a:pPr>
            <a:r>
              <a:rPr lang="en-GB" sz="1100" dirty="0">
                <a:solidFill>
                  <a:srgbClr val="00B050"/>
                </a:solidFill>
              </a:rPr>
              <a:t>The use of huddles and team development to solve problems.</a:t>
            </a:r>
          </a:p>
          <a:p>
            <a:pPr marL="0" indent="0">
              <a:lnSpc>
                <a:spcPct val="120000"/>
              </a:lnSpc>
              <a:buNone/>
            </a:pPr>
            <a:endParaRPr sz="1100" dirty="0">
              <a:solidFill>
                <a:srgbClr val="00B050"/>
              </a:solidFill>
            </a:endParaRPr>
          </a:p>
          <a:p>
            <a:pPr marL="0" indent="0">
              <a:lnSpc>
                <a:spcPct val="120000"/>
              </a:lnSpc>
              <a:buNone/>
            </a:pPr>
            <a:r>
              <a:rPr lang="en" sz="1100" dirty="0">
                <a:solidFill>
                  <a:schemeClr val="bg2"/>
                </a:solidFill>
              </a:rPr>
              <a:t>Interactivity</a:t>
            </a:r>
          </a:p>
          <a:p>
            <a:pPr marL="0" indent="0">
              <a:lnSpc>
                <a:spcPct val="120000"/>
              </a:lnSpc>
              <a:buNone/>
            </a:pPr>
            <a:r>
              <a:rPr lang="en" sz="1100" dirty="0">
                <a:solidFill>
                  <a:srgbClr val="00B050"/>
                </a:solidFill>
              </a:rPr>
              <a:t>Need to better understand Interactivity in Tableau to increase </a:t>
            </a:r>
            <a:endParaRPr sz="1100" dirty="0">
              <a:solidFill>
                <a:srgbClr val="00B050"/>
              </a:solidFill>
            </a:endParaRPr>
          </a:p>
        </p:txBody>
      </p:sp>
      <p:grpSp>
        <p:nvGrpSpPr>
          <p:cNvPr id="357" name="Google Shape;357;p20"/>
          <p:cNvGrpSpPr/>
          <p:nvPr/>
        </p:nvGrpSpPr>
        <p:grpSpPr>
          <a:xfrm>
            <a:off x="6212550" y="1304875"/>
            <a:ext cx="2632500" cy="3416400"/>
            <a:chOff x="6212550" y="1304875"/>
            <a:chExt cx="2632500" cy="3416400"/>
          </a:xfrm>
        </p:grpSpPr>
        <p:sp>
          <p:nvSpPr>
            <p:cNvPr id="358" name="Google Shape;358;p20"/>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0"/>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0" name="Google Shape;360;p20"/>
          <p:cNvSpPr txBox="1">
            <a:spLocks noGrp="1"/>
          </p:cNvSpPr>
          <p:nvPr>
            <p:ph type="body" idx="4294967295"/>
          </p:nvPr>
        </p:nvSpPr>
        <p:spPr>
          <a:xfrm>
            <a:off x="6272475" y="1304875"/>
            <a:ext cx="2494500" cy="461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chemeClr val="lt1"/>
                </a:solidFill>
              </a:rPr>
              <a:t>Summary</a:t>
            </a:r>
            <a:endParaRPr>
              <a:solidFill>
                <a:schemeClr val="lt1"/>
              </a:solidFill>
            </a:endParaRPr>
          </a:p>
        </p:txBody>
      </p:sp>
      <p:sp>
        <p:nvSpPr>
          <p:cNvPr id="361" name="Google Shape;361;p20"/>
          <p:cNvSpPr txBox="1">
            <a:spLocks noGrp="1"/>
          </p:cNvSpPr>
          <p:nvPr>
            <p:ph type="body" idx="4294967295"/>
          </p:nvPr>
        </p:nvSpPr>
        <p:spPr>
          <a:xfrm>
            <a:off x="6286400" y="1709854"/>
            <a:ext cx="2478600" cy="2935246"/>
          </a:xfrm>
          <a:prstGeom prst="rect">
            <a:avLst/>
          </a:prstGeom>
        </p:spPr>
        <p:txBody>
          <a:bodyPr spcFirstLastPara="1" wrap="square" lIns="91425" tIns="91425" rIns="91425" bIns="91425" anchor="t" anchorCtr="0">
            <a:normAutofit fontScale="40000" lnSpcReduction="20000"/>
          </a:bodyPr>
          <a:lstStyle/>
          <a:p>
            <a:pPr marL="0" lvl="0" indent="0">
              <a:lnSpc>
                <a:spcPct val="120000"/>
              </a:lnSpc>
              <a:buNone/>
            </a:pPr>
            <a:r>
              <a:rPr lang="en" sz="2500" dirty="0">
                <a:solidFill>
                  <a:schemeClr val="bg2"/>
                </a:solidFill>
              </a:rPr>
              <a:t>Overall group dynamic</a:t>
            </a:r>
          </a:p>
          <a:p>
            <a:pPr marL="0" indent="0">
              <a:lnSpc>
                <a:spcPct val="120000"/>
              </a:lnSpc>
              <a:buNone/>
            </a:pPr>
            <a:r>
              <a:rPr lang="en-GB" sz="2500" dirty="0">
                <a:solidFill>
                  <a:srgbClr val="00B050"/>
                </a:solidFill>
              </a:rPr>
              <a:t>Worked well together</a:t>
            </a:r>
          </a:p>
          <a:p>
            <a:pPr marL="0" indent="0">
              <a:lnSpc>
                <a:spcPct val="120000"/>
              </a:lnSpc>
              <a:buNone/>
            </a:pPr>
            <a:endParaRPr lang="en-GB" sz="2500" dirty="0">
              <a:solidFill>
                <a:srgbClr val="00B050"/>
              </a:solidFill>
            </a:endParaRPr>
          </a:p>
          <a:p>
            <a:pPr marL="0" lvl="0" indent="0">
              <a:lnSpc>
                <a:spcPct val="120000"/>
              </a:lnSpc>
              <a:buNone/>
            </a:pPr>
            <a:r>
              <a:rPr lang="en" sz="2500" dirty="0">
                <a:solidFill>
                  <a:schemeClr val="bg2"/>
                </a:solidFill>
              </a:rPr>
              <a:t>Overall satisfaction</a:t>
            </a:r>
          </a:p>
          <a:p>
            <a:pPr marL="0" indent="0">
              <a:lnSpc>
                <a:spcPct val="120000"/>
              </a:lnSpc>
              <a:buNone/>
            </a:pPr>
            <a:r>
              <a:rPr lang="en-GB" sz="2500" dirty="0">
                <a:solidFill>
                  <a:srgbClr val="00B050"/>
                </a:solidFill>
              </a:rPr>
              <a:t>Generally happy with what was achieved although, slightly more on point project management may have enabled us to progress further.</a:t>
            </a:r>
          </a:p>
          <a:p>
            <a:pPr marL="0" indent="0">
              <a:lnSpc>
                <a:spcPct val="120000"/>
              </a:lnSpc>
              <a:buNone/>
            </a:pPr>
            <a:endParaRPr lang="en-GB" sz="2500" dirty="0">
              <a:solidFill>
                <a:srgbClr val="00B050"/>
              </a:solidFill>
            </a:endParaRPr>
          </a:p>
          <a:p>
            <a:pPr marL="0" lvl="0" indent="0">
              <a:lnSpc>
                <a:spcPct val="120000"/>
              </a:lnSpc>
              <a:buNone/>
            </a:pPr>
            <a:r>
              <a:rPr lang="en" sz="2500" dirty="0">
                <a:solidFill>
                  <a:schemeClr val="bg2"/>
                </a:solidFill>
              </a:rPr>
              <a:t>What we learned</a:t>
            </a:r>
          </a:p>
          <a:p>
            <a:pPr marL="0" indent="0">
              <a:lnSpc>
                <a:spcPct val="120000"/>
              </a:lnSpc>
              <a:buNone/>
            </a:pPr>
            <a:r>
              <a:rPr lang="en-GB" sz="2500" dirty="0">
                <a:solidFill>
                  <a:srgbClr val="00B050"/>
                </a:solidFill>
              </a:rPr>
              <a:t>We learned a lot more about GitHub and the capabilities of Tableau, along with how various graphs show information</a:t>
            </a:r>
          </a:p>
          <a:p>
            <a:pPr marL="0" indent="0">
              <a:lnSpc>
                <a:spcPct val="120000"/>
              </a:lnSpc>
              <a:buNone/>
            </a:pPr>
            <a:endParaRPr lang="en-GB" sz="2500" dirty="0">
              <a:solidFill>
                <a:srgbClr val="00B050"/>
              </a:solidFill>
            </a:endParaRPr>
          </a:p>
          <a:p>
            <a:pPr marL="0" lvl="0" indent="0">
              <a:lnSpc>
                <a:spcPct val="120000"/>
              </a:lnSpc>
              <a:buNone/>
            </a:pPr>
            <a:r>
              <a:rPr lang="en" sz="2500" dirty="0">
                <a:solidFill>
                  <a:schemeClr val="bg2"/>
                </a:solidFill>
              </a:rPr>
              <a:t>Our experiences.</a:t>
            </a:r>
          </a:p>
          <a:p>
            <a:pPr marL="0" lvl="0" indent="0">
              <a:lnSpc>
                <a:spcPct val="120000"/>
              </a:lnSpc>
              <a:buNone/>
            </a:pPr>
            <a:r>
              <a:rPr lang="en-GB" sz="2500" dirty="0">
                <a:solidFill>
                  <a:srgbClr val="00B050"/>
                </a:solidFill>
              </a:rPr>
              <a:t>It was an engaging and rewarding if sometime frustrating</a:t>
            </a:r>
            <a:endParaRPr sz="1600" dirty="0"/>
          </a:p>
        </p:txBody>
      </p:sp>
      <p:sp>
        <p:nvSpPr>
          <p:cNvPr id="362" name="Google Shape;362;p20"/>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500">
                <a:solidFill>
                  <a:schemeClr val="lt1"/>
                </a:solidFill>
              </a:rPr>
              <a:t>Outcomes</a:t>
            </a:r>
            <a:endParaRPr sz="1500">
              <a:solidFill>
                <a:schemeClr val="lt1"/>
              </a:solidFill>
            </a:endParaRPr>
          </a:p>
        </p:txBody>
      </p:sp>
      <p:sp>
        <p:nvSpPr>
          <p:cNvPr id="363" name="Google Shape;363;p20"/>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500">
                <a:solidFill>
                  <a:schemeClr val="lt1"/>
                </a:solidFill>
              </a:rPr>
              <a:t>Development Problems</a:t>
            </a:r>
            <a:endParaRPr sz="1500">
              <a:solidFill>
                <a:schemeClr val="lt1"/>
              </a:solidFill>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TotalTime>
  <Words>1596</Words>
  <Application>Microsoft Office PowerPoint</Application>
  <PresentationFormat>On-screen Show (16:9)</PresentationFormat>
  <Paragraphs>193</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Nunito</vt:lpstr>
      <vt:lpstr>EB Garamond Medium</vt:lpstr>
      <vt:lpstr>Roboto</vt:lpstr>
      <vt:lpstr>Maven Pro</vt:lpstr>
      <vt:lpstr>Momentum</vt:lpstr>
      <vt:lpstr>Influences on Customer Churn</vt:lpstr>
      <vt:lpstr>Planning &amp; Design </vt:lpstr>
      <vt:lpstr>Project Board</vt:lpstr>
      <vt:lpstr>Features</vt:lpstr>
      <vt:lpstr>Features</vt:lpstr>
      <vt:lpstr>Documentation, Testing &amp; Version Control</vt:lpstr>
      <vt:lpstr>Insights &amp; Findings</vt:lpstr>
      <vt:lpstr>Collaboration &amp; Outcomes –Ewa </vt:lpstr>
      <vt:lpstr>Collaboration &amp; Outcomes - Paul</vt:lpstr>
      <vt:lpstr>Collaboration &amp; Outcomes-Selda Sen</vt:lpstr>
      <vt:lpstr>Collaboration &amp; Outcomes - Saad</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Paul Golder</dc:creator>
  <cp:lastModifiedBy>Paul Golder</cp:lastModifiedBy>
  <cp:revision>5</cp:revision>
  <dcterms:modified xsi:type="dcterms:W3CDTF">2025-02-11T16:01:19Z</dcterms:modified>
</cp:coreProperties>
</file>