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57" r:id="rId4"/>
    <p:sldId id="258" r:id="rId5"/>
    <p:sldId id="259" r:id="rId6"/>
    <p:sldId id="260" r:id="rId7"/>
    <p:sldId id="261" r:id="rId8"/>
    <p:sldId id="262" r:id="rId9"/>
  </p:sldIdLst>
  <p:sldSz cx="18288000" cy="10287000"/>
  <p:notesSz cx="6858000" cy="9144000"/>
  <p:embeddedFontLst>
    <p:embeddedFont>
      <p:font typeface="Glacial Indifference" panose="020B0604020202020204" charset="0"/>
      <p:regular r:id="rId11"/>
    </p:embeddedFont>
    <p:embeddedFont>
      <p:font typeface="Glacial Indifference Bold" panose="020B0604020202020204" charset="0"/>
      <p:regular r:id="rId12"/>
    </p:embeddedFont>
    <p:embeddedFont>
      <p:font typeface="Montserrat Bold" panose="020B0604020202020204" charset="0"/>
      <p:regular r:id="rId13"/>
    </p:embeddedFont>
    <p:embeddedFont>
      <p:font typeface="Oswald" panose="000005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3">
            <a:extLst>
              <a:ext uri="{FF2B5EF4-FFF2-40B4-BE49-F238E27FC236}">
                <a16:creationId xmlns:a16="http://schemas.microsoft.com/office/drawing/2014/main" id="{46927970-1520-1DA8-7955-FB01B15F7141}"/>
              </a:ext>
            </a:extLst>
          </p:cNvPr>
          <p:cNvSpPr txBox="1"/>
          <p:nvPr/>
        </p:nvSpPr>
        <p:spPr>
          <a:xfrm>
            <a:off x="3581400" y="3924300"/>
            <a:ext cx="11277600" cy="766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3600" b="1" dirty="0">
                <a:solidFill>
                  <a:schemeClr val="bg1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 NATIONAL LEVEL HACKATHON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EA991-B5D2-70E5-D023-B2C5BF606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9"/>
          <a:stretch/>
        </p:blipFill>
        <p:spPr>
          <a:xfrm>
            <a:off x="1142" y="643"/>
            <a:ext cx="18286858" cy="1026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0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414596"/>
            <a:ext cx="17689251" cy="3756369"/>
            <a:chOff x="0" y="1281089"/>
            <a:chExt cx="23585669" cy="5008492"/>
          </a:xfrm>
        </p:grpSpPr>
        <p:sp>
          <p:nvSpPr>
            <p:cNvPr id="4" name="TextBox 4"/>
            <p:cNvSpPr txBox="1"/>
            <p:nvPr/>
          </p:nvSpPr>
          <p:spPr>
            <a:xfrm>
              <a:off x="0" y="1281089"/>
              <a:ext cx="23585669" cy="1474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6780" lvl="1" indent="-453390" algn="l">
                <a:lnSpc>
                  <a:spcPts val="10080"/>
                </a:lnSpc>
                <a:buFont typeface="Arial"/>
                <a:buChar char="•"/>
              </a:pPr>
              <a:endParaRPr lang="en-US" sz="4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047953"/>
              <a:ext cx="14176175" cy="1474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6780" lvl="1" indent="-453390" algn="l">
                <a:lnSpc>
                  <a:spcPts val="10080"/>
                </a:lnSpc>
                <a:buFont typeface="Arial"/>
                <a:buChar char="•"/>
              </a:pPr>
              <a:endParaRPr lang="en-US" sz="4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814818"/>
              <a:ext cx="13699459" cy="14747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06780" lvl="1" indent="-453390" algn="l">
                <a:lnSpc>
                  <a:spcPts val="10080"/>
                </a:lnSpc>
                <a:buFont typeface="Arial"/>
                <a:buChar char="•"/>
              </a:pPr>
              <a:endParaRPr lang="en-US" sz="42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52402" y="496782"/>
            <a:ext cx="3501419" cy="1063836"/>
            <a:chOff x="0" y="0"/>
            <a:chExt cx="4668558" cy="1418448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957702" y="1028700"/>
            <a:ext cx="6372596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Profile Overview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9" name="Freeform 1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24" name="Freeform 24"/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Freeform 25"/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Freeform 27"/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Freeform 28"/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E1E7209-97E7-BDE5-9383-141C17A4ABA5}"/>
              </a:ext>
            </a:extLst>
          </p:cNvPr>
          <p:cNvSpPr txBox="1"/>
          <p:nvPr/>
        </p:nvSpPr>
        <p:spPr>
          <a:xfrm>
            <a:off x="571385" y="2580831"/>
            <a:ext cx="16341653" cy="5550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6780" lvl="1" indent="-453390" algn="just">
              <a:lnSpc>
                <a:spcPts val="1008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Theme - (</a:t>
            </a:r>
            <a:r>
              <a:rPr lang="en-US" sz="4200" b="1" dirty="0">
                <a:solidFill>
                  <a:srgbClr val="36A03D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TERRA</a:t>
            </a: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/</a:t>
            </a:r>
            <a:r>
              <a:rPr lang="en-US" sz="4200" b="1" dirty="0">
                <a:solidFill>
                  <a:srgbClr val="479DC5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AERO</a:t>
            </a: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/AETHER/</a:t>
            </a:r>
            <a:r>
              <a:rPr lang="en-US" sz="4200" b="1" dirty="0">
                <a:solidFill>
                  <a:srgbClr val="E69D38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IGNIS</a:t>
            </a: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/</a:t>
            </a:r>
            <a:r>
              <a:rPr lang="en-US" sz="4200" b="1" dirty="0">
                <a:solidFill>
                  <a:srgbClr val="1C497F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HYDRA</a:t>
            </a: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)</a:t>
            </a:r>
          </a:p>
          <a:p>
            <a:pPr marL="906780" lvl="1" indent="-453390" algn="just">
              <a:lnSpc>
                <a:spcPts val="1008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Problem Statement Title- (</a:t>
            </a:r>
            <a:r>
              <a:rPr lang="en-US" sz="4200" dirty="0">
                <a:solidFill>
                  <a:srgbClr val="000000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Concise and clear problem definition)</a:t>
            </a:r>
          </a:p>
          <a:p>
            <a:pPr marL="906780" lvl="1" indent="-453390" algn="just">
              <a:lnSpc>
                <a:spcPts val="1008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Team ID - </a:t>
            </a:r>
            <a:r>
              <a:rPr lang="en-US" sz="4200" dirty="0">
                <a:solidFill>
                  <a:srgbClr val="000000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(As per Unstop registration)</a:t>
            </a:r>
          </a:p>
          <a:p>
            <a:pPr marL="906780" lvl="1" indent="-453390" algn="just">
              <a:lnSpc>
                <a:spcPts val="10080"/>
              </a:lnSpc>
              <a:buFont typeface="Arial"/>
              <a:buChar char="•"/>
            </a:pPr>
            <a:r>
              <a:rPr lang="en-US" sz="4200" b="1" dirty="0">
                <a:solidFill>
                  <a:srgbClr val="000000"/>
                </a:solidFill>
                <a:latin typeface="Glacial Indifference" panose="020B0604020202020204" charset="0"/>
                <a:ea typeface="Glacial Indifference Bold"/>
                <a:cs typeface="Glacial Indifference Bold"/>
                <a:sym typeface="Glacial Indifference Bold"/>
              </a:rPr>
              <a:t>Team Name - </a:t>
            </a:r>
            <a:r>
              <a:rPr lang="en-US" sz="4200" dirty="0">
                <a:solidFill>
                  <a:srgbClr val="000000"/>
                </a:solidFill>
                <a:latin typeface="Glacial Indifference" panose="020B0604020202020204" charset="0"/>
                <a:ea typeface="Glacial Indifference"/>
                <a:cs typeface="Glacial Indifference"/>
                <a:sym typeface="Glacial Indifference"/>
              </a:rPr>
              <a:t>(Registered on portal)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39262"/>
            <a:ext cx="19064006" cy="875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44"/>
              </a:lnSpc>
            </a:pPr>
            <a:r>
              <a:rPr lang="en-US" sz="48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Proposed Solution (Describe your Idea/Solution/Prototype)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8" name="Freeform 8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957702" y="1028700"/>
            <a:ext cx="6372596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IDEA TITLE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752402" y="496782"/>
            <a:ext cx="3501419" cy="1063836"/>
            <a:chOff x="0" y="0"/>
            <a:chExt cx="4668558" cy="141844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28700" y="3310342"/>
            <a:ext cx="16596512" cy="50109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Solution Overview: Explain how it addresses the issue effectively.</a:t>
            </a:r>
          </a:p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Problem-Solving: Briefly describe your idea/prototype.</a:t>
            </a:r>
          </a:p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Innovation:</a:t>
            </a:r>
            <a:r>
              <a:rPr lang="en-US" sz="3999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Highlight unique features and advantages over existing solutions.</a:t>
            </a:r>
          </a:p>
          <a:p>
            <a:pPr algn="l">
              <a:lnSpc>
                <a:spcPts val="8104"/>
              </a:lnSpc>
            </a:pPr>
            <a:endParaRPr lang="en-US" sz="3999" dirty="0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grpSp>
        <p:nvGrpSpPr>
          <p:cNvPr id="19" name="Group 23">
            <a:extLst>
              <a:ext uri="{FF2B5EF4-FFF2-40B4-BE49-F238E27FC236}">
                <a16:creationId xmlns:a16="http://schemas.microsoft.com/office/drawing/2014/main" id="{D0413D3F-6AEC-D576-519C-03B8590564E7}"/>
              </a:ext>
            </a:extLst>
          </p:cNvPr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1F0ADB1C-8776-2364-22FB-6E744E24BDA4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EC1252B2-E853-44F4-2525-8B5C14186F3B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2BFADA59-6DB4-9D7E-EE50-B51E08177515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AF38A4A5-7EB3-7A71-0BE8-042F640C5A6B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120D10F2-F591-484B-7493-4B299E3EA20E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7263" y="1028700"/>
            <a:ext cx="16276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Technical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7263" y="2508250"/>
            <a:ext cx="16253475" cy="4956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Technologies Used: List programming languages, frameworks, and hardware.</a:t>
            </a:r>
          </a:p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Methodology: Outline the step-by-step approach.</a:t>
            </a:r>
          </a:p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Process Flow: Use flowcharts, images, or a prototype to visualize implementation.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63725" y="9675037"/>
            <a:ext cx="4623150" cy="26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@Innov-Era Idea submission- Template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6375" y="257175"/>
            <a:ext cx="3501419" cy="1063836"/>
            <a:chOff x="0" y="0"/>
            <a:chExt cx="4668558" cy="14184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48BFE15E-7806-04CF-0137-79B6F9E6F701}"/>
              </a:ext>
            </a:extLst>
          </p:cNvPr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C8791BF2-85A2-438E-8472-19217EF0CB37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4599FD93-DD6B-5C7A-E02F-CE1D2604ED19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56359DDF-7E07-773B-4800-C682414DE618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871CD915-8AF8-713D-6AC2-B3C106E78C9A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3AC9686A-F3A7-C096-1F3C-7AEABA47CBD5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47757" y="1028700"/>
            <a:ext cx="16276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FEASIBILITY AND VIABILITY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46297" y="3517900"/>
            <a:ext cx="16595407" cy="293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Feasibility: Assess technical &amp; practical implementation.</a:t>
            </a:r>
          </a:p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Challenges &amp; Risks: Identify potential obstacles.</a:t>
            </a:r>
          </a:p>
          <a:p>
            <a:pPr marL="723900" lvl="1" indent="-36195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Mitigation Strategies: Outline solutions to overcome challenges.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TextBox 11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36375" y="257175"/>
            <a:ext cx="3501419" cy="1063836"/>
            <a:chOff x="0" y="0"/>
            <a:chExt cx="4668558" cy="141844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BEE65A17-BF7B-8D5F-E57C-C503AEBE98EF}"/>
              </a:ext>
            </a:extLst>
          </p:cNvPr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11195C0F-B462-5AC9-BDDE-CC31032DEA4E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5067ADF-1A2D-FBC2-254E-9EE03B1B20BB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4D16E90-11F7-1E00-AF86-91565B37AF8F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2CEF0B1E-A9E7-1B1A-48DA-212EED31D18A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223F5AD9-CC53-B238-63EB-F54E09C83CEF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8115" y="1028700"/>
            <a:ext cx="917177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 dirty="0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IMPACT AND BENEFITS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85786" y="3517900"/>
            <a:ext cx="15316428" cy="2936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Target Audience Impact: Who benefits &amp; how?</a:t>
            </a:r>
          </a:p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Benefits: Social, economic, environmental advantages.</a:t>
            </a:r>
          </a:p>
          <a:p>
            <a:pPr marL="863599" lvl="1" indent="-431800" algn="just">
              <a:lnSpc>
                <a:spcPts val="79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Long-Term Value: Scalability &amp; future potential.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063725" y="9675037"/>
            <a:ext cx="4623150" cy="26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@Innov-Era Idea submission- Template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6375" y="257175"/>
            <a:ext cx="3501419" cy="1063836"/>
            <a:chOff x="0" y="0"/>
            <a:chExt cx="4668558" cy="14184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4DEAF5D9-F1A5-86D3-8EC9-B50051F5C85D}"/>
              </a:ext>
            </a:extLst>
          </p:cNvPr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8D1C49E4-8ECB-3401-55F9-851C3AC05F27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8254618A-B79B-7DC6-766D-AAC21E3F5110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52505574-C17B-88DC-A989-692BDDC56716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A3C23B11-29AF-D363-B844-14E39813451F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64D2E260-4F00-15C8-5D85-007FFAA8A68D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7635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REFERENCES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833937"/>
            <a:ext cx="1389510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900" lvl="1" indent="-361950" algn="just">
              <a:lnSpc>
                <a:spcPts val="47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Details / Links of the reference and research work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216125" y="9741269"/>
            <a:ext cx="4623150" cy="26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@Innov-Era Idea submission- Template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36375" y="257175"/>
            <a:ext cx="3501419" cy="1063836"/>
            <a:chOff x="0" y="0"/>
            <a:chExt cx="4668558" cy="14184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4668558" cy="1418448"/>
              <a:chOff x="0" y="0"/>
              <a:chExt cx="922184" cy="28018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922184" cy="280187"/>
              </a:xfrm>
              <a:custGeom>
                <a:avLst/>
                <a:gdLst/>
                <a:ahLst/>
                <a:cxnLst/>
                <a:rect l="l" t="t" r="r" b="b"/>
                <a:pathLst>
                  <a:path w="922184" h="280187">
                    <a:moveTo>
                      <a:pt x="0" y="0"/>
                    </a:moveTo>
                    <a:lnTo>
                      <a:pt x="922184" y="0"/>
                    </a:lnTo>
                    <a:lnTo>
                      <a:pt x="922184" y="280187"/>
                    </a:lnTo>
                    <a:lnTo>
                      <a:pt x="0" y="280187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0"/>
                <a:ext cx="922184" cy="2801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75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549763" y="447674"/>
              <a:ext cx="3569032" cy="581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6"/>
                </a:lnSpc>
                <a:spcBef>
                  <a:spcPct val="0"/>
                </a:spcBef>
              </a:pPr>
              <a:r>
                <a:rPr lang="en-US" sz="2913">
                  <a:solidFill>
                    <a:srgbClr val="000000"/>
                  </a:solidFill>
                  <a:latin typeface="Oswald"/>
                  <a:ea typeface="Oswald"/>
                  <a:cs typeface="Oswald"/>
                  <a:sym typeface="Oswald"/>
                </a:rPr>
                <a:t>Your Team Name</a:t>
              </a:r>
            </a:p>
          </p:txBody>
        </p:sp>
      </p:grpSp>
      <p:grpSp>
        <p:nvGrpSpPr>
          <p:cNvPr id="19" name="Group 23">
            <a:extLst>
              <a:ext uri="{FF2B5EF4-FFF2-40B4-BE49-F238E27FC236}">
                <a16:creationId xmlns:a16="http://schemas.microsoft.com/office/drawing/2014/main" id="{01EE320F-CE05-7893-B559-1B3427395B92}"/>
              </a:ext>
            </a:extLst>
          </p:cNvPr>
          <p:cNvGrpSpPr/>
          <p:nvPr/>
        </p:nvGrpSpPr>
        <p:grpSpPr>
          <a:xfrm>
            <a:off x="14462035" y="702552"/>
            <a:ext cx="3303015" cy="652296"/>
            <a:chOff x="0" y="0"/>
            <a:chExt cx="4404020" cy="869728"/>
          </a:xfrm>
        </p:grpSpPr>
        <p:sp>
          <p:nvSpPr>
            <p:cNvPr id="20" name="Freeform 24">
              <a:extLst>
                <a:ext uri="{FF2B5EF4-FFF2-40B4-BE49-F238E27FC236}">
                  <a16:creationId xmlns:a16="http://schemas.microsoft.com/office/drawing/2014/main" id="{2A000BB6-05B0-1786-1524-33CEA0BF8928}"/>
                </a:ext>
              </a:extLst>
            </p:cNvPr>
            <p:cNvSpPr/>
            <p:nvPr/>
          </p:nvSpPr>
          <p:spPr>
            <a:xfrm>
              <a:off x="1499827" y="40827"/>
              <a:ext cx="828900" cy="828900"/>
            </a:xfrm>
            <a:custGeom>
              <a:avLst/>
              <a:gdLst/>
              <a:ahLst/>
              <a:cxnLst/>
              <a:rect l="l" t="t" r="r" b="b"/>
              <a:pathLst>
                <a:path w="828900" h="828900">
                  <a:moveTo>
                    <a:pt x="0" y="0"/>
                  </a:moveTo>
                  <a:lnTo>
                    <a:pt x="828900" y="0"/>
                  </a:lnTo>
                  <a:lnTo>
                    <a:pt x="828900" y="828901"/>
                  </a:lnTo>
                  <a:lnTo>
                    <a:pt x="0" y="8289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FA80B58A-06B2-DF54-211E-7AD64B12764B}"/>
                </a:ext>
              </a:extLst>
            </p:cNvPr>
            <p:cNvSpPr/>
            <p:nvPr/>
          </p:nvSpPr>
          <p:spPr>
            <a:xfrm>
              <a:off x="702750" y="20414"/>
              <a:ext cx="733577" cy="828900"/>
            </a:xfrm>
            <a:custGeom>
              <a:avLst/>
              <a:gdLst/>
              <a:ahLst/>
              <a:cxnLst/>
              <a:rect l="l" t="t" r="r" b="b"/>
              <a:pathLst>
                <a:path w="733577" h="828900">
                  <a:moveTo>
                    <a:pt x="0" y="0"/>
                  </a:moveTo>
                  <a:lnTo>
                    <a:pt x="733577" y="0"/>
                  </a:lnTo>
                  <a:lnTo>
                    <a:pt x="733577" y="828900"/>
                  </a:lnTo>
                  <a:lnTo>
                    <a:pt x="0" y="828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Freeform 26">
              <a:extLst>
                <a:ext uri="{FF2B5EF4-FFF2-40B4-BE49-F238E27FC236}">
                  <a16:creationId xmlns:a16="http://schemas.microsoft.com/office/drawing/2014/main" id="{12E689F7-019C-764A-9C87-E93DE315C872}"/>
                </a:ext>
              </a:extLst>
            </p:cNvPr>
            <p:cNvSpPr/>
            <p:nvPr/>
          </p:nvSpPr>
          <p:spPr>
            <a:xfrm>
              <a:off x="0" y="0"/>
              <a:ext cx="639250" cy="869728"/>
            </a:xfrm>
            <a:custGeom>
              <a:avLst/>
              <a:gdLst/>
              <a:ahLst/>
              <a:cxnLst/>
              <a:rect l="l" t="t" r="r" b="b"/>
              <a:pathLst>
                <a:path w="639250" h="869728">
                  <a:moveTo>
                    <a:pt x="0" y="0"/>
                  </a:moveTo>
                  <a:lnTo>
                    <a:pt x="639250" y="0"/>
                  </a:lnTo>
                  <a:lnTo>
                    <a:pt x="639250" y="869728"/>
                  </a:lnTo>
                  <a:lnTo>
                    <a:pt x="0" y="8697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Freeform 27">
              <a:extLst>
                <a:ext uri="{FF2B5EF4-FFF2-40B4-BE49-F238E27FC236}">
                  <a16:creationId xmlns:a16="http://schemas.microsoft.com/office/drawing/2014/main" id="{CDB439DA-5E81-6A93-98E3-2BF0D387017E}"/>
                </a:ext>
              </a:extLst>
            </p:cNvPr>
            <p:cNvSpPr/>
            <p:nvPr/>
          </p:nvSpPr>
          <p:spPr>
            <a:xfrm>
              <a:off x="2392227" y="111338"/>
              <a:ext cx="1093174" cy="758389"/>
            </a:xfrm>
            <a:custGeom>
              <a:avLst/>
              <a:gdLst/>
              <a:ahLst/>
              <a:cxnLst/>
              <a:rect l="l" t="t" r="r" b="b"/>
              <a:pathLst>
                <a:path w="1093174" h="758389">
                  <a:moveTo>
                    <a:pt x="0" y="0"/>
                  </a:moveTo>
                  <a:lnTo>
                    <a:pt x="1093174" y="0"/>
                  </a:lnTo>
                  <a:lnTo>
                    <a:pt x="1093174" y="758390"/>
                  </a:lnTo>
                  <a:lnTo>
                    <a:pt x="0" y="758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4" name="Freeform 28">
              <a:extLst>
                <a:ext uri="{FF2B5EF4-FFF2-40B4-BE49-F238E27FC236}">
                  <a16:creationId xmlns:a16="http://schemas.microsoft.com/office/drawing/2014/main" id="{5CB9F957-FD40-74FD-EBA0-95F323A2A8CE}"/>
                </a:ext>
              </a:extLst>
            </p:cNvPr>
            <p:cNvSpPr/>
            <p:nvPr/>
          </p:nvSpPr>
          <p:spPr>
            <a:xfrm>
              <a:off x="3567997" y="13292"/>
              <a:ext cx="836022" cy="836022"/>
            </a:xfrm>
            <a:custGeom>
              <a:avLst/>
              <a:gdLst/>
              <a:ahLst/>
              <a:cxnLst/>
              <a:rect l="l" t="t" r="r" b="b"/>
              <a:pathLst>
                <a:path w="836022" h="836022">
                  <a:moveTo>
                    <a:pt x="0" y="0"/>
                  </a:moveTo>
                  <a:lnTo>
                    <a:pt x="836023" y="0"/>
                  </a:lnTo>
                  <a:lnTo>
                    <a:pt x="836023" y="836022"/>
                  </a:lnTo>
                  <a:lnTo>
                    <a:pt x="0" y="836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063725" y="9675037"/>
            <a:ext cx="4623150" cy="266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18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@Innov-Era Idea submission- Template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43173" y="2657973"/>
            <a:ext cx="17123061" cy="6100548"/>
            <a:chOff x="0" y="0"/>
            <a:chExt cx="24460200" cy="8714600"/>
          </a:xfrm>
        </p:grpSpPr>
        <p:sp>
          <p:nvSpPr>
            <p:cNvPr id="4" name="Freeform 4"/>
            <p:cNvSpPr/>
            <p:nvPr/>
          </p:nvSpPr>
          <p:spPr>
            <a:xfrm>
              <a:off x="38100" y="38100"/>
              <a:ext cx="24384000" cy="8638413"/>
            </a:xfrm>
            <a:custGeom>
              <a:avLst/>
              <a:gdLst/>
              <a:ahLst/>
              <a:cxnLst/>
              <a:rect l="l" t="t" r="r" b="b"/>
              <a:pathLst>
                <a:path w="24384000" h="8638413">
                  <a:moveTo>
                    <a:pt x="1447927" y="0"/>
                  </a:moveTo>
                  <a:lnTo>
                    <a:pt x="24384000" y="0"/>
                  </a:lnTo>
                  <a:lnTo>
                    <a:pt x="24384000" y="7198614"/>
                  </a:lnTo>
                  <a:cubicBezTo>
                    <a:pt x="24384000" y="7993761"/>
                    <a:pt x="23735792" y="8638413"/>
                    <a:pt x="22936073" y="8638413"/>
                  </a:cubicBezTo>
                  <a:lnTo>
                    <a:pt x="0" y="8638413"/>
                  </a:lnTo>
                  <a:lnTo>
                    <a:pt x="0" y="1439799"/>
                  </a:lnTo>
                  <a:cubicBezTo>
                    <a:pt x="0" y="644652"/>
                    <a:pt x="648208" y="0"/>
                    <a:pt x="1447927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24460200" cy="8714613"/>
            </a:xfrm>
            <a:custGeom>
              <a:avLst/>
              <a:gdLst/>
              <a:ahLst/>
              <a:cxnLst/>
              <a:rect l="l" t="t" r="r" b="b"/>
              <a:pathLst>
                <a:path w="24460200" h="8714613">
                  <a:moveTo>
                    <a:pt x="1486027" y="0"/>
                  </a:moveTo>
                  <a:lnTo>
                    <a:pt x="24422100" y="0"/>
                  </a:lnTo>
                  <a:cubicBezTo>
                    <a:pt x="24443182" y="0"/>
                    <a:pt x="24460200" y="17018"/>
                    <a:pt x="24460200" y="38100"/>
                  </a:cubicBezTo>
                  <a:lnTo>
                    <a:pt x="24460200" y="7236714"/>
                  </a:lnTo>
                  <a:lnTo>
                    <a:pt x="24422100" y="7236714"/>
                  </a:lnTo>
                  <a:lnTo>
                    <a:pt x="24460200" y="7236714"/>
                  </a:lnTo>
                  <a:cubicBezTo>
                    <a:pt x="24460200" y="8053070"/>
                    <a:pt x="23794720" y="8714613"/>
                    <a:pt x="22974173" y="8714613"/>
                  </a:cubicBezTo>
                  <a:lnTo>
                    <a:pt x="22974173" y="8676513"/>
                  </a:lnTo>
                  <a:lnTo>
                    <a:pt x="22974173" y="8714613"/>
                  </a:lnTo>
                  <a:lnTo>
                    <a:pt x="38100" y="8714613"/>
                  </a:lnTo>
                  <a:cubicBezTo>
                    <a:pt x="17018" y="8714613"/>
                    <a:pt x="0" y="8697595"/>
                    <a:pt x="0" y="8676513"/>
                  </a:cubicBezTo>
                  <a:lnTo>
                    <a:pt x="0" y="1477899"/>
                  </a:lnTo>
                  <a:lnTo>
                    <a:pt x="38100" y="1477899"/>
                  </a:lnTo>
                  <a:lnTo>
                    <a:pt x="0" y="1477899"/>
                  </a:lnTo>
                  <a:cubicBezTo>
                    <a:pt x="0" y="661416"/>
                    <a:pt x="665480" y="0"/>
                    <a:pt x="1486027" y="0"/>
                  </a:cubicBezTo>
                  <a:cubicBezTo>
                    <a:pt x="1497711" y="0"/>
                    <a:pt x="1508887" y="5461"/>
                    <a:pt x="1515999" y="14605"/>
                  </a:cubicBezTo>
                  <a:lnTo>
                    <a:pt x="1486027" y="38100"/>
                  </a:lnTo>
                  <a:lnTo>
                    <a:pt x="1486027" y="0"/>
                  </a:lnTo>
                  <a:moveTo>
                    <a:pt x="1486027" y="76200"/>
                  </a:moveTo>
                  <a:cubicBezTo>
                    <a:pt x="1474343" y="76200"/>
                    <a:pt x="1463167" y="70739"/>
                    <a:pt x="1456055" y="61595"/>
                  </a:cubicBezTo>
                  <a:lnTo>
                    <a:pt x="1486027" y="38100"/>
                  </a:lnTo>
                  <a:lnTo>
                    <a:pt x="1486027" y="76200"/>
                  </a:lnTo>
                  <a:cubicBezTo>
                    <a:pt x="707263" y="76200"/>
                    <a:pt x="76200" y="703961"/>
                    <a:pt x="76200" y="1477899"/>
                  </a:cubicBezTo>
                  <a:lnTo>
                    <a:pt x="76200" y="8676513"/>
                  </a:lnTo>
                  <a:lnTo>
                    <a:pt x="38100" y="8676513"/>
                  </a:lnTo>
                  <a:lnTo>
                    <a:pt x="38100" y="8638413"/>
                  </a:lnTo>
                  <a:lnTo>
                    <a:pt x="22974173" y="8638413"/>
                  </a:lnTo>
                  <a:cubicBezTo>
                    <a:pt x="23753063" y="8638413"/>
                    <a:pt x="24384000" y="8010652"/>
                    <a:pt x="24384000" y="7236714"/>
                  </a:cubicBezTo>
                  <a:lnTo>
                    <a:pt x="24384000" y="38100"/>
                  </a:lnTo>
                  <a:lnTo>
                    <a:pt x="24422100" y="38100"/>
                  </a:lnTo>
                  <a:lnTo>
                    <a:pt x="24422100" y="76200"/>
                  </a:lnTo>
                  <a:lnTo>
                    <a:pt x="1486027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379851"/>
            <a:ext cx="16230600" cy="402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Kindly keep the maximum slides limit up to six </a:t>
            </a:r>
            <a:r>
              <a:rPr lang="en-US" sz="2999">
                <a:solidFill>
                  <a:srgbClr val="C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(7). </a:t>
            </a: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(Including the title slide) </a:t>
            </a:r>
          </a:p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Try to avoid paragraphs and post your idea in points /diagrams / Infographics /pictures </a:t>
            </a:r>
          </a:p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Keep your explanation precise and easy to understand</a:t>
            </a:r>
          </a:p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Idea should be unique and novel. </a:t>
            </a:r>
          </a:p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You can only use provided template for making the PPT without changing the idea details pointers (mentioned in previous slides).</a:t>
            </a:r>
          </a:p>
          <a:p>
            <a:pPr marL="542924" lvl="1" indent="-271462" algn="just">
              <a:lnSpc>
                <a:spcPts val="3239"/>
              </a:lnSpc>
              <a:buAutoNum type="arabicPeriod"/>
            </a:pPr>
            <a:r>
              <a:rPr lang="en-US" sz="2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You need to save the file in PDF and upload the same on portal. No PPT, Word Doc or any other format will be supported.</a:t>
            </a:r>
          </a:p>
          <a:p>
            <a:pPr marL="434339" lvl="1" indent="-217169" algn="just">
              <a:lnSpc>
                <a:spcPts val="2591"/>
              </a:lnSpc>
            </a:pPr>
            <a:endParaRPr lang="en-US" sz="2999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542924" lvl="1" indent="-271462" algn="just">
              <a:lnSpc>
                <a:spcPts val="3239"/>
              </a:lnSpc>
            </a:pPr>
            <a:r>
              <a:rPr lang="en-US" sz="2999">
                <a:solidFill>
                  <a:srgbClr val="C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Note - You can delete this slide (Important Pointers) when you upload the details of your idea.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11374" y="597554"/>
            <a:ext cx="12432960" cy="81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IMPORTANT INSTRUCTIONS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4940" y="1837600"/>
            <a:ext cx="14153636" cy="384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16"/>
              </a:lnSpc>
            </a:pPr>
            <a:r>
              <a:rPr lang="en-US" sz="2700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Please ensure below pointers are met while submitting the Idea PPT: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0" y="9438513"/>
            <a:ext cx="18288000" cy="848487"/>
            <a:chOff x="0" y="0"/>
            <a:chExt cx="24384000" cy="1131316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24384000" cy="1131316"/>
              <a:chOff x="0" y="0"/>
              <a:chExt cx="2709333" cy="125702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2709333" cy="125702"/>
              </a:xfrm>
              <a:custGeom>
                <a:avLst/>
                <a:gdLst/>
                <a:ahLst/>
                <a:cxnLst/>
                <a:rect l="l" t="t" r="r" b="b"/>
                <a:pathLst>
                  <a:path w="2709333" h="125702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125702"/>
                    </a:lnTo>
                    <a:lnTo>
                      <a:pt x="0" y="125702"/>
                    </a:lnTo>
                    <a:close/>
                  </a:path>
                </a:pathLst>
              </a:custGeom>
              <a:solidFill>
                <a:srgbClr val="171B1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0"/>
                <a:ext cx="2709333" cy="125702"/>
              </a:xfrm>
              <a:prstGeom prst="rect">
                <a:avLst/>
              </a:prstGeom>
            </p:spPr>
            <p:txBody>
              <a:bodyPr lIns="30405" tIns="30405" rIns="30405" bIns="30405" rtlCol="0" anchor="ctr"/>
              <a:lstStyle/>
              <a:p>
                <a:pPr marL="0" lvl="0" indent="0" algn="ctr">
                  <a:lnSpc>
                    <a:spcPts val="873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9844651" y="49661"/>
              <a:ext cx="4694699" cy="9557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083"/>
                </a:lnSpc>
                <a:spcBef>
                  <a:spcPct val="0"/>
                </a:spcBef>
              </a:pPr>
              <a:r>
                <a:rPr lang="en-US" sz="434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INN    V-ERA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160553" y="99973"/>
              <a:ext cx="991459" cy="931370"/>
            </a:xfrm>
            <a:custGeom>
              <a:avLst/>
              <a:gdLst/>
              <a:ahLst/>
              <a:cxnLst/>
              <a:rect l="l" t="t" r="r" b="b"/>
              <a:pathLst>
                <a:path w="991459" h="931370">
                  <a:moveTo>
                    <a:pt x="0" y="0"/>
                  </a:moveTo>
                  <a:lnTo>
                    <a:pt x="991459" y="0"/>
                  </a:lnTo>
                  <a:lnTo>
                    <a:pt x="991459" y="931370"/>
                  </a:lnTo>
                  <a:lnTo>
                    <a:pt x="0" y="9313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5308" t="-1879" r="-16520" b="-38455"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11395516" y="187160"/>
              <a:ext cx="202575" cy="151931"/>
            </a:xfrm>
            <a:custGeom>
              <a:avLst/>
              <a:gdLst/>
              <a:ahLst/>
              <a:cxnLst/>
              <a:rect l="l" t="t" r="r" b="b"/>
              <a:pathLst>
                <a:path w="202575" h="151931">
                  <a:moveTo>
                    <a:pt x="0" y="0"/>
                  </a:moveTo>
                  <a:lnTo>
                    <a:pt x="202576" y="0"/>
                  </a:lnTo>
                  <a:lnTo>
                    <a:pt x="202576" y="151932"/>
                  </a:lnTo>
                  <a:lnTo>
                    <a:pt x="0" y="1519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487896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Idea submission- Template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0050579" y="345460"/>
              <a:ext cx="4186119" cy="440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75"/>
                </a:lnSpc>
              </a:pPr>
              <a:r>
                <a:rPr lang="en-US" sz="2229">
                  <a:solidFill>
                    <a:srgbClr val="FFFFFF"/>
                  </a:solidFill>
                  <a:latin typeface="Oswald"/>
                  <a:ea typeface="Oswald"/>
                  <a:cs typeface="Oswald"/>
                  <a:sym typeface="Oswald"/>
                </a:rPr>
                <a:t>https://www.innov-era.in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469</Words>
  <Application>Microsoft Office PowerPoint</Application>
  <PresentationFormat>Custom</PresentationFormat>
  <Paragraphs>86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Oswald</vt:lpstr>
      <vt:lpstr>Calibri</vt:lpstr>
      <vt:lpstr>Glacial Indifference Bold</vt:lpstr>
      <vt:lpstr>Glacial Indifference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SIH2024_IDEA_Presentation_Format (1).pptx</dc:title>
  <dc:creator>Aditya Ahirrao</dc:creator>
  <cp:lastModifiedBy>Aditya Ahirrao</cp:lastModifiedBy>
  <cp:revision>4</cp:revision>
  <dcterms:created xsi:type="dcterms:W3CDTF">2006-08-16T00:00:00Z</dcterms:created>
  <dcterms:modified xsi:type="dcterms:W3CDTF">2025-02-02T10:32:39Z</dcterms:modified>
  <dc:identifier>DAGd73tGZSI</dc:identifier>
</cp:coreProperties>
</file>