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053" autoAdjust="0"/>
    <p:restoredTop sz="94660"/>
  </p:normalViewPr>
  <p:slideViewPr>
    <p:cSldViewPr snapToGrid="0">
      <p:cViewPr>
        <p:scale>
          <a:sx n="66" d="100"/>
          <a:sy n="66" d="100"/>
        </p:scale>
        <p:origin x="32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C4641-4835-4AA1-A272-F14CC4F24918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76800-ECE3-4D06-8151-B0BF3B3B2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26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81C8-9368-419E-BC7D-6D932DEFACCD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E838-EF08-4889-959E-0D8435451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80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81C8-9368-419E-BC7D-6D932DEFACCD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E838-EF08-4889-959E-0D8435451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87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81C8-9368-419E-BC7D-6D932DEFACCD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E838-EF08-4889-959E-0D8435451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53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81C8-9368-419E-BC7D-6D932DEFACCD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E838-EF08-4889-959E-0D8435451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34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81C8-9368-419E-BC7D-6D932DEFACCD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E838-EF08-4889-959E-0D8435451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57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81C8-9368-419E-BC7D-6D932DEFACCD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E838-EF08-4889-959E-0D8435451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2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81C8-9368-419E-BC7D-6D932DEFACCD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E838-EF08-4889-959E-0D8435451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82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81C8-9368-419E-BC7D-6D932DEFACCD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E838-EF08-4889-959E-0D8435451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31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81C8-9368-419E-BC7D-6D932DEFACCD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E838-EF08-4889-959E-0D8435451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92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81C8-9368-419E-BC7D-6D932DEFACCD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E838-EF08-4889-959E-0D8435451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6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81C8-9368-419E-BC7D-6D932DEFACCD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E838-EF08-4889-959E-0D8435451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89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BA81C8-9368-419E-BC7D-6D932DEFACCD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3CE838-EF08-4889-959E-0D8435451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17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A7F019-AA93-9AFF-9A37-31A8A595F1B2}"/>
              </a:ext>
            </a:extLst>
          </p:cNvPr>
          <p:cNvSpPr/>
          <p:nvPr/>
        </p:nvSpPr>
        <p:spPr>
          <a:xfrm>
            <a:off x="903000" y="90000"/>
            <a:ext cx="8100000" cy="7200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u="sng" dirty="0"/>
              <a:t>Mounting An AGX ORIN Onto A Reachy Robot</a:t>
            </a:r>
          </a:p>
          <a:p>
            <a:pPr algn="ctr"/>
            <a:r>
              <a:rPr lang="en-GB" sz="1400" dirty="0"/>
              <a:t>By Adam Parsons (ParsonsA10@cardiff.ac.uk) | Supervisors: Victor Romero Cano, Emin Safa Tok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25E2C1-DA6F-8858-2F8E-B9AC84C4019E}"/>
              </a:ext>
            </a:extLst>
          </p:cNvPr>
          <p:cNvSpPr/>
          <p:nvPr/>
        </p:nvSpPr>
        <p:spPr>
          <a:xfrm>
            <a:off x="180000" y="900001"/>
            <a:ext cx="3600000" cy="810000"/>
          </a:xfrm>
          <a:prstGeom prst="roundRect">
            <a:avLst>
              <a:gd name="adj" fmla="val 3369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u="sng" dirty="0"/>
              <a:t>Overall goal</a:t>
            </a:r>
            <a:endParaRPr lang="en-GB" sz="1000" b="1" dirty="0"/>
          </a:p>
          <a:p>
            <a:r>
              <a:rPr lang="en-GB" sz="900" dirty="0"/>
              <a:t>This internship focused on integrating a Jetson AGX Orin Developer Kit onto the Reachy robot by learning both platforms, programming Reachy in Python, designing a 3D-printed holder for the Orin, and creating a step-by-step integration guide</a:t>
            </a:r>
          </a:p>
        </p:txBody>
      </p:sp>
      <p:pic>
        <p:nvPicPr>
          <p:cNvPr id="11" name="Picture 10" descr="A white robot on a stand&#10;&#10;AI-generated content may be incorrect.">
            <a:extLst>
              <a:ext uri="{FF2B5EF4-FFF2-40B4-BE49-F238E27FC236}">
                <a16:creationId xmlns:a16="http://schemas.microsoft.com/office/drawing/2014/main" id="{040EDC95-151A-C561-B7CE-473E5AD85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6" t="4884" r="23525" b="12313"/>
          <a:stretch>
            <a:fillRect/>
          </a:stretch>
        </p:blipFill>
        <p:spPr>
          <a:xfrm>
            <a:off x="3960001" y="932304"/>
            <a:ext cx="1800000" cy="55800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9B88A3-10D0-CA39-C374-47F54E3D8A33}"/>
              </a:ext>
            </a:extLst>
          </p:cNvPr>
          <p:cNvSpPr/>
          <p:nvPr/>
        </p:nvSpPr>
        <p:spPr>
          <a:xfrm>
            <a:off x="180000" y="1798955"/>
            <a:ext cx="3600000" cy="1350000"/>
          </a:xfrm>
          <a:prstGeom prst="roundRect">
            <a:avLst>
              <a:gd name="adj" fmla="val 16151"/>
            </a:avLst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b="1" u="sng" dirty="0"/>
          </a:p>
          <a:p>
            <a:pPr algn="ctr"/>
            <a:r>
              <a:rPr lang="en-GB" sz="1000" b="1" u="sng" dirty="0"/>
              <a:t>Background</a:t>
            </a:r>
          </a:p>
          <a:p>
            <a:r>
              <a:rPr lang="en-GB" sz="900" dirty="0"/>
              <a:t>Before integrating the two computers, I reviewed Reachy’s documentation to understand its components and connection methods. Using a workstation PC and Wi-Fi, I developed code for teleoperation with an Xbox controller and tested waypoints and basic arm movements.</a:t>
            </a:r>
          </a:p>
          <a:p>
            <a:r>
              <a:rPr lang="en-GB" sz="900" dirty="0"/>
              <a:t>I also designed a custom holder for mounting the AGX Orin to Reachy’s base using the Onshape CAD modelling and researched compatible wires and batteries to power it.</a:t>
            </a:r>
          </a:p>
          <a:p>
            <a:endParaRPr lang="en-GB" sz="9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4EED963-4A12-5EEA-AAD6-167BA8962B2E}"/>
              </a:ext>
            </a:extLst>
          </p:cNvPr>
          <p:cNvSpPr/>
          <p:nvPr/>
        </p:nvSpPr>
        <p:spPr>
          <a:xfrm>
            <a:off x="180000" y="3240000"/>
            <a:ext cx="3600000" cy="1530000"/>
          </a:xfrm>
          <a:prstGeom prst="roundRect">
            <a:avLst>
              <a:gd name="adj" fmla="val 172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b="1" u="sng" dirty="0"/>
          </a:p>
          <a:p>
            <a:pPr algn="ctr"/>
            <a:r>
              <a:rPr lang="en-GB" sz="1000" b="1" u="sng" dirty="0"/>
              <a:t>Equipment</a:t>
            </a:r>
            <a:endParaRPr lang="en-GB" sz="1000" b="1" dirty="0"/>
          </a:p>
          <a:p>
            <a:r>
              <a:rPr lang="en-GB" sz="900" dirty="0"/>
              <a:t>The following equipment was used in the process of mounting the AGX Orin onto Reachy: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800" dirty="0"/>
              <a:t>Nvidia Jetson Orin AGX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800" dirty="0"/>
              <a:t>K&amp;F Concept 99Wh Battery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800" dirty="0"/>
              <a:t>SZRMCC USB-C to DC Power Cable</a:t>
            </a:r>
            <a:br>
              <a:rPr lang="en-GB" sz="800" dirty="0"/>
            </a:br>
            <a:r>
              <a:rPr lang="en-GB" sz="800" dirty="0"/>
              <a:t>Ethernet cable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800" dirty="0"/>
              <a:t>HDMI cable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800" dirty="0"/>
              <a:t>Monitor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800" dirty="0"/>
              <a:t>4 × 3 mm × 40 mm screws, 4 × 3 mm nuts, 4 × 3 mm washers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800" dirty="0"/>
              <a:t>2 × 3.5 mm × 15 mm screws, 2 × 3 mm nuts, 2 × 3 mm washers</a:t>
            </a:r>
          </a:p>
          <a:p>
            <a:pPr algn="ctr"/>
            <a:endParaRPr lang="en-GB" sz="10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B0D8DB-6111-E09F-F185-B1EB4ED93FF3}"/>
              </a:ext>
            </a:extLst>
          </p:cNvPr>
          <p:cNvSpPr/>
          <p:nvPr/>
        </p:nvSpPr>
        <p:spPr>
          <a:xfrm>
            <a:off x="5940002" y="932303"/>
            <a:ext cx="3600000" cy="3240000"/>
          </a:xfrm>
          <a:prstGeom prst="roundRect">
            <a:avLst>
              <a:gd name="adj" fmla="val 978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 b="1" u="sng" dirty="0"/>
          </a:p>
          <a:p>
            <a:pPr algn="ctr"/>
            <a:r>
              <a:rPr lang="en-GB" sz="1100" b="1" u="sng" dirty="0"/>
              <a:t>Process</a:t>
            </a:r>
            <a:endParaRPr lang="en-GB" sz="1100" b="1" dirty="0"/>
          </a:p>
          <a:p>
            <a:r>
              <a:rPr lang="en-GB" sz="900" b="1" u="sng" dirty="0"/>
              <a:t>Setting up Reachy </a:t>
            </a:r>
            <a:endParaRPr lang="en-GB" sz="900" b="1" dirty="0"/>
          </a:p>
          <a:p>
            <a:pPr marL="228600" lvl="0" indent="-228600">
              <a:buFont typeface="+mj-lt"/>
              <a:buAutoNum type="arabicPeriod"/>
            </a:pPr>
            <a:r>
              <a:rPr lang="en-GB" sz="900" dirty="0"/>
              <a:t>Connect the reachy to monitor (HDMI).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900" dirty="0"/>
              <a:t>Assign a static IP (I used 192.168.100.1) for Reachy.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900" dirty="0"/>
              <a:t>Disconnect Reachy from the Monitor</a:t>
            </a:r>
          </a:p>
          <a:p>
            <a:r>
              <a:rPr lang="en-GB" sz="900" b="1" u="sng" dirty="0"/>
              <a:t>Setting up the AGX </a:t>
            </a:r>
            <a:endParaRPr lang="en-GB" sz="900" b="1" dirty="0"/>
          </a:p>
          <a:p>
            <a:pPr marL="228600" lvl="0" indent="-228600">
              <a:buFont typeface="+mj-lt"/>
              <a:buAutoNum type="arabicPeriod"/>
            </a:pPr>
            <a:r>
              <a:rPr lang="en-GB" sz="900" dirty="0"/>
              <a:t>Connect the AGX to the K&amp;F battery (DC cable) and a monitor (HDMI).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900" dirty="0"/>
              <a:t>Using the initial startup flash the AGX’s system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900" dirty="0"/>
              <a:t>Install Python 3.8 along with the Reachy SDK and ROS 2.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900" dirty="0"/>
              <a:t>Assign a static IP (I used 192.168.100.100) for the AGX. </a:t>
            </a:r>
          </a:p>
          <a:p>
            <a:r>
              <a:rPr lang="en-GB" sz="900" b="1" u="sng" dirty="0"/>
              <a:t>Physical Mounting </a:t>
            </a:r>
            <a:endParaRPr lang="en-GB" sz="900" b="1" dirty="0"/>
          </a:p>
          <a:p>
            <a:pPr marL="228600" lvl="0" indent="-228600">
              <a:buFont typeface="+mj-lt"/>
              <a:buAutoNum type="arabicPeriod"/>
            </a:pPr>
            <a:r>
              <a:rPr lang="en-GB" sz="900" dirty="0"/>
              <a:t>Connect AGX Orin to Reachy via an Ethernet cable.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900" dirty="0"/>
              <a:t>Verify connectivity by pinging Reachy from the AGX Orin.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900" dirty="0"/>
              <a:t>Secure K&amp;F battery inside Reachy’s base with Velcro, routing cable through pole gap.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900" dirty="0"/>
              <a:t>Assemble the 3D-printed holder:</a:t>
            </a:r>
          </a:p>
          <a:p>
            <a:pPr marL="449263" lvl="1" indent="-228600">
              <a:buFont typeface="Arial" panose="020B0604020202020204" pitchFamily="34" charset="0"/>
              <a:buChar char="•"/>
            </a:pPr>
            <a:r>
              <a:rPr lang="en-GB" sz="900" dirty="0"/>
              <a:t>Attach Clamp Piece 1 (part 2) and Legs (part 4) to the Tray (part 1) using 3 mm screws.</a:t>
            </a:r>
          </a:p>
          <a:p>
            <a:pPr marL="449263" lvl="1" indent="-228600">
              <a:buFont typeface="Arial" panose="020B0604020202020204" pitchFamily="34" charset="0"/>
              <a:buChar char="•"/>
            </a:pPr>
            <a:r>
              <a:rPr lang="en-GB" sz="900" dirty="0"/>
              <a:t>Attach the holder onto the support pole using Clamp Piece 2 (part 3) with 3.5 mm screws.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sz="900" dirty="0"/>
              <a:t>Insert the AGX Orin into the holder to complete the mounting process.</a:t>
            </a:r>
          </a:p>
          <a:p>
            <a:pPr algn="ctr"/>
            <a:endParaRPr lang="en-GB" sz="900" b="1" dirty="0"/>
          </a:p>
        </p:txBody>
      </p:sp>
      <p:pic>
        <p:nvPicPr>
          <p:cNvPr id="19" name="Picture 18" descr="A 3d model of a rectangular object&#10;&#10;AI-generated content may be incorrect.">
            <a:extLst>
              <a:ext uri="{FF2B5EF4-FFF2-40B4-BE49-F238E27FC236}">
                <a16:creationId xmlns:a16="http://schemas.microsoft.com/office/drawing/2014/main" id="{E21B757B-4E69-E221-C17B-6F5335AC6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5" r="6097"/>
          <a:stretch>
            <a:fillRect/>
          </a:stretch>
        </p:blipFill>
        <p:spPr>
          <a:xfrm>
            <a:off x="2160000" y="4995004"/>
            <a:ext cx="1620000" cy="1619999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17FD893-A71C-7B03-B7C4-CFF11EF3FE43}"/>
              </a:ext>
            </a:extLst>
          </p:cNvPr>
          <p:cNvSpPr/>
          <p:nvPr/>
        </p:nvSpPr>
        <p:spPr>
          <a:xfrm>
            <a:off x="180000" y="4860000"/>
            <a:ext cx="1800000" cy="1800000"/>
          </a:xfrm>
          <a:prstGeom prst="roundRect">
            <a:avLst>
              <a:gd name="adj" fmla="val 172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1000" b="1" u="sng" dirty="0"/>
          </a:p>
          <a:p>
            <a:pPr algn="ctr"/>
            <a:r>
              <a:rPr lang="en-GB" sz="1000" b="1" u="sng" dirty="0"/>
              <a:t>CAD Model</a:t>
            </a:r>
          </a:p>
          <a:p>
            <a:r>
              <a:rPr lang="en-GB" sz="900" dirty="0"/>
              <a:t>I designed a 3D-printed holder with four parts:</a:t>
            </a:r>
          </a:p>
          <a:p>
            <a:r>
              <a:rPr lang="en-GB" sz="800" b="1" dirty="0"/>
              <a:t>1.        Tray</a:t>
            </a:r>
            <a:r>
              <a:rPr lang="en-GB" sz="800" dirty="0"/>
              <a:t> – Secures the AGX Orin, with slots for power buttons and port access.</a:t>
            </a:r>
          </a:p>
          <a:p>
            <a:r>
              <a:rPr lang="en-GB" sz="800" b="1" dirty="0"/>
              <a:t>2/3.  Clamp Pieces (1 &amp; 2)</a:t>
            </a:r>
            <a:r>
              <a:rPr lang="en-GB" sz="800" dirty="0"/>
              <a:t> – Attaches around Reachy’s support pole to hold the tray firmly.</a:t>
            </a:r>
          </a:p>
          <a:p>
            <a:r>
              <a:rPr lang="en-GB" sz="800" b="1" dirty="0"/>
              <a:t>4.        Legs</a:t>
            </a:r>
            <a:r>
              <a:rPr lang="en-GB" sz="800" dirty="0"/>
              <a:t> – Raises the tray to avoid obstructing the LIDAR sensor.</a:t>
            </a:r>
          </a:p>
          <a:p>
            <a:pPr algn="ctr"/>
            <a:endParaRPr lang="en-GB" sz="7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6FFBC5-1F01-929D-61F3-F03C4EDCAAD6}"/>
              </a:ext>
            </a:extLst>
          </p:cNvPr>
          <p:cNvSpPr txBox="1"/>
          <p:nvPr/>
        </p:nvSpPr>
        <p:spPr>
          <a:xfrm>
            <a:off x="3331041" y="5278967"/>
            <a:ext cx="21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1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EC5C35-315C-B5D7-3752-71C2324D6986}"/>
              </a:ext>
            </a:extLst>
          </p:cNvPr>
          <p:cNvSpPr txBox="1"/>
          <p:nvPr/>
        </p:nvSpPr>
        <p:spPr>
          <a:xfrm>
            <a:off x="2831508" y="5067301"/>
            <a:ext cx="21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2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26C7FE-72A4-4836-53A4-AADCCB7EE6A2}"/>
              </a:ext>
            </a:extLst>
          </p:cNvPr>
          <p:cNvSpPr txBox="1"/>
          <p:nvPr/>
        </p:nvSpPr>
        <p:spPr>
          <a:xfrm>
            <a:off x="2031732" y="4882522"/>
            <a:ext cx="21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2DB733-0F1C-7747-F79E-CA256A92433D}"/>
              </a:ext>
            </a:extLst>
          </p:cNvPr>
          <p:cNvSpPr txBox="1"/>
          <p:nvPr/>
        </p:nvSpPr>
        <p:spPr>
          <a:xfrm>
            <a:off x="2801874" y="6379523"/>
            <a:ext cx="21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4</a:t>
            </a:r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99D1983-270C-8E03-9153-249EA672EDCE}"/>
              </a:ext>
            </a:extLst>
          </p:cNvPr>
          <p:cNvCxnSpPr>
            <a:cxnSpLocks/>
          </p:cNvCxnSpPr>
          <p:nvPr/>
        </p:nvCxnSpPr>
        <p:spPr>
          <a:xfrm flipH="1">
            <a:off x="2704813" y="5262047"/>
            <a:ext cx="180000" cy="99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44433F-1E87-941B-B6D5-1FCD1EA50722}"/>
              </a:ext>
            </a:extLst>
          </p:cNvPr>
          <p:cNvCxnSpPr>
            <a:cxnSpLocks/>
          </p:cNvCxnSpPr>
          <p:nvPr/>
        </p:nvCxnSpPr>
        <p:spPr>
          <a:xfrm flipH="1">
            <a:off x="3251833" y="5473713"/>
            <a:ext cx="144000" cy="99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C00088-181E-5E07-2177-68D613E6D441}"/>
              </a:ext>
            </a:extLst>
          </p:cNvPr>
          <p:cNvCxnSpPr>
            <a:cxnSpLocks/>
          </p:cNvCxnSpPr>
          <p:nvPr/>
        </p:nvCxnSpPr>
        <p:spPr>
          <a:xfrm>
            <a:off x="2195980" y="5067301"/>
            <a:ext cx="142244" cy="170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A28330C-B09F-AB86-2700-F9FE10A9B755}"/>
              </a:ext>
            </a:extLst>
          </p:cNvPr>
          <p:cNvCxnSpPr>
            <a:cxnSpLocks/>
          </p:cNvCxnSpPr>
          <p:nvPr/>
        </p:nvCxnSpPr>
        <p:spPr>
          <a:xfrm rot="10800000" flipH="1">
            <a:off x="2956154" y="6433958"/>
            <a:ext cx="194121" cy="99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5BBB6AF-8595-3E2D-2845-9E3F528CF251}"/>
              </a:ext>
            </a:extLst>
          </p:cNvPr>
          <p:cNvSpPr/>
          <p:nvPr/>
        </p:nvSpPr>
        <p:spPr>
          <a:xfrm>
            <a:off x="5962922" y="4294606"/>
            <a:ext cx="3600000" cy="1800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u="sng" dirty="0"/>
              <a:t>Links: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25F5B9-4914-C181-6A0D-187EA41717B9}"/>
              </a:ext>
            </a:extLst>
          </p:cNvPr>
          <p:cNvGrpSpPr>
            <a:grpSpLocks noChangeAspect="1"/>
          </p:cNvGrpSpPr>
          <p:nvPr/>
        </p:nvGrpSpPr>
        <p:grpSpPr>
          <a:xfrm>
            <a:off x="5962922" y="4598754"/>
            <a:ext cx="1642920" cy="1884930"/>
            <a:chOff x="7788302" y="4683267"/>
            <a:chExt cx="1642920" cy="1881576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2E6ECCC-EBF3-0A82-DCE5-E558224C46CB}"/>
                </a:ext>
              </a:extLst>
            </p:cNvPr>
            <p:cNvSpPr/>
            <p:nvPr/>
          </p:nvSpPr>
          <p:spPr>
            <a:xfrm>
              <a:off x="7788302" y="4683267"/>
              <a:ext cx="1620000" cy="1800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b="1" u="sng" dirty="0"/>
                <a:t>GitHub repo: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9885ADD-E358-E401-FE34-1CCC3F9D9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11222" y="4944843"/>
              <a:ext cx="1620000" cy="162000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  <p:pic>
        <p:nvPicPr>
          <p:cNvPr id="3" name="Picture 2" descr="A red sign with white text&#10;&#10;AI-generated content may be incorrect.">
            <a:extLst>
              <a:ext uri="{FF2B5EF4-FFF2-40B4-BE49-F238E27FC236}">
                <a16:creationId xmlns:a16="http://schemas.microsoft.com/office/drawing/2014/main" id="{119DA213-E74A-5589-7083-8682F05E93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2" y="4893028"/>
            <a:ext cx="1620000" cy="155842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9655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483</Words>
  <Application>Microsoft Office PowerPoint</Application>
  <PresentationFormat>A4 Paper (210x297 mm)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Parsons</dc:creator>
  <cp:lastModifiedBy>Adam Parsons</cp:lastModifiedBy>
  <cp:revision>4</cp:revision>
  <dcterms:created xsi:type="dcterms:W3CDTF">2025-08-26T11:05:49Z</dcterms:created>
  <dcterms:modified xsi:type="dcterms:W3CDTF">2025-08-29T14:20:11Z</dcterms:modified>
</cp:coreProperties>
</file>