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17"/>
  </p:notesMasterIdLst>
  <p:handoutMasterIdLst>
    <p:handoutMasterId r:id="rId18"/>
  </p:handoutMasterIdLst>
  <p:sldIdLst>
    <p:sldId id="272" r:id="rId2"/>
    <p:sldId id="273" r:id="rId3"/>
    <p:sldId id="259" r:id="rId4"/>
    <p:sldId id="267" r:id="rId5"/>
    <p:sldId id="288" r:id="rId6"/>
    <p:sldId id="262" r:id="rId7"/>
    <p:sldId id="291" r:id="rId8"/>
    <p:sldId id="284" r:id="rId9"/>
    <p:sldId id="285" r:id="rId10"/>
    <p:sldId id="286" r:id="rId11"/>
    <p:sldId id="290" r:id="rId12"/>
    <p:sldId id="287" r:id="rId13"/>
    <p:sldId id="266" r:id="rId14"/>
    <p:sldId id="268"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6C78"/>
    <a:srgbClr val="59624E"/>
    <a:srgbClr val="000000"/>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30"/>
  </p:normalViewPr>
  <p:slideViewPr>
    <p:cSldViewPr snapToGrid="0">
      <p:cViewPr varScale="1">
        <p:scale>
          <a:sx n="108" d="100"/>
          <a:sy n="108" d="100"/>
        </p:scale>
        <p:origin x="654" y="10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GB" dirty="0"/>
              <a:t>Best</a:t>
            </a:r>
            <a:r>
              <a:rPr lang="en-GB" baseline="0" dirty="0"/>
              <a:t>  Average  F1-SCORES</a:t>
            </a:r>
            <a:endParaRPr lang="en-GB" dirty="0"/>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Abstract Only</c:v>
                </c:pt>
              </c:strCache>
            </c:strRef>
          </c:tx>
          <c:spPr>
            <a:solidFill>
              <a:schemeClr val="accent6"/>
            </a:solidFill>
            <a:ln>
              <a:noFill/>
            </a:ln>
            <a:effectLst/>
          </c:spPr>
          <c:invertIfNegative val="0"/>
          <c:cat>
            <c:strRef>
              <c:f>Sheet1!$A$2:$A$5</c:f>
              <c:strCache>
                <c:ptCount val="4"/>
                <c:pt idx="0">
                  <c:v>BioElectra</c:v>
                </c:pt>
                <c:pt idx="1">
                  <c:v>PubMedBert</c:v>
                </c:pt>
                <c:pt idx="2">
                  <c:v>BiolinkBert</c:v>
                </c:pt>
                <c:pt idx="3">
                  <c:v>Clinical Longformer</c:v>
                </c:pt>
              </c:strCache>
            </c:strRef>
          </c:cat>
          <c:val>
            <c:numRef>
              <c:f>Sheet1!$B$2:$B$5</c:f>
              <c:numCache>
                <c:formatCode>General</c:formatCode>
                <c:ptCount val="4"/>
                <c:pt idx="0">
                  <c:v>0.33</c:v>
                </c:pt>
                <c:pt idx="1">
                  <c:v>0.44</c:v>
                </c:pt>
                <c:pt idx="2">
                  <c:v>0.39900000000000002</c:v>
                </c:pt>
                <c:pt idx="3">
                  <c:v>0</c:v>
                </c:pt>
              </c:numCache>
            </c:numRef>
          </c:val>
          <c:extLst>
            <c:ext xmlns:c16="http://schemas.microsoft.com/office/drawing/2014/chart" uri="{C3380CC4-5D6E-409C-BE32-E72D297353CC}">
              <c16:uniqueId val="{00000000-2F38-490E-9C57-76B4996B04A7}"/>
            </c:ext>
          </c:extLst>
        </c:ser>
        <c:ser>
          <c:idx val="1"/>
          <c:order val="1"/>
          <c:tx>
            <c:strRef>
              <c:f>Sheet1!$C$1</c:f>
              <c:strCache>
                <c:ptCount val="1"/>
                <c:pt idx="0">
                  <c:v>Abstract with methods</c:v>
                </c:pt>
              </c:strCache>
            </c:strRef>
          </c:tx>
          <c:spPr>
            <a:solidFill>
              <a:schemeClr val="accent5"/>
            </a:solidFill>
            <a:ln>
              <a:noFill/>
            </a:ln>
            <a:effectLst/>
          </c:spPr>
          <c:invertIfNegative val="0"/>
          <c:cat>
            <c:strRef>
              <c:f>Sheet1!$A$2:$A$5</c:f>
              <c:strCache>
                <c:ptCount val="4"/>
                <c:pt idx="0">
                  <c:v>BioElectra</c:v>
                </c:pt>
                <c:pt idx="1">
                  <c:v>PubMedBert</c:v>
                </c:pt>
                <c:pt idx="2">
                  <c:v>BiolinkBert</c:v>
                </c:pt>
                <c:pt idx="3">
                  <c:v>Clinical Longformer</c:v>
                </c:pt>
              </c:strCache>
            </c:strRef>
          </c:cat>
          <c:val>
            <c:numRef>
              <c:f>Sheet1!$C$2:$C$5</c:f>
              <c:numCache>
                <c:formatCode>General</c:formatCode>
                <c:ptCount val="4"/>
                <c:pt idx="0">
                  <c:v>0.48799999999999999</c:v>
                </c:pt>
                <c:pt idx="1">
                  <c:v>0.61399999999999999</c:v>
                </c:pt>
                <c:pt idx="2">
                  <c:v>0.6</c:v>
                </c:pt>
                <c:pt idx="3">
                  <c:v>0.34</c:v>
                </c:pt>
              </c:numCache>
            </c:numRef>
          </c:val>
          <c:extLst>
            <c:ext xmlns:c16="http://schemas.microsoft.com/office/drawing/2014/chart" uri="{C3380CC4-5D6E-409C-BE32-E72D297353CC}">
              <c16:uniqueId val="{00000001-2F38-490E-9C57-76B4996B04A7}"/>
            </c:ext>
          </c:extLst>
        </c:ser>
        <c:ser>
          <c:idx val="2"/>
          <c:order val="2"/>
          <c:tx>
            <c:strRef>
              <c:f>Sheet1!$D$1</c:f>
              <c:strCache>
                <c:ptCount val="1"/>
                <c:pt idx="0">
                  <c:v>50 AM</c:v>
                </c:pt>
              </c:strCache>
            </c:strRef>
          </c:tx>
          <c:spPr>
            <a:solidFill>
              <a:schemeClr val="accent4"/>
            </a:solidFill>
            <a:ln>
              <a:noFill/>
            </a:ln>
            <a:effectLst/>
          </c:spPr>
          <c:invertIfNegative val="0"/>
          <c:cat>
            <c:strRef>
              <c:f>Sheet1!$A$2:$A$5</c:f>
              <c:strCache>
                <c:ptCount val="4"/>
                <c:pt idx="0">
                  <c:v>BioElectra</c:v>
                </c:pt>
                <c:pt idx="1">
                  <c:v>PubMedBert</c:v>
                </c:pt>
                <c:pt idx="2">
                  <c:v>BiolinkBert</c:v>
                </c:pt>
                <c:pt idx="3">
                  <c:v>Clinical Longformer</c:v>
                </c:pt>
              </c:strCache>
            </c:strRef>
          </c:cat>
          <c:val>
            <c:numRef>
              <c:f>Sheet1!$D$2:$D$5</c:f>
              <c:numCache>
                <c:formatCode>General</c:formatCode>
                <c:ptCount val="4"/>
                <c:pt idx="0">
                  <c:v>0.6</c:v>
                </c:pt>
                <c:pt idx="1">
                  <c:v>0.63900000000000001</c:v>
                </c:pt>
                <c:pt idx="2">
                  <c:v>0.56000000000000005</c:v>
                </c:pt>
                <c:pt idx="3">
                  <c:v>0</c:v>
                </c:pt>
              </c:numCache>
            </c:numRef>
          </c:val>
          <c:extLst>
            <c:ext xmlns:c16="http://schemas.microsoft.com/office/drawing/2014/chart" uri="{C3380CC4-5D6E-409C-BE32-E72D297353CC}">
              <c16:uniqueId val="{00000002-2F38-490E-9C57-76B4996B04A7}"/>
            </c:ext>
          </c:extLst>
        </c:ser>
        <c:ser>
          <c:idx val="3"/>
          <c:order val="3"/>
          <c:tx>
            <c:strRef>
              <c:f>Sheet1!$E$1</c:f>
              <c:strCache>
                <c:ptCount val="1"/>
                <c:pt idx="0">
                  <c:v>512 AM</c:v>
                </c:pt>
              </c:strCache>
            </c:strRef>
          </c:tx>
          <c:spPr>
            <a:solidFill>
              <a:schemeClr val="accent6">
                <a:lumMod val="60000"/>
              </a:schemeClr>
            </a:solidFill>
            <a:ln>
              <a:noFill/>
            </a:ln>
            <a:effectLst/>
          </c:spPr>
          <c:invertIfNegative val="0"/>
          <c:cat>
            <c:strRef>
              <c:f>Sheet1!$A$2:$A$5</c:f>
              <c:strCache>
                <c:ptCount val="4"/>
                <c:pt idx="0">
                  <c:v>BioElectra</c:v>
                </c:pt>
                <c:pt idx="1">
                  <c:v>PubMedBert</c:v>
                </c:pt>
                <c:pt idx="2">
                  <c:v>BiolinkBert</c:v>
                </c:pt>
                <c:pt idx="3">
                  <c:v>Clinical Longformer</c:v>
                </c:pt>
              </c:strCache>
            </c:strRef>
          </c:cat>
          <c:val>
            <c:numRef>
              <c:f>Sheet1!$E$2:$E$5</c:f>
              <c:numCache>
                <c:formatCode>General</c:formatCode>
                <c:ptCount val="4"/>
                <c:pt idx="0">
                  <c:v>0.47</c:v>
                </c:pt>
                <c:pt idx="1">
                  <c:v>0.41799999999999998</c:v>
                </c:pt>
                <c:pt idx="2">
                  <c:v>0.43</c:v>
                </c:pt>
                <c:pt idx="3">
                  <c:v>0</c:v>
                </c:pt>
              </c:numCache>
            </c:numRef>
          </c:val>
          <c:extLst>
            <c:ext xmlns:c16="http://schemas.microsoft.com/office/drawing/2014/chart" uri="{C3380CC4-5D6E-409C-BE32-E72D297353CC}">
              <c16:uniqueId val="{00000003-2F38-490E-9C57-76B4996B04A7}"/>
            </c:ext>
          </c:extLst>
        </c:ser>
        <c:dLbls>
          <c:showLegendKey val="0"/>
          <c:showVal val="0"/>
          <c:showCatName val="0"/>
          <c:showSerName val="0"/>
          <c:showPercent val="0"/>
          <c:showBubbleSize val="0"/>
        </c:dLbls>
        <c:gapWidth val="267"/>
        <c:overlap val="-43"/>
        <c:axId val="1533959599"/>
        <c:axId val="1429716367"/>
      </c:barChart>
      <c:catAx>
        <c:axId val="1533959599"/>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429716367"/>
        <c:crosses val="autoZero"/>
        <c:auto val="1"/>
        <c:lblAlgn val="ctr"/>
        <c:lblOffset val="100"/>
        <c:noMultiLvlLbl val="0"/>
      </c:catAx>
      <c:valAx>
        <c:axId val="14297163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533959599"/>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1E792-7C3D-4814-97F3-6BB7C14FEC0E}"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5145B2FE-0B1E-4B24-A633-3F4097C93E28}">
      <dgm:prSet/>
      <dgm:spPr/>
      <dgm:t>
        <a:bodyPr/>
        <a:lstStyle/>
        <a:p>
          <a:r>
            <a:rPr lang="en-GB"/>
            <a:t>There are 15 entity types in the dataset. </a:t>
          </a:r>
          <a:endParaRPr lang="en-US"/>
        </a:p>
      </dgm:t>
    </dgm:pt>
    <dgm:pt modelId="{B5557527-0E3E-42C4-8043-468C79952AF0}" type="parTrans" cxnId="{9B5B8882-A273-40A2-BD5E-6286DC8AA7FD}">
      <dgm:prSet/>
      <dgm:spPr/>
      <dgm:t>
        <a:bodyPr/>
        <a:lstStyle/>
        <a:p>
          <a:endParaRPr lang="en-US"/>
        </a:p>
      </dgm:t>
    </dgm:pt>
    <dgm:pt modelId="{2C2FD593-A361-4E82-B6EA-642E78D66A80}" type="sibTrans" cxnId="{9B5B8882-A273-40A2-BD5E-6286DC8AA7FD}">
      <dgm:prSet/>
      <dgm:spPr/>
      <dgm:t>
        <a:bodyPr/>
        <a:lstStyle/>
        <a:p>
          <a:endParaRPr lang="en-US"/>
        </a:p>
      </dgm:t>
    </dgm:pt>
    <dgm:pt modelId="{51F1789D-1E5B-4003-9B49-D57ED89BE6B0}">
      <dgm:prSet/>
      <dgm:spPr/>
      <dgm:t>
        <a:bodyPr/>
        <a:lstStyle/>
        <a:p>
          <a:r>
            <a:rPr lang="en-GB"/>
            <a:t>The I (Inside) O(Outside) B(Beginning) format was used in annotating</a:t>
          </a:r>
          <a:endParaRPr lang="en-US"/>
        </a:p>
      </dgm:t>
    </dgm:pt>
    <dgm:pt modelId="{8DE2428B-A136-4C3F-BEBE-1B233BFB6A58}" type="parTrans" cxnId="{D702235B-E5DF-42EA-85FB-7BFD8A97E64E}">
      <dgm:prSet/>
      <dgm:spPr/>
      <dgm:t>
        <a:bodyPr/>
        <a:lstStyle/>
        <a:p>
          <a:endParaRPr lang="en-US"/>
        </a:p>
      </dgm:t>
    </dgm:pt>
    <dgm:pt modelId="{1B3B5E24-3F2E-49BE-88F0-03CC462B0097}" type="sibTrans" cxnId="{D702235B-E5DF-42EA-85FB-7BFD8A97E64E}">
      <dgm:prSet/>
      <dgm:spPr/>
      <dgm:t>
        <a:bodyPr/>
        <a:lstStyle/>
        <a:p>
          <a:endParaRPr lang="en-US"/>
        </a:p>
      </dgm:t>
    </dgm:pt>
    <dgm:pt modelId="{0E36F13A-288C-4475-99ED-BEFF27B8614D}">
      <dgm:prSet/>
      <dgm:spPr/>
      <dgm:t>
        <a:bodyPr/>
        <a:lstStyle/>
        <a:p>
          <a:r>
            <a:rPr lang="en-GB"/>
            <a:t>A training validation and test of 80%, 10%, 10% respectively as suggested by hugging face.</a:t>
          </a:r>
          <a:endParaRPr lang="en-US"/>
        </a:p>
      </dgm:t>
    </dgm:pt>
    <dgm:pt modelId="{EF0C5B0B-6FDA-4126-A24A-FE28AAA58058}" type="parTrans" cxnId="{53F10EB4-DAE8-475D-9394-88CBEB8C3583}">
      <dgm:prSet/>
      <dgm:spPr/>
      <dgm:t>
        <a:bodyPr/>
        <a:lstStyle/>
        <a:p>
          <a:endParaRPr lang="en-US"/>
        </a:p>
      </dgm:t>
    </dgm:pt>
    <dgm:pt modelId="{5676DF39-CD88-4B1A-9723-0956472261C5}" type="sibTrans" cxnId="{53F10EB4-DAE8-475D-9394-88CBEB8C3583}">
      <dgm:prSet/>
      <dgm:spPr/>
      <dgm:t>
        <a:bodyPr/>
        <a:lstStyle/>
        <a:p>
          <a:endParaRPr lang="en-US"/>
        </a:p>
      </dgm:t>
    </dgm:pt>
    <dgm:pt modelId="{349DFA55-003C-4579-96DC-1C6C0B2BB954}">
      <dgm:prSet/>
      <dgm:spPr/>
      <dgm:t>
        <a:bodyPr/>
        <a:lstStyle/>
        <a:p>
          <a:r>
            <a:rPr lang="en-GB"/>
            <a:t>One minority entity type was included in the dataset</a:t>
          </a:r>
          <a:endParaRPr lang="en-US"/>
        </a:p>
      </dgm:t>
    </dgm:pt>
    <dgm:pt modelId="{EBD3BF22-3DA5-4B3C-81AF-D0C30F21EC66}" type="parTrans" cxnId="{FD760546-677E-41A4-8A20-3EB3A1877B40}">
      <dgm:prSet/>
      <dgm:spPr/>
      <dgm:t>
        <a:bodyPr/>
        <a:lstStyle/>
        <a:p>
          <a:endParaRPr lang="en-US"/>
        </a:p>
      </dgm:t>
    </dgm:pt>
    <dgm:pt modelId="{86E21273-0874-421D-BEC6-73AB917DB221}" type="sibTrans" cxnId="{FD760546-677E-41A4-8A20-3EB3A1877B40}">
      <dgm:prSet/>
      <dgm:spPr/>
      <dgm:t>
        <a:bodyPr/>
        <a:lstStyle/>
        <a:p>
          <a:endParaRPr lang="en-US"/>
        </a:p>
      </dgm:t>
    </dgm:pt>
    <dgm:pt modelId="{0B225FD8-9847-43B5-A554-17AED87D2085}" type="pres">
      <dgm:prSet presAssocID="{5291E792-7C3D-4814-97F3-6BB7C14FEC0E}" presName="hierChild1" presStyleCnt="0">
        <dgm:presLayoutVars>
          <dgm:chPref val="1"/>
          <dgm:dir/>
          <dgm:animOne val="branch"/>
          <dgm:animLvl val="lvl"/>
          <dgm:resizeHandles/>
        </dgm:presLayoutVars>
      </dgm:prSet>
      <dgm:spPr/>
    </dgm:pt>
    <dgm:pt modelId="{0D764F56-5FA0-40C1-93C1-2D6BDFFD21FD}" type="pres">
      <dgm:prSet presAssocID="{5145B2FE-0B1E-4B24-A633-3F4097C93E28}" presName="hierRoot1" presStyleCnt="0"/>
      <dgm:spPr/>
    </dgm:pt>
    <dgm:pt modelId="{2C2ABEDA-7502-4E0F-90C9-0E1C1C419D58}" type="pres">
      <dgm:prSet presAssocID="{5145B2FE-0B1E-4B24-A633-3F4097C93E28}" presName="composite" presStyleCnt="0"/>
      <dgm:spPr/>
    </dgm:pt>
    <dgm:pt modelId="{9B873F58-9FEA-4851-8C43-CF519D473008}" type="pres">
      <dgm:prSet presAssocID="{5145B2FE-0B1E-4B24-A633-3F4097C93E28}" presName="background" presStyleLbl="node0" presStyleIdx="0" presStyleCnt="4"/>
      <dgm:spPr/>
    </dgm:pt>
    <dgm:pt modelId="{5944DBB7-12BE-4DCD-856D-B0C0FCEEA44C}" type="pres">
      <dgm:prSet presAssocID="{5145B2FE-0B1E-4B24-A633-3F4097C93E28}" presName="text" presStyleLbl="fgAcc0" presStyleIdx="0" presStyleCnt="4">
        <dgm:presLayoutVars>
          <dgm:chPref val="3"/>
        </dgm:presLayoutVars>
      </dgm:prSet>
      <dgm:spPr/>
    </dgm:pt>
    <dgm:pt modelId="{9B20F32C-67E8-4C12-8695-9A1018B5340B}" type="pres">
      <dgm:prSet presAssocID="{5145B2FE-0B1E-4B24-A633-3F4097C93E28}" presName="hierChild2" presStyleCnt="0"/>
      <dgm:spPr/>
    </dgm:pt>
    <dgm:pt modelId="{E86034E9-104C-4922-99B3-36F082263683}" type="pres">
      <dgm:prSet presAssocID="{51F1789D-1E5B-4003-9B49-D57ED89BE6B0}" presName="hierRoot1" presStyleCnt="0"/>
      <dgm:spPr/>
    </dgm:pt>
    <dgm:pt modelId="{461A2028-4399-49F6-AF6A-358C627EFBDC}" type="pres">
      <dgm:prSet presAssocID="{51F1789D-1E5B-4003-9B49-D57ED89BE6B0}" presName="composite" presStyleCnt="0"/>
      <dgm:spPr/>
    </dgm:pt>
    <dgm:pt modelId="{291D5662-853C-4D46-AE72-AC3699A07363}" type="pres">
      <dgm:prSet presAssocID="{51F1789D-1E5B-4003-9B49-D57ED89BE6B0}" presName="background" presStyleLbl="node0" presStyleIdx="1" presStyleCnt="4"/>
      <dgm:spPr/>
    </dgm:pt>
    <dgm:pt modelId="{08044AAA-7188-4664-8258-E15A1CB44D6B}" type="pres">
      <dgm:prSet presAssocID="{51F1789D-1E5B-4003-9B49-D57ED89BE6B0}" presName="text" presStyleLbl="fgAcc0" presStyleIdx="1" presStyleCnt="4">
        <dgm:presLayoutVars>
          <dgm:chPref val="3"/>
        </dgm:presLayoutVars>
      </dgm:prSet>
      <dgm:spPr/>
    </dgm:pt>
    <dgm:pt modelId="{8DF8AB5A-7923-4FB3-9709-5DF8074BAC27}" type="pres">
      <dgm:prSet presAssocID="{51F1789D-1E5B-4003-9B49-D57ED89BE6B0}" presName="hierChild2" presStyleCnt="0"/>
      <dgm:spPr/>
    </dgm:pt>
    <dgm:pt modelId="{95013F18-2B4C-4E5F-A5BC-F6CB348D0FB5}" type="pres">
      <dgm:prSet presAssocID="{0E36F13A-288C-4475-99ED-BEFF27B8614D}" presName="hierRoot1" presStyleCnt="0"/>
      <dgm:spPr/>
    </dgm:pt>
    <dgm:pt modelId="{1784963A-5DA3-433F-BAFD-D27B0438A419}" type="pres">
      <dgm:prSet presAssocID="{0E36F13A-288C-4475-99ED-BEFF27B8614D}" presName="composite" presStyleCnt="0"/>
      <dgm:spPr/>
    </dgm:pt>
    <dgm:pt modelId="{64FA9523-AC43-4F63-A409-AF608419A040}" type="pres">
      <dgm:prSet presAssocID="{0E36F13A-288C-4475-99ED-BEFF27B8614D}" presName="background" presStyleLbl="node0" presStyleIdx="2" presStyleCnt="4"/>
      <dgm:spPr/>
    </dgm:pt>
    <dgm:pt modelId="{76292575-2D24-45B0-B0C1-0BEBB8CF1447}" type="pres">
      <dgm:prSet presAssocID="{0E36F13A-288C-4475-99ED-BEFF27B8614D}" presName="text" presStyleLbl="fgAcc0" presStyleIdx="2" presStyleCnt="4">
        <dgm:presLayoutVars>
          <dgm:chPref val="3"/>
        </dgm:presLayoutVars>
      </dgm:prSet>
      <dgm:spPr/>
    </dgm:pt>
    <dgm:pt modelId="{6F4E527C-4CDD-4DD5-AB99-E228882C3F9C}" type="pres">
      <dgm:prSet presAssocID="{0E36F13A-288C-4475-99ED-BEFF27B8614D}" presName="hierChild2" presStyleCnt="0"/>
      <dgm:spPr/>
    </dgm:pt>
    <dgm:pt modelId="{95DC341B-9DB4-4AB7-A3D5-4AC636E57602}" type="pres">
      <dgm:prSet presAssocID="{349DFA55-003C-4579-96DC-1C6C0B2BB954}" presName="hierRoot1" presStyleCnt="0"/>
      <dgm:spPr/>
    </dgm:pt>
    <dgm:pt modelId="{D0047553-DB94-435C-90D9-2A29EF77C97E}" type="pres">
      <dgm:prSet presAssocID="{349DFA55-003C-4579-96DC-1C6C0B2BB954}" presName="composite" presStyleCnt="0"/>
      <dgm:spPr/>
    </dgm:pt>
    <dgm:pt modelId="{6F3B7A1F-D28C-49F5-BA36-C8D6667E9CB2}" type="pres">
      <dgm:prSet presAssocID="{349DFA55-003C-4579-96DC-1C6C0B2BB954}" presName="background" presStyleLbl="node0" presStyleIdx="3" presStyleCnt="4"/>
      <dgm:spPr/>
    </dgm:pt>
    <dgm:pt modelId="{CF8B5671-8150-4388-BEB7-2337E237F75E}" type="pres">
      <dgm:prSet presAssocID="{349DFA55-003C-4579-96DC-1C6C0B2BB954}" presName="text" presStyleLbl="fgAcc0" presStyleIdx="3" presStyleCnt="4">
        <dgm:presLayoutVars>
          <dgm:chPref val="3"/>
        </dgm:presLayoutVars>
      </dgm:prSet>
      <dgm:spPr/>
    </dgm:pt>
    <dgm:pt modelId="{5FCBEE5B-1736-41F8-9706-6B1E4FE71C42}" type="pres">
      <dgm:prSet presAssocID="{349DFA55-003C-4579-96DC-1C6C0B2BB954}" presName="hierChild2" presStyleCnt="0"/>
      <dgm:spPr/>
    </dgm:pt>
  </dgm:ptLst>
  <dgm:cxnLst>
    <dgm:cxn modelId="{B381EE18-F166-422C-BB19-9E6348E5E1DC}" type="presOf" srcId="{0E36F13A-288C-4475-99ED-BEFF27B8614D}" destId="{76292575-2D24-45B0-B0C1-0BEBB8CF1447}" srcOrd="0" destOrd="0" presId="urn:microsoft.com/office/officeart/2005/8/layout/hierarchy1"/>
    <dgm:cxn modelId="{944AD02D-FA96-4633-8EDB-568ACCC7AF93}" type="presOf" srcId="{5145B2FE-0B1E-4B24-A633-3F4097C93E28}" destId="{5944DBB7-12BE-4DCD-856D-B0C0FCEEA44C}" srcOrd="0" destOrd="0" presId="urn:microsoft.com/office/officeart/2005/8/layout/hierarchy1"/>
    <dgm:cxn modelId="{D702235B-E5DF-42EA-85FB-7BFD8A97E64E}" srcId="{5291E792-7C3D-4814-97F3-6BB7C14FEC0E}" destId="{51F1789D-1E5B-4003-9B49-D57ED89BE6B0}" srcOrd="1" destOrd="0" parTransId="{8DE2428B-A136-4C3F-BEBE-1B233BFB6A58}" sibTransId="{1B3B5E24-3F2E-49BE-88F0-03CC462B0097}"/>
    <dgm:cxn modelId="{FD760546-677E-41A4-8A20-3EB3A1877B40}" srcId="{5291E792-7C3D-4814-97F3-6BB7C14FEC0E}" destId="{349DFA55-003C-4579-96DC-1C6C0B2BB954}" srcOrd="3" destOrd="0" parTransId="{EBD3BF22-3DA5-4B3C-81AF-D0C30F21EC66}" sibTransId="{86E21273-0874-421D-BEC6-73AB917DB221}"/>
    <dgm:cxn modelId="{9B5B8882-A273-40A2-BD5E-6286DC8AA7FD}" srcId="{5291E792-7C3D-4814-97F3-6BB7C14FEC0E}" destId="{5145B2FE-0B1E-4B24-A633-3F4097C93E28}" srcOrd="0" destOrd="0" parTransId="{B5557527-0E3E-42C4-8043-468C79952AF0}" sibTransId="{2C2FD593-A361-4E82-B6EA-642E78D66A80}"/>
    <dgm:cxn modelId="{405CFB94-DAB4-41BE-88DE-7C861633CE5E}" type="presOf" srcId="{51F1789D-1E5B-4003-9B49-D57ED89BE6B0}" destId="{08044AAA-7188-4664-8258-E15A1CB44D6B}" srcOrd="0" destOrd="0" presId="urn:microsoft.com/office/officeart/2005/8/layout/hierarchy1"/>
    <dgm:cxn modelId="{80D5CD96-EF10-4C97-AEFB-88EFFB25D2E1}" type="presOf" srcId="{5291E792-7C3D-4814-97F3-6BB7C14FEC0E}" destId="{0B225FD8-9847-43B5-A554-17AED87D2085}" srcOrd="0" destOrd="0" presId="urn:microsoft.com/office/officeart/2005/8/layout/hierarchy1"/>
    <dgm:cxn modelId="{B2A8BD9B-4A84-484A-A3E8-D4C9CE397B2D}" type="presOf" srcId="{349DFA55-003C-4579-96DC-1C6C0B2BB954}" destId="{CF8B5671-8150-4388-BEB7-2337E237F75E}" srcOrd="0" destOrd="0" presId="urn:microsoft.com/office/officeart/2005/8/layout/hierarchy1"/>
    <dgm:cxn modelId="{53F10EB4-DAE8-475D-9394-88CBEB8C3583}" srcId="{5291E792-7C3D-4814-97F3-6BB7C14FEC0E}" destId="{0E36F13A-288C-4475-99ED-BEFF27B8614D}" srcOrd="2" destOrd="0" parTransId="{EF0C5B0B-6FDA-4126-A24A-FE28AAA58058}" sibTransId="{5676DF39-CD88-4B1A-9723-0956472261C5}"/>
    <dgm:cxn modelId="{E8388EC0-D577-4DF9-879A-EC64890E93EC}" type="presParOf" srcId="{0B225FD8-9847-43B5-A554-17AED87D2085}" destId="{0D764F56-5FA0-40C1-93C1-2D6BDFFD21FD}" srcOrd="0" destOrd="0" presId="urn:microsoft.com/office/officeart/2005/8/layout/hierarchy1"/>
    <dgm:cxn modelId="{5BC9AC93-DF5C-4D99-87DF-1A26793F145C}" type="presParOf" srcId="{0D764F56-5FA0-40C1-93C1-2D6BDFFD21FD}" destId="{2C2ABEDA-7502-4E0F-90C9-0E1C1C419D58}" srcOrd="0" destOrd="0" presId="urn:microsoft.com/office/officeart/2005/8/layout/hierarchy1"/>
    <dgm:cxn modelId="{BE7D8658-9220-4715-B8F1-5D0DE51D4E6D}" type="presParOf" srcId="{2C2ABEDA-7502-4E0F-90C9-0E1C1C419D58}" destId="{9B873F58-9FEA-4851-8C43-CF519D473008}" srcOrd="0" destOrd="0" presId="urn:microsoft.com/office/officeart/2005/8/layout/hierarchy1"/>
    <dgm:cxn modelId="{2D49E6CA-0E5A-43BD-A8A6-862B0BBD0291}" type="presParOf" srcId="{2C2ABEDA-7502-4E0F-90C9-0E1C1C419D58}" destId="{5944DBB7-12BE-4DCD-856D-B0C0FCEEA44C}" srcOrd="1" destOrd="0" presId="urn:microsoft.com/office/officeart/2005/8/layout/hierarchy1"/>
    <dgm:cxn modelId="{646FC733-811B-4FAE-A7D9-3E8EA8499BC6}" type="presParOf" srcId="{0D764F56-5FA0-40C1-93C1-2D6BDFFD21FD}" destId="{9B20F32C-67E8-4C12-8695-9A1018B5340B}" srcOrd="1" destOrd="0" presId="urn:microsoft.com/office/officeart/2005/8/layout/hierarchy1"/>
    <dgm:cxn modelId="{1382DD55-DB14-4179-8369-794EBDCC10F4}" type="presParOf" srcId="{0B225FD8-9847-43B5-A554-17AED87D2085}" destId="{E86034E9-104C-4922-99B3-36F082263683}" srcOrd="1" destOrd="0" presId="urn:microsoft.com/office/officeart/2005/8/layout/hierarchy1"/>
    <dgm:cxn modelId="{B6D0BC13-4937-4CE6-A0F4-A7CF9F657452}" type="presParOf" srcId="{E86034E9-104C-4922-99B3-36F082263683}" destId="{461A2028-4399-49F6-AF6A-358C627EFBDC}" srcOrd="0" destOrd="0" presId="urn:microsoft.com/office/officeart/2005/8/layout/hierarchy1"/>
    <dgm:cxn modelId="{1DC7C9CD-74B0-49A2-A7AF-46E01F86C1FF}" type="presParOf" srcId="{461A2028-4399-49F6-AF6A-358C627EFBDC}" destId="{291D5662-853C-4D46-AE72-AC3699A07363}" srcOrd="0" destOrd="0" presId="urn:microsoft.com/office/officeart/2005/8/layout/hierarchy1"/>
    <dgm:cxn modelId="{13A3DE80-A01A-46AC-A3F7-6250BE323DC3}" type="presParOf" srcId="{461A2028-4399-49F6-AF6A-358C627EFBDC}" destId="{08044AAA-7188-4664-8258-E15A1CB44D6B}" srcOrd="1" destOrd="0" presId="urn:microsoft.com/office/officeart/2005/8/layout/hierarchy1"/>
    <dgm:cxn modelId="{088AB136-101B-469B-A1F7-405D58863990}" type="presParOf" srcId="{E86034E9-104C-4922-99B3-36F082263683}" destId="{8DF8AB5A-7923-4FB3-9709-5DF8074BAC27}" srcOrd="1" destOrd="0" presId="urn:microsoft.com/office/officeart/2005/8/layout/hierarchy1"/>
    <dgm:cxn modelId="{73686677-B650-4951-8799-55ED0F66BDE7}" type="presParOf" srcId="{0B225FD8-9847-43B5-A554-17AED87D2085}" destId="{95013F18-2B4C-4E5F-A5BC-F6CB348D0FB5}" srcOrd="2" destOrd="0" presId="urn:microsoft.com/office/officeart/2005/8/layout/hierarchy1"/>
    <dgm:cxn modelId="{8BF1F4BF-2ADA-4E46-825C-2E0157954596}" type="presParOf" srcId="{95013F18-2B4C-4E5F-A5BC-F6CB348D0FB5}" destId="{1784963A-5DA3-433F-BAFD-D27B0438A419}" srcOrd="0" destOrd="0" presId="urn:microsoft.com/office/officeart/2005/8/layout/hierarchy1"/>
    <dgm:cxn modelId="{88174BE9-B2BE-4868-A683-932788C6106E}" type="presParOf" srcId="{1784963A-5DA3-433F-BAFD-D27B0438A419}" destId="{64FA9523-AC43-4F63-A409-AF608419A040}" srcOrd="0" destOrd="0" presId="urn:microsoft.com/office/officeart/2005/8/layout/hierarchy1"/>
    <dgm:cxn modelId="{6BA34E31-DF3C-4DC6-A103-AEFAB57EF5CA}" type="presParOf" srcId="{1784963A-5DA3-433F-BAFD-D27B0438A419}" destId="{76292575-2D24-45B0-B0C1-0BEBB8CF1447}" srcOrd="1" destOrd="0" presId="urn:microsoft.com/office/officeart/2005/8/layout/hierarchy1"/>
    <dgm:cxn modelId="{36828F69-4974-42EA-9A08-E06D1D5CCCFA}" type="presParOf" srcId="{95013F18-2B4C-4E5F-A5BC-F6CB348D0FB5}" destId="{6F4E527C-4CDD-4DD5-AB99-E228882C3F9C}" srcOrd="1" destOrd="0" presId="urn:microsoft.com/office/officeart/2005/8/layout/hierarchy1"/>
    <dgm:cxn modelId="{1274900A-7AC8-4B01-9ED3-06326BD822FA}" type="presParOf" srcId="{0B225FD8-9847-43B5-A554-17AED87D2085}" destId="{95DC341B-9DB4-4AB7-A3D5-4AC636E57602}" srcOrd="3" destOrd="0" presId="urn:microsoft.com/office/officeart/2005/8/layout/hierarchy1"/>
    <dgm:cxn modelId="{CC0378EA-E674-43CD-87B4-E2F86EAFE9B1}" type="presParOf" srcId="{95DC341B-9DB4-4AB7-A3D5-4AC636E57602}" destId="{D0047553-DB94-435C-90D9-2A29EF77C97E}" srcOrd="0" destOrd="0" presId="urn:microsoft.com/office/officeart/2005/8/layout/hierarchy1"/>
    <dgm:cxn modelId="{DF48B3C6-883B-4C75-9B48-A80F48016F89}" type="presParOf" srcId="{D0047553-DB94-435C-90D9-2A29EF77C97E}" destId="{6F3B7A1F-D28C-49F5-BA36-C8D6667E9CB2}" srcOrd="0" destOrd="0" presId="urn:microsoft.com/office/officeart/2005/8/layout/hierarchy1"/>
    <dgm:cxn modelId="{C576B3F2-83F8-433B-AD2C-9E5AA7A2F532}" type="presParOf" srcId="{D0047553-DB94-435C-90D9-2A29EF77C97E}" destId="{CF8B5671-8150-4388-BEB7-2337E237F75E}" srcOrd="1" destOrd="0" presId="urn:microsoft.com/office/officeart/2005/8/layout/hierarchy1"/>
    <dgm:cxn modelId="{7C1E7681-BE8E-4E2D-82E6-CC1FE59EB961}" type="presParOf" srcId="{95DC341B-9DB4-4AB7-A3D5-4AC636E57602}" destId="{5FCBEE5B-1736-41F8-9706-6B1E4FE71C4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485027-B286-480B-83E8-B29E48C87D7B}"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0556E28B-6156-4B34-882B-C4B404A5AAFE}">
      <dgm:prSet/>
      <dgm:spPr/>
      <dgm:t>
        <a:bodyPr/>
        <a:lstStyle/>
        <a:p>
          <a:r>
            <a:rPr lang="en-GB"/>
            <a:t>The imbalance nature of the dataset and ability to learn minority entity types</a:t>
          </a:r>
          <a:endParaRPr lang="en-US"/>
        </a:p>
      </dgm:t>
    </dgm:pt>
    <dgm:pt modelId="{469B5373-C54F-442B-A39B-0BC89155356B}" type="parTrans" cxnId="{5F8C9134-AB95-4949-B49A-3438D3A96968}">
      <dgm:prSet/>
      <dgm:spPr/>
      <dgm:t>
        <a:bodyPr/>
        <a:lstStyle/>
        <a:p>
          <a:endParaRPr lang="en-US"/>
        </a:p>
      </dgm:t>
    </dgm:pt>
    <dgm:pt modelId="{A8F33C01-135D-4CBC-90B0-196C29BC3443}" type="sibTrans" cxnId="{5F8C9134-AB95-4949-B49A-3438D3A96968}">
      <dgm:prSet/>
      <dgm:spPr/>
      <dgm:t>
        <a:bodyPr/>
        <a:lstStyle/>
        <a:p>
          <a:endParaRPr lang="en-US"/>
        </a:p>
      </dgm:t>
    </dgm:pt>
    <dgm:pt modelId="{3AF4DA03-F1D9-44EE-A7CB-D7EDB1471756}">
      <dgm:prSet/>
      <dgm:spPr/>
      <dgm:t>
        <a:bodyPr/>
        <a:lstStyle/>
        <a:p>
          <a:r>
            <a:rPr lang="en-GB"/>
            <a:t>Clinical Longformer performed 50 percent less that other models</a:t>
          </a:r>
          <a:endParaRPr lang="en-US"/>
        </a:p>
      </dgm:t>
    </dgm:pt>
    <dgm:pt modelId="{CFFF25DD-4FAE-475F-95B9-492DF54A656E}" type="parTrans" cxnId="{050DB8CE-6CE5-4BA2-8C5E-12DB3A6575E0}">
      <dgm:prSet/>
      <dgm:spPr/>
      <dgm:t>
        <a:bodyPr/>
        <a:lstStyle/>
        <a:p>
          <a:endParaRPr lang="en-US"/>
        </a:p>
      </dgm:t>
    </dgm:pt>
    <dgm:pt modelId="{7C5D2714-DB86-490A-B232-78987124DC72}" type="sibTrans" cxnId="{050DB8CE-6CE5-4BA2-8C5E-12DB3A6575E0}">
      <dgm:prSet/>
      <dgm:spPr/>
      <dgm:t>
        <a:bodyPr/>
        <a:lstStyle/>
        <a:p>
          <a:endParaRPr lang="en-US"/>
        </a:p>
      </dgm:t>
    </dgm:pt>
    <dgm:pt modelId="{77EC8C8E-588C-43EB-BA97-5893DC1C7BED}">
      <dgm:prSet/>
      <dgm:spPr/>
      <dgm:t>
        <a:bodyPr/>
        <a:lstStyle/>
        <a:p>
          <a:r>
            <a:rPr lang="en-GB"/>
            <a:t>50 AM dataset surprising performance</a:t>
          </a:r>
          <a:endParaRPr lang="en-US"/>
        </a:p>
      </dgm:t>
    </dgm:pt>
    <dgm:pt modelId="{98CCB828-FF4F-4A74-B603-75A405BA9C40}" type="parTrans" cxnId="{0AB5995D-1EB0-45A3-94F7-7C9F2053F0A1}">
      <dgm:prSet/>
      <dgm:spPr/>
      <dgm:t>
        <a:bodyPr/>
        <a:lstStyle/>
        <a:p>
          <a:endParaRPr lang="en-US"/>
        </a:p>
      </dgm:t>
    </dgm:pt>
    <dgm:pt modelId="{C18509F3-5A90-49BC-9BF8-A41A25B9D7C3}" type="sibTrans" cxnId="{0AB5995D-1EB0-45A3-94F7-7C9F2053F0A1}">
      <dgm:prSet/>
      <dgm:spPr/>
      <dgm:t>
        <a:bodyPr/>
        <a:lstStyle/>
        <a:p>
          <a:endParaRPr lang="en-US"/>
        </a:p>
      </dgm:t>
    </dgm:pt>
    <dgm:pt modelId="{4128882E-D721-4B0B-8E31-FA3AAE530DD1}">
      <dgm:prSet/>
      <dgm:spPr/>
      <dgm:t>
        <a:bodyPr/>
        <a:lstStyle/>
        <a:p>
          <a:r>
            <a:rPr lang="en-GB"/>
            <a:t>Overfitting is a major concern</a:t>
          </a:r>
          <a:endParaRPr lang="en-US"/>
        </a:p>
      </dgm:t>
    </dgm:pt>
    <dgm:pt modelId="{B0DE889B-F8ED-4169-A366-2F2EEEA4F758}" type="parTrans" cxnId="{285DE05C-B473-46BF-9D88-15DE97291C68}">
      <dgm:prSet/>
      <dgm:spPr/>
      <dgm:t>
        <a:bodyPr/>
        <a:lstStyle/>
        <a:p>
          <a:endParaRPr lang="en-US"/>
        </a:p>
      </dgm:t>
    </dgm:pt>
    <dgm:pt modelId="{D6D374DA-1EBE-4F94-8C1F-28F6F51852E7}" type="sibTrans" cxnId="{285DE05C-B473-46BF-9D88-15DE97291C68}">
      <dgm:prSet/>
      <dgm:spPr/>
      <dgm:t>
        <a:bodyPr/>
        <a:lstStyle/>
        <a:p>
          <a:endParaRPr lang="en-US"/>
        </a:p>
      </dgm:t>
    </dgm:pt>
    <dgm:pt modelId="{6EC8C6A7-4F77-468C-A920-1F57F19FC8AA}">
      <dgm:prSet/>
      <dgm:spPr/>
      <dgm:t>
        <a:bodyPr/>
        <a:lstStyle/>
        <a:p>
          <a:r>
            <a:rPr lang="en-GB"/>
            <a:t>Methodology to tag bespoke datasets</a:t>
          </a:r>
          <a:endParaRPr lang="en-US"/>
        </a:p>
      </dgm:t>
    </dgm:pt>
    <dgm:pt modelId="{791979E3-29A1-4009-A8C1-7258AD018617}" type="parTrans" cxnId="{F59B2C70-B631-413D-9154-D879602815DE}">
      <dgm:prSet/>
      <dgm:spPr/>
      <dgm:t>
        <a:bodyPr/>
        <a:lstStyle/>
        <a:p>
          <a:endParaRPr lang="en-US"/>
        </a:p>
      </dgm:t>
    </dgm:pt>
    <dgm:pt modelId="{DD9E4B52-F989-4598-8936-AC4CB54D6B9E}" type="sibTrans" cxnId="{F59B2C70-B631-413D-9154-D879602815DE}">
      <dgm:prSet/>
      <dgm:spPr/>
      <dgm:t>
        <a:bodyPr/>
        <a:lstStyle/>
        <a:p>
          <a:endParaRPr lang="en-US"/>
        </a:p>
      </dgm:t>
    </dgm:pt>
    <dgm:pt modelId="{97C78DDE-0E94-456D-9548-11EBD1CE23DF}">
      <dgm:prSet/>
      <dgm:spPr/>
      <dgm:t>
        <a:bodyPr/>
        <a:lstStyle/>
        <a:p>
          <a:r>
            <a:rPr lang="en-GB"/>
            <a:t>Issues of duplicate tags</a:t>
          </a:r>
          <a:endParaRPr lang="en-US"/>
        </a:p>
      </dgm:t>
    </dgm:pt>
    <dgm:pt modelId="{6ABB8A2D-E5DA-4E05-9AA9-31D0F20BE273}" type="parTrans" cxnId="{98EAA593-53D5-4F68-8D23-F489D41E67BE}">
      <dgm:prSet/>
      <dgm:spPr/>
      <dgm:t>
        <a:bodyPr/>
        <a:lstStyle/>
        <a:p>
          <a:endParaRPr lang="en-US"/>
        </a:p>
      </dgm:t>
    </dgm:pt>
    <dgm:pt modelId="{404CD5BB-D2D7-45EC-AE79-024F463CE54B}" type="sibTrans" cxnId="{98EAA593-53D5-4F68-8D23-F489D41E67BE}">
      <dgm:prSet/>
      <dgm:spPr/>
      <dgm:t>
        <a:bodyPr/>
        <a:lstStyle/>
        <a:p>
          <a:endParaRPr lang="en-US"/>
        </a:p>
      </dgm:t>
    </dgm:pt>
    <dgm:pt modelId="{3E0BC268-8D86-412D-95AC-0554F21A3C3D}">
      <dgm:prSet/>
      <dgm:spPr/>
      <dgm:t>
        <a:bodyPr/>
        <a:lstStyle/>
        <a:p>
          <a:r>
            <a:rPr lang="en-GB"/>
            <a:t>Possibility that pubmedbert performed best because majority of our articles are from pubmed. </a:t>
          </a:r>
          <a:endParaRPr lang="en-US"/>
        </a:p>
      </dgm:t>
    </dgm:pt>
    <dgm:pt modelId="{A154CFE3-0A6A-4653-A46B-DA1DAE04D0C7}" type="parTrans" cxnId="{FF9FE554-C6D0-4A1B-B1C4-49BAB6FE31AB}">
      <dgm:prSet/>
      <dgm:spPr/>
      <dgm:t>
        <a:bodyPr/>
        <a:lstStyle/>
        <a:p>
          <a:endParaRPr lang="en-US"/>
        </a:p>
      </dgm:t>
    </dgm:pt>
    <dgm:pt modelId="{E1D1C255-160B-4513-BD44-CDA1974682A7}" type="sibTrans" cxnId="{FF9FE554-C6D0-4A1B-B1C4-49BAB6FE31AB}">
      <dgm:prSet/>
      <dgm:spPr/>
      <dgm:t>
        <a:bodyPr/>
        <a:lstStyle/>
        <a:p>
          <a:endParaRPr lang="en-US"/>
        </a:p>
      </dgm:t>
    </dgm:pt>
    <dgm:pt modelId="{C5F291A6-E292-4E95-9D6F-75A43B71ADF8}" type="pres">
      <dgm:prSet presAssocID="{3D485027-B286-480B-83E8-B29E48C87D7B}" presName="vert0" presStyleCnt="0">
        <dgm:presLayoutVars>
          <dgm:dir/>
          <dgm:animOne val="branch"/>
          <dgm:animLvl val="lvl"/>
        </dgm:presLayoutVars>
      </dgm:prSet>
      <dgm:spPr/>
    </dgm:pt>
    <dgm:pt modelId="{2BD2CC36-CEBC-49F7-844C-6019809505A1}" type="pres">
      <dgm:prSet presAssocID="{0556E28B-6156-4B34-882B-C4B404A5AAFE}" presName="thickLine" presStyleLbl="alignNode1" presStyleIdx="0" presStyleCnt="7"/>
      <dgm:spPr/>
    </dgm:pt>
    <dgm:pt modelId="{2B994FD8-7429-4FDD-BF99-D5DE48423FA8}" type="pres">
      <dgm:prSet presAssocID="{0556E28B-6156-4B34-882B-C4B404A5AAFE}" presName="horz1" presStyleCnt="0"/>
      <dgm:spPr/>
    </dgm:pt>
    <dgm:pt modelId="{0EA688BD-7BAF-4F1F-8312-B4068823B4F6}" type="pres">
      <dgm:prSet presAssocID="{0556E28B-6156-4B34-882B-C4B404A5AAFE}" presName="tx1" presStyleLbl="revTx" presStyleIdx="0" presStyleCnt="7"/>
      <dgm:spPr/>
    </dgm:pt>
    <dgm:pt modelId="{F1DAC29A-59B5-4C87-9260-DCC1EFD31767}" type="pres">
      <dgm:prSet presAssocID="{0556E28B-6156-4B34-882B-C4B404A5AAFE}" presName="vert1" presStyleCnt="0"/>
      <dgm:spPr/>
    </dgm:pt>
    <dgm:pt modelId="{F08A4475-B376-4A5E-9712-E816623D2232}" type="pres">
      <dgm:prSet presAssocID="{3AF4DA03-F1D9-44EE-A7CB-D7EDB1471756}" presName="thickLine" presStyleLbl="alignNode1" presStyleIdx="1" presStyleCnt="7"/>
      <dgm:spPr/>
    </dgm:pt>
    <dgm:pt modelId="{B285D6A3-6480-44E9-AED4-BC1FAE7FD915}" type="pres">
      <dgm:prSet presAssocID="{3AF4DA03-F1D9-44EE-A7CB-D7EDB1471756}" presName="horz1" presStyleCnt="0"/>
      <dgm:spPr/>
    </dgm:pt>
    <dgm:pt modelId="{E1068DC8-1193-40F8-B646-C9C562FC4B91}" type="pres">
      <dgm:prSet presAssocID="{3AF4DA03-F1D9-44EE-A7CB-D7EDB1471756}" presName="tx1" presStyleLbl="revTx" presStyleIdx="1" presStyleCnt="7"/>
      <dgm:spPr/>
    </dgm:pt>
    <dgm:pt modelId="{7B264C9F-5545-4ECB-BFBD-F00CF2F6617B}" type="pres">
      <dgm:prSet presAssocID="{3AF4DA03-F1D9-44EE-A7CB-D7EDB1471756}" presName="vert1" presStyleCnt="0"/>
      <dgm:spPr/>
    </dgm:pt>
    <dgm:pt modelId="{93F4A341-8FBE-4BC6-903D-9A7A603CECB4}" type="pres">
      <dgm:prSet presAssocID="{77EC8C8E-588C-43EB-BA97-5893DC1C7BED}" presName="thickLine" presStyleLbl="alignNode1" presStyleIdx="2" presStyleCnt="7"/>
      <dgm:spPr/>
    </dgm:pt>
    <dgm:pt modelId="{0265AFFF-1467-4D85-8066-46982B309A8E}" type="pres">
      <dgm:prSet presAssocID="{77EC8C8E-588C-43EB-BA97-5893DC1C7BED}" presName="horz1" presStyleCnt="0"/>
      <dgm:spPr/>
    </dgm:pt>
    <dgm:pt modelId="{890781CE-6F0D-4B85-A583-469BD9ADB315}" type="pres">
      <dgm:prSet presAssocID="{77EC8C8E-588C-43EB-BA97-5893DC1C7BED}" presName="tx1" presStyleLbl="revTx" presStyleIdx="2" presStyleCnt="7"/>
      <dgm:spPr/>
    </dgm:pt>
    <dgm:pt modelId="{E613D9DE-1EFD-4CB8-928A-EF00B43D4260}" type="pres">
      <dgm:prSet presAssocID="{77EC8C8E-588C-43EB-BA97-5893DC1C7BED}" presName="vert1" presStyleCnt="0"/>
      <dgm:spPr/>
    </dgm:pt>
    <dgm:pt modelId="{BD5BA505-C273-4B37-A09C-361A68B0A402}" type="pres">
      <dgm:prSet presAssocID="{4128882E-D721-4B0B-8E31-FA3AAE530DD1}" presName="thickLine" presStyleLbl="alignNode1" presStyleIdx="3" presStyleCnt="7"/>
      <dgm:spPr/>
    </dgm:pt>
    <dgm:pt modelId="{69404A67-0BE8-4603-9770-EE91AAA1EA04}" type="pres">
      <dgm:prSet presAssocID="{4128882E-D721-4B0B-8E31-FA3AAE530DD1}" presName="horz1" presStyleCnt="0"/>
      <dgm:spPr/>
    </dgm:pt>
    <dgm:pt modelId="{2B552F39-4307-49BD-920C-13734D254649}" type="pres">
      <dgm:prSet presAssocID="{4128882E-D721-4B0B-8E31-FA3AAE530DD1}" presName="tx1" presStyleLbl="revTx" presStyleIdx="3" presStyleCnt="7"/>
      <dgm:spPr/>
    </dgm:pt>
    <dgm:pt modelId="{6A35C37B-F9A8-4346-957F-3D9367DC7D16}" type="pres">
      <dgm:prSet presAssocID="{4128882E-D721-4B0B-8E31-FA3AAE530DD1}" presName="vert1" presStyleCnt="0"/>
      <dgm:spPr/>
    </dgm:pt>
    <dgm:pt modelId="{B5D2373B-0A87-47AF-A511-9C9F0D435DDB}" type="pres">
      <dgm:prSet presAssocID="{6EC8C6A7-4F77-468C-A920-1F57F19FC8AA}" presName="thickLine" presStyleLbl="alignNode1" presStyleIdx="4" presStyleCnt="7"/>
      <dgm:spPr/>
    </dgm:pt>
    <dgm:pt modelId="{3EB65D7D-B59D-4AD0-9174-316C262E1BB3}" type="pres">
      <dgm:prSet presAssocID="{6EC8C6A7-4F77-468C-A920-1F57F19FC8AA}" presName="horz1" presStyleCnt="0"/>
      <dgm:spPr/>
    </dgm:pt>
    <dgm:pt modelId="{1E2EACF8-75A5-4E89-80B5-ACF57AAEA614}" type="pres">
      <dgm:prSet presAssocID="{6EC8C6A7-4F77-468C-A920-1F57F19FC8AA}" presName="tx1" presStyleLbl="revTx" presStyleIdx="4" presStyleCnt="7"/>
      <dgm:spPr/>
    </dgm:pt>
    <dgm:pt modelId="{EEE4A8BB-5CDC-4AC3-B4F4-FDD7FA7E27D9}" type="pres">
      <dgm:prSet presAssocID="{6EC8C6A7-4F77-468C-A920-1F57F19FC8AA}" presName="vert1" presStyleCnt="0"/>
      <dgm:spPr/>
    </dgm:pt>
    <dgm:pt modelId="{B6A0060A-74AC-4A3F-9D3E-CF4C413BA73E}" type="pres">
      <dgm:prSet presAssocID="{97C78DDE-0E94-456D-9548-11EBD1CE23DF}" presName="thickLine" presStyleLbl="alignNode1" presStyleIdx="5" presStyleCnt="7"/>
      <dgm:spPr/>
    </dgm:pt>
    <dgm:pt modelId="{182426B2-190A-4F39-98C6-44DD56928019}" type="pres">
      <dgm:prSet presAssocID="{97C78DDE-0E94-456D-9548-11EBD1CE23DF}" presName="horz1" presStyleCnt="0"/>
      <dgm:spPr/>
    </dgm:pt>
    <dgm:pt modelId="{92806A1C-2DC6-4CAD-87C9-0AE5F97E3720}" type="pres">
      <dgm:prSet presAssocID="{97C78DDE-0E94-456D-9548-11EBD1CE23DF}" presName="tx1" presStyleLbl="revTx" presStyleIdx="5" presStyleCnt="7"/>
      <dgm:spPr/>
    </dgm:pt>
    <dgm:pt modelId="{C0ED44F3-A9EC-4A2F-A2B4-ED34A150D183}" type="pres">
      <dgm:prSet presAssocID="{97C78DDE-0E94-456D-9548-11EBD1CE23DF}" presName="vert1" presStyleCnt="0"/>
      <dgm:spPr/>
    </dgm:pt>
    <dgm:pt modelId="{1A22E65E-5438-458E-8D52-E94430843D70}" type="pres">
      <dgm:prSet presAssocID="{3E0BC268-8D86-412D-95AC-0554F21A3C3D}" presName="thickLine" presStyleLbl="alignNode1" presStyleIdx="6" presStyleCnt="7"/>
      <dgm:spPr/>
    </dgm:pt>
    <dgm:pt modelId="{C5D847B9-52DC-4804-BE4A-928329FF771A}" type="pres">
      <dgm:prSet presAssocID="{3E0BC268-8D86-412D-95AC-0554F21A3C3D}" presName="horz1" presStyleCnt="0"/>
      <dgm:spPr/>
    </dgm:pt>
    <dgm:pt modelId="{089D644D-5478-4B83-989E-4F5D3C26F6CF}" type="pres">
      <dgm:prSet presAssocID="{3E0BC268-8D86-412D-95AC-0554F21A3C3D}" presName="tx1" presStyleLbl="revTx" presStyleIdx="6" presStyleCnt="7"/>
      <dgm:spPr/>
    </dgm:pt>
    <dgm:pt modelId="{240FA3B5-A27E-41D7-BCEC-2590BFB6DDCC}" type="pres">
      <dgm:prSet presAssocID="{3E0BC268-8D86-412D-95AC-0554F21A3C3D}" presName="vert1" presStyleCnt="0"/>
      <dgm:spPr/>
    </dgm:pt>
  </dgm:ptLst>
  <dgm:cxnLst>
    <dgm:cxn modelId="{1CC69415-3C44-43A0-85D9-6318A3BE3AD5}" type="presOf" srcId="{3AF4DA03-F1D9-44EE-A7CB-D7EDB1471756}" destId="{E1068DC8-1193-40F8-B646-C9C562FC4B91}" srcOrd="0" destOrd="0" presId="urn:microsoft.com/office/officeart/2008/layout/LinedList"/>
    <dgm:cxn modelId="{5F8C9134-AB95-4949-B49A-3438D3A96968}" srcId="{3D485027-B286-480B-83E8-B29E48C87D7B}" destId="{0556E28B-6156-4B34-882B-C4B404A5AAFE}" srcOrd="0" destOrd="0" parTransId="{469B5373-C54F-442B-A39B-0BC89155356B}" sibTransId="{A8F33C01-135D-4CBC-90B0-196C29BC3443}"/>
    <dgm:cxn modelId="{285DE05C-B473-46BF-9D88-15DE97291C68}" srcId="{3D485027-B286-480B-83E8-B29E48C87D7B}" destId="{4128882E-D721-4B0B-8E31-FA3AAE530DD1}" srcOrd="3" destOrd="0" parTransId="{B0DE889B-F8ED-4169-A366-2F2EEEA4F758}" sibTransId="{D6D374DA-1EBE-4F94-8C1F-28F6F51852E7}"/>
    <dgm:cxn modelId="{0AB5995D-1EB0-45A3-94F7-7C9F2053F0A1}" srcId="{3D485027-B286-480B-83E8-B29E48C87D7B}" destId="{77EC8C8E-588C-43EB-BA97-5893DC1C7BED}" srcOrd="2" destOrd="0" parTransId="{98CCB828-FF4F-4A74-B603-75A405BA9C40}" sibTransId="{C18509F3-5A90-49BC-9BF8-A41A25B9D7C3}"/>
    <dgm:cxn modelId="{B534F748-D441-4A53-A73C-21FFA410B422}" type="presOf" srcId="{97C78DDE-0E94-456D-9548-11EBD1CE23DF}" destId="{92806A1C-2DC6-4CAD-87C9-0AE5F97E3720}" srcOrd="0" destOrd="0" presId="urn:microsoft.com/office/officeart/2008/layout/LinedList"/>
    <dgm:cxn modelId="{F59B2C70-B631-413D-9154-D879602815DE}" srcId="{3D485027-B286-480B-83E8-B29E48C87D7B}" destId="{6EC8C6A7-4F77-468C-A920-1F57F19FC8AA}" srcOrd="4" destOrd="0" parTransId="{791979E3-29A1-4009-A8C1-7258AD018617}" sibTransId="{DD9E4B52-F989-4598-8936-AC4CB54D6B9E}"/>
    <dgm:cxn modelId="{FF9FE554-C6D0-4A1B-B1C4-49BAB6FE31AB}" srcId="{3D485027-B286-480B-83E8-B29E48C87D7B}" destId="{3E0BC268-8D86-412D-95AC-0554F21A3C3D}" srcOrd="6" destOrd="0" parTransId="{A154CFE3-0A6A-4653-A46B-DA1DAE04D0C7}" sibTransId="{E1D1C255-160B-4513-BD44-CDA1974682A7}"/>
    <dgm:cxn modelId="{319A5878-98C1-4892-8C76-4192D2CEABB8}" type="presOf" srcId="{6EC8C6A7-4F77-468C-A920-1F57F19FC8AA}" destId="{1E2EACF8-75A5-4E89-80B5-ACF57AAEA614}" srcOrd="0" destOrd="0" presId="urn:microsoft.com/office/officeart/2008/layout/LinedList"/>
    <dgm:cxn modelId="{23A3F285-673A-42EE-BBB2-7E59B63FABB6}" type="presOf" srcId="{0556E28B-6156-4B34-882B-C4B404A5AAFE}" destId="{0EA688BD-7BAF-4F1F-8312-B4068823B4F6}" srcOrd="0" destOrd="0" presId="urn:microsoft.com/office/officeart/2008/layout/LinedList"/>
    <dgm:cxn modelId="{120F2593-FAD0-4DAA-A71C-3B384FC74DB0}" type="presOf" srcId="{3E0BC268-8D86-412D-95AC-0554F21A3C3D}" destId="{089D644D-5478-4B83-989E-4F5D3C26F6CF}" srcOrd="0" destOrd="0" presId="urn:microsoft.com/office/officeart/2008/layout/LinedList"/>
    <dgm:cxn modelId="{98EAA593-53D5-4F68-8D23-F489D41E67BE}" srcId="{3D485027-B286-480B-83E8-B29E48C87D7B}" destId="{97C78DDE-0E94-456D-9548-11EBD1CE23DF}" srcOrd="5" destOrd="0" parTransId="{6ABB8A2D-E5DA-4E05-9AA9-31D0F20BE273}" sibTransId="{404CD5BB-D2D7-45EC-AE79-024F463CE54B}"/>
    <dgm:cxn modelId="{C8646BB5-12FD-4C50-BD2A-F0666629B188}" type="presOf" srcId="{77EC8C8E-588C-43EB-BA97-5893DC1C7BED}" destId="{890781CE-6F0D-4B85-A583-469BD9ADB315}" srcOrd="0" destOrd="0" presId="urn:microsoft.com/office/officeart/2008/layout/LinedList"/>
    <dgm:cxn modelId="{647695B7-DC2D-477C-9E56-14A15FEF6317}" type="presOf" srcId="{3D485027-B286-480B-83E8-B29E48C87D7B}" destId="{C5F291A6-E292-4E95-9D6F-75A43B71ADF8}" srcOrd="0" destOrd="0" presId="urn:microsoft.com/office/officeart/2008/layout/LinedList"/>
    <dgm:cxn modelId="{0D5C1FBF-2D17-4421-8805-408DEE2C255A}" type="presOf" srcId="{4128882E-D721-4B0B-8E31-FA3AAE530DD1}" destId="{2B552F39-4307-49BD-920C-13734D254649}" srcOrd="0" destOrd="0" presId="urn:microsoft.com/office/officeart/2008/layout/LinedList"/>
    <dgm:cxn modelId="{050DB8CE-6CE5-4BA2-8C5E-12DB3A6575E0}" srcId="{3D485027-B286-480B-83E8-B29E48C87D7B}" destId="{3AF4DA03-F1D9-44EE-A7CB-D7EDB1471756}" srcOrd="1" destOrd="0" parTransId="{CFFF25DD-4FAE-475F-95B9-492DF54A656E}" sibTransId="{7C5D2714-DB86-490A-B232-78987124DC72}"/>
    <dgm:cxn modelId="{AAE8937E-6E82-4B08-8816-54E7B7EF090B}" type="presParOf" srcId="{C5F291A6-E292-4E95-9D6F-75A43B71ADF8}" destId="{2BD2CC36-CEBC-49F7-844C-6019809505A1}" srcOrd="0" destOrd="0" presId="urn:microsoft.com/office/officeart/2008/layout/LinedList"/>
    <dgm:cxn modelId="{C0692823-D8E7-4F26-A41F-097119476565}" type="presParOf" srcId="{C5F291A6-E292-4E95-9D6F-75A43B71ADF8}" destId="{2B994FD8-7429-4FDD-BF99-D5DE48423FA8}" srcOrd="1" destOrd="0" presId="urn:microsoft.com/office/officeart/2008/layout/LinedList"/>
    <dgm:cxn modelId="{17E665B2-C84C-46E9-BBDE-365A2355F276}" type="presParOf" srcId="{2B994FD8-7429-4FDD-BF99-D5DE48423FA8}" destId="{0EA688BD-7BAF-4F1F-8312-B4068823B4F6}" srcOrd="0" destOrd="0" presId="urn:microsoft.com/office/officeart/2008/layout/LinedList"/>
    <dgm:cxn modelId="{376D0B5D-34C6-4F34-B4E1-169F81EB4BFE}" type="presParOf" srcId="{2B994FD8-7429-4FDD-BF99-D5DE48423FA8}" destId="{F1DAC29A-59B5-4C87-9260-DCC1EFD31767}" srcOrd="1" destOrd="0" presId="urn:microsoft.com/office/officeart/2008/layout/LinedList"/>
    <dgm:cxn modelId="{0BF10C02-4419-4B00-9A29-D0C0689FDFAB}" type="presParOf" srcId="{C5F291A6-E292-4E95-9D6F-75A43B71ADF8}" destId="{F08A4475-B376-4A5E-9712-E816623D2232}" srcOrd="2" destOrd="0" presId="urn:microsoft.com/office/officeart/2008/layout/LinedList"/>
    <dgm:cxn modelId="{3BD3FC98-278A-4182-AE7C-1ABD2277349F}" type="presParOf" srcId="{C5F291A6-E292-4E95-9D6F-75A43B71ADF8}" destId="{B285D6A3-6480-44E9-AED4-BC1FAE7FD915}" srcOrd="3" destOrd="0" presId="urn:microsoft.com/office/officeart/2008/layout/LinedList"/>
    <dgm:cxn modelId="{0EE6ABF0-B226-4D99-9CA3-63B8A06D29BF}" type="presParOf" srcId="{B285D6A3-6480-44E9-AED4-BC1FAE7FD915}" destId="{E1068DC8-1193-40F8-B646-C9C562FC4B91}" srcOrd="0" destOrd="0" presId="urn:microsoft.com/office/officeart/2008/layout/LinedList"/>
    <dgm:cxn modelId="{73BF1BE7-2178-4480-BF97-ABB7283188BF}" type="presParOf" srcId="{B285D6A3-6480-44E9-AED4-BC1FAE7FD915}" destId="{7B264C9F-5545-4ECB-BFBD-F00CF2F6617B}" srcOrd="1" destOrd="0" presId="urn:microsoft.com/office/officeart/2008/layout/LinedList"/>
    <dgm:cxn modelId="{AC9971BC-93E0-4B11-9A68-70F3B8C42B47}" type="presParOf" srcId="{C5F291A6-E292-4E95-9D6F-75A43B71ADF8}" destId="{93F4A341-8FBE-4BC6-903D-9A7A603CECB4}" srcOrd="4" destOrd="0" presId="urn:microsoft.com/office/officeart/2008/layout/LinedList"/>
    <dgm:cxn modelId="{6EE09643-EB12-4623-8497-E497F05F7229}" type="presParOf" srcId="{C5F291A6-E292-4E95-9D6F-75A43B71ADF8}" destId="{0265AFFF-1467-4D85-8066-46982B309A8E}" srcOrd="5" destOrd="0" presId="urn:microsoft.com/office/officeart/2008/layout/LinedList"/>
    <dgm:cxn modelId="{6F2286C3-40A2-4293-80A9-9A6A51D6A2D9}" type="presParOf" srcId="{0265AFFF-1467-4D85-8066-46982B309A8E}" destId="{890781CE-6F0D-4B85-A583-469BD9ADB315}" srcOrd="0" destOrd="0" presId="urn:microsoft.com/office/officeart/2008/layout/LinedList"/>
    <dgm:cxn modelId="{8E83170E-1A80-4487-B251-1FAC9DAE1DB8}" type="presParOf" srcId="{0265AFFF-1467-4D85-8066-46982B309A8E}" destId="{E613D9DE-1EFD-4CB8-928A-EF00B43D4260}" srcOrd="1" destOrd="0" presId="urn:microsoft.com/office/officeart/2008/layout/LinedList"/>
    <dgm:cxn modelId="{D0BE7314-021E-4692-82BA-23C6E6A5C566}" type="presParOf" srcId="{C5F291A6-E292-4E95-9D6F-75A43B71ADF8}" destId="{BD5BA505-C273-4B37-A09C-361A68B0A402}" srcOrd="6" destOrd="0" presId="urn:microsoft.com/office/officeart/2008/layout/LinedList"/>
    <dgm:cxn modelId="{64BDA615-C052-4852-B837-2F61A1159C8F}" type="presParOf" srcId="{C5F291A6-E292-4E95-9D6F-75A43B71ADF8}" destId="{69404A67-0BE8-4603-9770-EE91AAA1EA04}" srcOrd="7" destOrd="0" presId="urn:microsoft.com/office/officeart/2008/layout/LinedList"/>
    <dgm:cxn modelId="{08CF0904-2D61-46FB-9433-84444CA53A72}" type="presParOf" srcId="{69404A67-0BE8-4603-9770-EE91AAA1EA04}" destId="{2B552F39-4307-49BD-920C-13734D254649}" srcOrd="0" destOrd="0" presId="urn:microsoft.com/office/officeart/2008/layout/LinedList"/>
    <dgm:cxn modelId="{CA807451-1242-406C-8894-4AEF026CABE9}" type="presParOf" srcId="{69404A67-0BE8-4603-9770-EE91AAA1EA04}" destId="{6A35C37B-F9A8-4346-957F-3D9367DC7D16}" srcOrd="1" destOrd="0" presId="urn:microsoft.com/office/officeart/2008/layout/LinedList"/>
    <dgm:cxn modelId="{D1A4D443-99C0-432F-A2A5-6D11488239A6}" type="presParOf" srcId="{C5F291A6-E292-4E95-9D6F-75A43B71ADF8}" destId="{B5D2373B-0A87-47AF-A511-9C9F0D435DDB}" srcOrd="8" destOrd="0" presId="urn:microsoft.com/office/officeart/2008/layout/LinedList"/>
    <dgm:cxn modelId="{9F484A43-4693-4DBB-92CA-2DE0D9DCE8A6}" type="presParOf" srcId="{C5F291A6-E292-4E95-9D6F-75A43B71ADF8}" destId="{3EB65D7D-B59D-4AD0-9174-316C262E1BB3}" srcOrd="9" destOrd="0" presId="urn:microsoft.com/office/officeart/2008/layout/LinedList"/>
    <dgm:cxn modelId="{F2FE8B61-E5AC-4B57-9C0E-7A029AB31642}" type="presParOf" srcId="{3EB65D7D-B59D-4AD0-9174-316C262E1BB3}" destId="{1E2EACF8-75A5-4E89-80B5-ACF57AAEA614}" srcOrd="0" destOrd="0" presId="urn:microsoft.com/office/officeart/2008/layout/LinedList"/>
    <dgm:cxn modelId="{8458351B-9574-4BE0-AB6A-B11F0431E623}" type="presParOf" srcId="{3EB65D7D-B59D-4AD0-9174-316C262E1BB3}" destId="{EEE4A8BB-5CDC-4AC3-B4F4-FDD7FA7E27D9}" srcOrd="1" destOrd="0" presId="urn:microsoft.com/office/officeart/2008/layout/LinedList"/>
    <dgm:cxn modelId="{06B62963-8A0D-48BF-9CF0-49085482933B}" type="presParOf" srcId="{C5F291A6-E292-4E95-9D6F-75A43B71ADF8}" destId="{B6A0060A-74AC-4A3F-9D3E-CF4C413BA73E}" srcOrd="10" destOrd="0" presId="urn:microsoft.com/office/officeart/2008/layout/LinedList"/>
    <dgm:cxn modelId="{987E7883-1663-4005-B7BA-1ECE3CC8C2F6}" type="presParOf" srcId="{C5F291A6-E292-4E95-9D6F-75A43B71ADF8}" destId="{182426B2-190A-4F39-98C6-44DD56928019}" srcOrd="11" destOrd="0" presId="urn:microsoft.com/office/officeart/2008/layout/LinedList"/>
    <dgm:cxn modelId="{7037FC96-B763-4919-A609-23780CC3CF4D}" type="presParOf" srcId="{182426B2-190A-4F39-98C6-44DD56928019}" destId="{92806A1C-2DC6-4CAD-87C9-0AE5F97E3720}" srcOrd="0" destOrd="0" presId="urn:microsoft.com/office/officeart/2008/layout/LinedList"/>
    <dgm:cxn modelId="{6275BD47-197D-496C-AF58-E18C479DC181}" type="presParOf" srcId="{182426B2-190A-4F39-98C6-44DD56928019}" destId="{C0ED44F3-A9EC-4A2F-A2B4-ED34A150D183}" srcOrd="1" destOrd="0" presId="urn:microsoft.com/office/officeart/2008/layout/LinedList"/>
    <dgm:cxn modelId="{86D18B27-C7B3-4461-8E8B-673E2DCF5357}" type="presParOf" srcId="{C5F291A6-E292-4E95-9D6F-75A43B71ADF8}" destId="{1A22E65E-5438-458E-8D52-E94430843D70}" srcOrd="12" destOrd="0" presId="urn:microsoft.com/office/officeart/2008/layout/LinedList"/>
    <dgm:cxn modelId="{C3D46D0A-1956-44A7-8453-DBA9A9F677DB}" type="presParOf" srcId="{C5F291A6-E292-4E95-9D6F-75A43B71ADF8}" destId="{C5D847B9-52DC-4804-BE4A-928329FF771A}" srcOrd="13" destOrd="0" presId="urn:microsoft.com/office/officeart/2008/layout/LinedList"/>
    <dgm:cxn modelId="{FE5CE40F-E0ED-4EDF-8E43-9B1973E1D5AD}" type="presParOf" srcId="{C5D847B9-52DC-4804-BE4A-928329FF771A}" destId="{089D644D-5478-4B83-989E-4F5D3C26F6CF}" srcOrd="0" destOrd="0" presId="urn:microsoft.com/office/officeart/2008/layout/LinedList"/>
    <dgm:cxn modelId="{B1419B8C-042A-4BE7-B76B-275D443D848E}" type="presParOf" srcId="{C5D847B9-52DC-4804-BE4A-928329FF771A}" destId="{240FA3B5-A27E-41D7-BCEC-2590BFB6DDC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73F58-9FEA-4851-8C43-CF519D473008}">
      <dsp:nvSpPr>
        <dsp:cNvPr id="0" name=""/>
        <dsp:cNvSpPr/>
      </dsp:nvSpPr>
      <dsp:spPr>
        <a:xfrm>
          <a:off x="3080" y="1124046"/>
          <a:ext cx="2199649" cy="13967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44DBB7-12BE-4DCD-856D-B0C0FCEEA44C}">
      <dsp:nvSpPr>
        <dsp:cNvPr id="0" name=""/>
        <dsp:cNvSpPr/>
      </dsp:nvSpPr>
      <dsp:spPr>
        <a:xfrm>
          <a:off x="247486" y="1356231"/>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There are 15 entity types in the dataset. </a:t>
          </a:r>
          <a:endParaRPr lang="en-US" sz="1600" kern="1200"/>
        </a:p>
      </dsp:txBody>
      <dsp:txXfrm>
        <a:off x="288396" y="1397141"/>
        <a:ext cx="2117829" cy="1314957"/>
      </dsp:txXfrm>
    </dsp:sp>
    <dsp:sp modelId="{291D5662-853C-4D46-AE72-AC3699A07363}">
      <dsp:nvSpPr>
        <dsp:cNvPr id="0" name=""/>
        <dsp:cNvSpPr/>
      </dsp:nvSpPr>
      <dsp:spPr>
        <a:xfrm>
          <a:off x="2691541" y="1124046"/>
          <a:ext cx="2199649" cy="13967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44AAA-7188-4664-8258-E15A1CB44D6B}">
      <dsp:nvSpPr>
        <dsp:cNvPr id="0" name=""/>
        <dsp:cNvSpPr/>
      </dsp:nvSpPr>
      <dsp:spPr>
        <a:xfrm>
          <a:off x="2935947" y="1356231"/>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The I (Inside) O(Outside) B(Beginning) format was used in annotating</a:t>
          </a:r>
          <a:endParaRPr lang="en-US" sz="1600" kern="1200"/>
        </a:p>
      </dsp:txBody>
      <dsp:txXfrm>
        <a:off x="2976857" y="1397141"/>
        <a:ext cx="2117829" cy="1314957"/>
      </dsp:txXfrm>
    </dsp:sp>
    <dsp:sp modelId="{64FA9523-AC43-4F63-A409-AF608419A040}">
      <dsp:nvSpPr>
        <dsp:cNvPr id="0" name=""/>
        <dsp:cNvSpPr/>
      </dsp:nvSpPr>
      <dsp:spPr>
        <a:xfrm>
          <a:off x="5380002" y="1124046"/>
          <a:ext cx="2199649" cy="13967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292575-2D24-45B0-B0C1-0BEBB8CF1447}">
      <dsp:nvSpPr>
        <dsp:cNvPr id="0" name=""/>
        <dsp:cNvSpPr/>
      </dsp:nvSpPr>
      <dsp:spPr>
        <a:xfrm>
          <a:off x="5624408" y="1356231"/>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A training validation and test of 80%, 10%, 10% respectively as suggested by hugging face.</a:t>
          </a:r>
          <a:endParaRPr lang="en-US" sz="1600" kern="1200"/>
        </a:p>
      </dsp:txBody>
      <dsp:txXfrm>
        <a:off x="5665318" y="1397141"/>
        <a:ext cx="2117829" cy="1314957"/>
      </dsp:txXfrm>
    </dsp:sp>
    <dsp:sp modelId="{6F3B7A1F-D28C-49F5-BA36-C8D6667E9CB2}">
      <dsp:nvSpPr>
        <dsp:cNvPr id="0" name=""/>
        <dsp:cNvSpPr/>
      </dsp:nvSpPr>
      <dsp:spPr>
        <a:xfrm>
          <a:off x="8068463" y="1124046"/>
          <a:ext cx="2199649" cy="139677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B5671-8150-4388-BEB7-2337E237F75E}">
      <dsp:nvSpPr>
        <dsp:cNvPr id="0" name=""/>
        <dsp:cNvSpPr/>
      </dsp:nvSpPr>
      <dsp:spPr>
        <a:xfrm>
          <a:off x="8312869" y="1356231"/>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One minority entity type was included in the dataset</a:t>
          </a:r>
          <a:endParaRPr lang="en-US" sz="1600" kern="1200"/>
        </a:p>
      </dsp:txBody>
      <dsp:txXfrm>
        <a:off x="8353779" y="1397141"/>
        <a:ext cx="2117829" cy="1314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2CC36-CEBC-49F7-844C-6019809505A1}">
      <dsp:nvSpPr>
        <dsp:cNvPr id="0" name=""/>
        <dsp:cNvSpPr/>
      </dsp:nvSpPr>
      <dsp:spPr>
        <a:xfrm>
          <a:off x="0" y="47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EA688BD-7BAF-4F1F-8312-B4068823B4F6}">
      <dsp:nvSpPr>
        <dsp:cNvPr id="0" name=""/>
        <dsp:cNvSpPr/>
      </dsp:nvSpPr>
      <dsp:spPr>
        <a:xfrm>
          <a:off x="0" y="473"/>
          <a:ext cx="10515600" cy="55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The imbalance nature of the dataset and ability to learn minority entity types</a:t>
          </a:r>
          <a:endParaRPr lang="en-US" sz="2100" kern="1200"/>
        </a:p>
      </dsp:txBody>
      <dsp:txXfrm>
        <a:off x="0" y="473"/>
        <a:ext cx="10515600" cy="553729"/>
      </dsp:txXfrm>
    </dsp:sp>
    <dsp:sp modelId="{F08A4475-B376-4A5E-9712-E816623D2232}">
      <dsp:nvSpPr>
        <dsp:cNvPr id="0" name=""/>
        <dsp:cNvSpPr/>
      </dsp:nvSpPr>
      <dsp:spPr>
        <a:xfrm>
          <a:off x="0" y="5542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1068DC8-1193-40F8-B646-C9C562FC4B91}">
      <dsp:nvSpPr>
        <dsp:cNvPr id="0" name=""/>
        <dsp:cNvSpPr/>
      </dsp:nvSpPr>
      <dsp:spPr>
        <a:xfrm>
          <a:off x="0" y="554203"/>
          <a:ext cx="10515600" cy="55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Clinical Longformer performed 50 percent less that other models</a:t>
          </a:r>
          <a:endParaRPr lang="en-US" sz="2100" kern="1200"/>
        </a:p>
      </dsp:txBody>
      <dsp:txXfrm>
        <a:off x="0" y="554203"/>
        <a:ext cx="10515600" cy="553729"/>
      </dsp:txXfrm>
    </dsp:sp>
    <dsp:sp modelId="{93F4A341-8FBE-4BC6-903D-9A7A603CECB4}">
      <dsp:nvSpPr>
        <dsp:cNvPr id="0" name=""/>
        <dsp:cNvSpPr/>
      </dsp:nvSpPr>
      <dsp:spPr>
        <a:xfrm>
          <a:off x="0" y="110793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90781CE-6F0D-4B85-A583-469BD9ADB315}">
      <dsp:nvSpPr>
        <dsp:cNvPr id="0" name=""/>
        <dsp:cNvSpPr/>
      </dsp:nvSpPr>
      <dsp:spPr>
        <a:xfrm>
          <a:off x="0" y="1107933"/>
          <a:ext cx="10515600" cy="55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50 AM dataset surprising performance</a:t>
          </a:r>
          <a:endParaRPr lang="en-US" sz="2100" kern="1200"/>
        </a:p>
      </dsp:txBody>
      <dsp:txXfrm>
        <a:off x="0" y="1107933"/>
        <a:ext cx="10515600" cy="553729"/>
      </dsp:txXfrm>
    </dsp:sp>
    <dsp:sp modelId="{BD5BA505-C273-4B37-A09C-361A68B0A402}">
      <dsp:nvSpPr>
        <dsp:cNvPr id="0" name=""/>
        <dsp:cNvSpPr/>
      </dsp:nvSpPr>
      <dsp:spPr>
        <a:xfrm>
          <a:off x="0" y="166166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B552F39-4307-49BD-920C-13734D254649}">
      <dsp:nvSpPr>
        <dsp:cNvPr id="0" name=""/>
        <dsp:cNvSpPr/>
      </dsp:nvSpPr>
      <dsp:spPr>
        <a:xfrm>
          <a:off x="0" y="1661663"/>
          <a:ext cx="10515600" cy="55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Overfitting is a major concern</a:t>
          </a:r>
          <a:endParaRPr lang="en-US" sz="2100" kern="1200"/>
        </a:p>
      </dsp:txBody>
      <dsp:txXfrm>
        <a:off x="0" y="1661663"/>
        <a:ext cx="10515600" cy="553729"/>
      </dsp:txXfrm>
    </dsp:sp>
    <dsp:sp modelId="{B5D2373B-0A87-47AF-A511-9C9F0D435DDB}">
      <dsp:nvSpPr>
        <dsp:cNvPr id="0" name=""/>
        <dsp:cNvSpPr/>
      </dsp:nvSpPr>
      <dsp:spPr>
        <a:xfrm>
          <a:off x="0" y="221539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E2EACF8-75A5-4E89-80B5-ACF57AAEA614}">
      <dsp:nvSpPr>
        <dsp:cNvPr id="0" name=""/>
        <dsp:cNvSpPr/>
      </dsp:nvSpPr>
      <dsp:spPr>
        <a:xfrm>
          <a:off x="0" y="2215392"/>
          <a:ext cx="10515600" cy="55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Methodology to tag bespoke datasets</a:t>
          </a:r>
          <a:endParaRPr lang="en-US" sz="2100" kern="1200"/>
        </a:p>
      </dsp:txBody>
      <dsp:txXfrm>
        <a:off x="0" y="2215392"/>
        <a:ext cx="10515600" cy="553729"/>
      </dsp:txXfrm>
    </dsp:sp>
    <dsp:sp modelId="{B6A0060A-74AC-4A3F-9D3E-CF4C413BA73E}">
      <dsp:nvSpPr>
        <dsp:cNvPr id="0" name=""/>
        <dsp:cNvSpPr/>
      </dsp:nvSpPr>
      <dsp:spPr>
        <a:xfrm>
          <a:off x="0" y="276912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2806A1C-2DC6-4CAD-87C9-0AE5F97E3720}">
      <dsp:nvSpPr>
        <dsp:cNvPr id="0" name=""/>
        <dsp:cNvSpPr/>
      </dsp:nvSpPr>
      <dsp:spPr>
        <a:xfrm>
          <a:off x="0" y="2769122"/>
          <a:ext cx="10515600" cy="55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Issues of duplicate tags</a:t>
          </a:r>
          <a:endParaRPr lang="en-US" sz="2100" kern="1200"/>
        </a:p>
      </dsp:txBody>
      <dsp:txXfrm>
        <a:off x="0" y="2769122"/>
        <a:ext cx="10515600" cy="553729"/>
      </dsp:txXfrm>
    </dsp:sp>
    <dsp:sp modelId="{1A22E65E-5438-458E-8D52-E94430843D70}">
      <dsp:nvSpPr>
        <dsp:cNvPr id="0" name=""/>
        <dsp:cNvSpPr/>
      </dsp:nvSpPr>
      <dsp:spPr>
        <a:xfrm>
          <a:off x="0" y="332285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89D644D-5478-4B83-989E-4F5D3C26F6CF}">
      <dsp:nvSpPr>
        <dsp:cNvPr id="0" name=""/>
        <dsp:cNvSpPr/>
      </dsp:nvSpPr>
      <dsp:spPr>
        <a:xfrm>
          <a:off x="0" y="3322852"/>
          <a:ext cx="10515600" cy="55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Possibility that pubmedbert performed best because majority of our articles are from pubmed. </a:t>
          </a:r>
          <a:endParaRPr lang="en-US" sz="2100" kern="1200"/>
        </a:p>
      </dsp:txBody>
      <dsp:txXfrm>
        <a:off x="0" y="3322852"/>
        <a:ext cx="10515600" cy="5537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D913024-4032-4B4F-8680-09D5E08EDB6E}" type="datetimeFigureOut">
              <a:rPr lang="en-GB" smtClean="0"/>
              <a:t>27/01/2024</a:t>
            </a:fld>
            <a:endParaRPr lang="en-GB"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49E357A0-8177-46BC-BFCE-19D99E3453CC}" type="slidenum">
              <a:rPr lang="en-GB" smtClean="0"/>
              <a:t>‹#›</a:t>
            </a:fld>
            <a:endParaRPr lang="en-GB"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2AE225E-43E0-7047-8ADB-DD9EBB41B4D0}" type="datetimeFigureOut">
              <a:rPr lang="en-GB" noProof="0" smtClean="0"/>
              <a:t>27/01/2024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7C366290-4595-5745-A50F-D5EC13BAC604}" type="slidenum">
              <a:rPr lang="en-GB" noProof="0" smtClean="0"/>
              <a:t>‹#›</a:t>
            </a:fld>
            <a:endParaRPr lang="en-GB"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Greetings everyone,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 am Adeyemi Victor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Gbadamosi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and I am here to present my thesis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defense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on "Finetuning Named Entity Recognition for Clinical Tag Extraction Using Pretrained Language Models." Let's delve into the details.</a:t>
            </a:r>
          </a:p>
          <a:p>
            <a:endParaRPr lang="en-GB" dirty="0"/>
          </a:p>
        </p:txBody>
      </p:sp>
      <p:sp>
        <p:nvSpPr>
          <p:cNvPr id="4" name="Slide Number Placeholder 3"/>
          <p:cNvSpPr>
            <a:spLocks noGrp="1"/>
          </p:cNvSpPr>
          <p:nvPr>
            <p:ph type="sldNum" sz="quarter" idx="5"/>
          </p:nvPr>
        </p:nvSpPr>
        <p:spPr/>
        <p:txBody>
          <a:bodyPr/>
          <a:lstStyle/>
          <a:p>
            <a:pPr rtl="0"/>
            <a:fld id="{7C366290-4595-5745-A50F-D5EC13BAC604}" type="slidenum">
              <a:rPr lang="en-GB" smtClean="0"/>
              <a:t>1</a:t>
            </a:fld>
            <a:endParaRPr lang="en-GB"/>
          </a:p>
        </p:txBody>
      </p:sp>
    </p:spTree>
    <p:extLst>
      <p:ext uri="{BB962C8B-B14F-4D97-AF65-F5344CB8AC3E}">
        <p14:creationId xmlns:p14="http://schemas.microsoft.com/office/powerpoint/2010/main" val="31495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trained the </a:t>
            </a:r>
            <a:r>
              <a:rPr lang="en-GB" dirty="0" err="1"/>
              <a:t>bioelectra</a:t>
            </a:r>
            <a:r>
              <a:rPr lang="en-GB" dirty="0"/>
              <a:t> which was our base model on several learning rates and weight decays on the </a:t>
            </a:r>
            <a:r>
              <a:rPr lang="en-GB" dirty="0" err="1"/>
              <a:t>dateset</a:t>
            </a:r>
            <a:r>
              <a:rPr lang="en-GB" dirty="0"/>
              <a:t> with punctuation marks. We had performed other test which showed the best dataset we should use and which format worked best. Using the best metrics we then proceed the training the </a:t>
            </a:r>
            <a:r>
              <a:rPr lang="en-GB" dirty="0" err="1"/>
              <a:t>biolinbert</a:t>
            </a:r>
            <a:r>
              <a:rPr lang="en-GB" dirty="0"/>
              <a:t> and </a:t>
            </a:r>
            <a:r>
              <a:rPr lang="en-GB" dirty="0" err="1"/>
              <a:t>pubmedbert</a:t>
            </a:r>
            <a:r>
              <a:rPr lang="en-GB" dirty="0"/>
              <a:t> to compare the results. Finally we trained the clinical </a:t>
            </a:r>
            <a:r>
              <a:rPr lang="en-GB" dirty="0" err="1"/>
              <a:t>longformer</a:t>
            </a:r>
            <a:r>
              <a:rPr lang="en-GB" dirty="0"/>
              <a:t> on the abstract merged with methods dataset because we wanted it possessed longer sequence of text suitable for this model. </a:t>
            </a:r>
          </a:p>
        </p:txBody>
      </p:sp>
      <p:sp>
        <p:nvSpPr>
          <p:cNvPr id="4" name="Slide Number Placeholder 3"/>
          <p:cNvSpPr>
            <a:spLocks noGrp="1"/>
          </p:cNvSpPr>
          <p:nvPr>
            <p:ph type="sldNum" sz="quarter" idx="5"/>
          </p:nvPr>
        </p:nvSpPr>
        <p:spPr/>
        <p:txBody>
          <a:bodyPr/>
          <a:lstStyle/>
          <a:p>
            <a:pPr rtl="0"/>
            <a:fld id="{7C366290-4595-5745-A50F-D5EC13BAC604}" type="slidenum">
              <a:rPr lang="en-GB" smtClean="0"/>
              <a:t>10</a:t>
            </a:fld>
            <a:endParaRPr lang="en-GB"/>
          </a:p>
        </p:txBody>
      </p:sp>
    </p:spTree>
    <p:extLst>
      <p:ext uri="{BB962C8B-B14F-4D97-AF65-F5344CB8AC3E}">
        <p14:creationId xmlns:p14="http://schemas.microsoft.com/office/powerpoint/2010/main" val="2615817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results shows that </a:t>
            </a:r>
            <a:r>
              <a:rPr lang="en-GB" dirty="0" err="1"/>
              <a:t>Pubmedbert</a:t>
            </a:r>
            <a:r>
              <a:rPr lang="en-GB" dirty="0"/>
              <a:t> outperformed the other models with a score of 0.64 when trained with 50AM. Also the datasets with more information outperformed the abstract only in some cases. Clinical </a:t>
            </a:r>
            <a:r>
              <a:rPr lang="en-GB" dirty="0" err="1"/>
              <a:t>longformer</a:t>
            </a:r>
            <a:r>
              <a:rPr lang="en-GB" dirty="0"/>
              <a:t> was trained on only abstract with method dataset and had a result of 0.34</a:t>
            </a:r>
          </a:p>
        </p:txBody>
      </p:sp>
      <p:sp>
        <p:nvSpPr>
          <p:cNvPr id="4" name="Slide Number Placeholder 3"/>
          <p:cNvSpPr>
            <a:spLocks noGrp="1"/>
          </p:cNvSpPr>
          <p:nvPr>
            <p:ph type="sldNum" sz="quarter" idx="5"/>
          </p:nvPr>
        </p:nvSpPr>
        <p:spPr/>
        <p:txBody>
          <a:bodyPr/>
          <a:lstStyle/>
          <a:p>
            <a:pPr rtl="0"/>
            <a:fld id="{7C366290-4595-5745-A50F-D5EC13BAC604}" type="slidenum">
              <a:rPr lang="en-GB" smtClean="0"/>
              <a:t>11</a:t>
            </a:fld>
            <a:endParaRPr lang="en-GB"/>
          </a:p>
        </p:txBody>
      </p:sp>
    </p:spTree>
    <p:extLst>
      <p:ext uri="{BB962C8B-B14F-4D97-AF65-F5344CB8AC3E}">
        <p14:creationId xmlns:p14="http://schemas.microsoft.com/office/powerpoint/2010/main" val="395497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Looking at how the model performed across all entity types, again </a:t>
            </a:r>
            <a:r>
              <a:rPr lang="en-GB" dirty="0" err="1"/>
              <a:t>pubmedbert</a:t>
            </a:r>
            <a:r>
              <a:rPr lang="en-GB" dirty="0"/>
              <a:t> was the best as it had the lowest range in f1 scores. So it was able to learn across all entity types. </a:t>
            </a:r>
            <a:r>
              <a:rPr lang="en-GB" dirty="0" err="1"/>
              <a:t>Bioelectra</a:t>
            </a:r>
            <a:r>
              <a:rPr lang="en-GB" dirty="0"/>
              <a:t> was also able to learn across all entity types. </a:t>
            </a:r>
          </a:p>
        </p:txBody>
      </p:sp>
      <p:sp>
        <p:nvSpPr>
          <p:cNvPr id="4" name="Slide Number Placeholder 3"/>
          <p:cNvSpPr>
            <a:spLocks noGrp="1"/>
          </p:cNvSpPr>
          <p:nvPr>
            <p:ph type="sldNum" sz="quarter" idx="5"/>
          </p:nvPr>
        </p:nvSpPr>
        <p:spPr/>
        <p:txBody>
          <a:bodyPr/>
          <a:lstStyle/>
          <a:p>
            <a:pPr rtl="0"/>
            <a:fld id="{7C366290-4595-5745-A50F-D5EC13BAC604}" type="slidenum">
              <a:rPr lang="en-GB" smtClean="0"/>
              <a:t>12</a:t>
            </a:fld>
            <a:endParaRPr lang="en-GB"/>
          </a:p>
        </p:txBody>
      </p:sp>
    </p:spTree>
    <p:extLst>
      <p:ext uri="{BB962C8B-B14F-4D97-AF65-F5344CB8AC3E}">
        <p14:creationId xmlns:p14="http://schemas.microsoft.com/office/powerpoint/2010/main" val="720767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rtlCol="0"/>
          <a:lstStyle>
            <a:defPPr>
              <a:defRPr lang="en-GB"/>
            </a:defPPr>
          </a:lstStyle>
          <a:p>
            <a:pPr rtl="0"/>
            <a:fld id="{7C366290-4595-5745-A50F-D5EC13BAC604}" type="slidenum">
              <a:rPr lang="en-GB" smtClean="0"/>
              <a:t>13</a:t>
            </a:fld>
            <a:endParaRPr lang="en-GB" dirty="0"/>
          </a:p>
        </p:txBody>
      </p:sp>
    </p:spTree>
    <p:extLst>
      <p:ext uri="{BB962C8B-B14F-4D97-AF65-F5344CB8AC3E}">
        <p14:creationId xmlns:p14="http://schemas.microsoft.com/office/powerpoint/2010/main" val="140274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endParaRPr lang="en-GB" dirty="0"/>
          </a:p>
        </p:txBody>
      </p:sp>
      <p:sp>
        <p:nvSpPr>
          <p:cNvPr id="4" name="Slide Number Placeholder 3"/>
          <p:cNvSpPr>
            <a:spLocks noGrp="1"/>
          </p:cNvSpPr>
          <p:nvPr>
            <p:ph type="sldNum" sz="quarter" idx="5"/>
          </p:nvPr>
        </p:nvSpPr>
        <p:spPr/>
        <p:txBody>
          <a:bodyPr rtlCol="0"/>
          <a:lstStyle>
            <a:defPPr>
              <a:defRPr lang="en-GB"/>
            </a:defPPr>
          </a:lstStyle>
          <a:p>
            <a:pPr rtl="0"/>
            <a:fld id="{7C366290-4595-5745-A50F-D5EC13BAC604}" type="slidenum">
              <a:rPr lang="en-GB" smtClean="0"/>
              <a:t>14</a:t>
            </a:fld>
            <a:endParaRPr lang="en-GB" dirty="0"/>
          </a:p>
        </p:txBody>
      </p:sp>
    </p:spTree>
    <p:extLst>
      <p:ext uri="{BB962C8B-B14F-4D97-AF65-F5344CB8AC3E}">
        <p14:creationId xmlns:p14="http://schemas.microsoft.com/office/powerpoint/2010/main" val="3150707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15</a:t>
            </a:fld>
            <a:endParaRPr lang="en-GB"/>
          </a:p>
        </p:txBody>
      </p:sp>
    </p:spTree>
    <p:extLst>
      <p:ext uri="{BB962C8B-B14F-4D97-AF65-F5344CB8AC3E}">
        <p14:creationId xmlns:p14="http://schemas.microsoft.com/office/powerpoint/2010/main" val="17985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r>
              <a:rPr lang="en-GB" dirty="0"/>
              <a:t>Here is the agenda for the presentation</a:t>
            </a:r>
          </a:p>
        </p:txBody>
      </p:sp>
      <p:sp>
        <p:nvSpPr>
          <p:cNvPr id="4" name="Slide Number Placeholder 3"/>
          <p:cNvSpPr>
            <a:spLocks noGrp="1"/>
          </p:cNvSpPr>
          <p:nvPr>
            <p:ph type="sldNum" sz="quarter" idx="5"/>
          </p:nvPr>
        </p:nvSpPr>
        <p:spPr/>
        <p:txBody>
          <a:bodyPr rtlCol="0"/>
          <a:lstStyle>
            <a:defPPr>
              <a:defRPr lang="en-GB"/>
            </a:defPPr>
          </a:lstStyle>
          <a:p>
            <a:pPr rtl="0"/>
            <a:fld id="{7C366290-4595-5745-A50F-D5EC13BAC604}" type="slidenum">
              <a:rPr lang="en-GB" smtClean="0"/>
              <a:t>2</a:t>
            </a:fld>
            <a:endParaRPr lang="en-GB"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 embarked on this project with the goal of developing a named entity recognition (NER) model utilizing pretrained language models to support researchers practicing evidence-based medicine. This involves leveraging research-derived facts in the medical field. The tools employed for this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endeavor</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include Google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Colab</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Python, and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Swt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tool developed by the project owners.</a:t>
            </a:r>
          </a:p>
        </p:txBody>
      </p:sp>
      <p:sp>
        <p:nvSpPr>
          <p:cNvPr id="4" name="Slide Number Placeholder 3"/>
          <p:cNvSpPr>
            <a:spLocks noGrp="1"/>
          </p:cNvSpPr>
          <p:nvPr>
            <p:ph type="sldNum" sz="quarter" idx="5"/>
          </p:nvPr>
        </p:nvSpPr>
        <p:spPr/>
        <p:txBody>
          <a:bodyPr/>
          <a:lstStyle/>
          <a:p>
            <a:pPr rtl="0"/>
            <a:fld id="{7C366290-4595-5745-A50F-D5EC13BAC604}" type="slidenum">
              <a:rPr lang="en-GB" smtClean="0"/>
              <a:t>3</a:t>
            </a:fld>
            <a:endParaRPr lang="en-GB"/>
          </a:p>
        </p:txBody>
      </p:sp>
    </p:spTree>
    <p:extLst>
      <p:ext uri="{BB962C8B-B14F-4D97-AF65-F5344CB8AC3E}">
        <p14:creationId xmlns:p14="http://schemas.microsoft.com/office/powerpoint/2010/main" val="107589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flow of the project involved reviewing relevant corpora, understanding and processing the data, optimizing hyperparameters, training four models, and documenting the process.</a:t>
            </a:r>
          </a:p>
        </p:txBody>
      </p:sp>
      <p:sp>
        <p:nvSpPr>
          <p:cNvPr id="4" name="Slide Number Placeholder 3"/>
          <p:cNvSpPr>
            <a:spLocks noGrp="1"/>
          </p:cNvSpPr>
          <p:nvPr>
            <p:ph type="sldNum" sz="quarter" idx="5"/>
          </p:nvPr>
        </p:nvSpPr>
        <p:spPr/>
        <p:txBody>
          <a:bodyPr rtlCol="0"/>
          <a:lstStyle>
            <a:defPPr>
              <a:defRPr lang="en-GB"/>
            </a:defPPr>
          </a:lstStyle>
          <a:p>
            <a:pPr rtl="0"/>
            <a:fld id="{7C366290-4595-5745-A50F-D5EC13BAC604}" type="slidenum">
              <a:rPr lang="en-GB" smtClean="0"/>
              <a:t>4</a:t>
            </a:fld>
            <a:endParaRPr lang="en-GB" dirty="0"/>
          </a:p>
        </p:txBody>
      </p:sp>
    </p:spTree>
    <p:extLst>
      <p:ext uri="{BB962C8B-B14F-4D97-AF65-F5344CB8AC3E}">
        <p14:creationId xmlns:p14="http://schemas.microsoft.com/office/powerpoint/2010/main" val="327722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the preliminary stage of the project, we extracted data from 1,549 PubMed journals using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Swt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tool, focusing on abstracts and methods sections of the articles. we extracted entities which could be of importance to medical researchers and categorized them into entity types, resulting in 2,816 entity types. Since we were creating a bespoke dataset for this project we took the opportunity to address the token limitations of 512 many language models. We went on to create datasets with varying token counts, punctuation variations, different annotating format, and methods to address duplicate entity types.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base outputs were abstract only, abstract with methods, 50 abstract with method 50AM and 512 abstract with methods 512AM</a:t>
            </a:r>
          </a:p>
        </p:txBody>
      </p:sp>
      <p:sp>
        <p:nvSpPr>
          <p:cNvPr id="4" name="Slide Number Placeholder 3"/>
          <p:cNvSpPr>
            <a:spLocks noGrp="1"/>
          </p:cNvSpPr>
          <p:nvPr>
            <p:ph type="sldNum" sz="quarter" idx="5"/>
          </p:nvPr>
        </p:nvSpPr>
        <p:spPr/>
        <p:txBody>
          <a:bodyPr/>
          <a:lstStyle/>
          <a:p>
            <a:pPr rtl="0"/>
            <a:fld id="{7C366290-4595-5745-A50F-D5EC13BAC604}" type="slidenum">
              <a:rPr lang="en-GB" smtClean="0"/>
              <a:t>5</a:t>
            </a:fld>
            <a:endParaRPr lang="en-GB"/>
          </a:p>
        </p:txBody>
      </p:sp>
    </p:spTree>
    <p:extLst>
      <p:ext uri="{BB962C8B-B14F-4D97-AF65-F5344CB8AC3E}">
        <p14:creationId xmlns:p14="http://schemas.microsoft.com/office/powerpoint/2010/main" val="221436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we have the statistics of the final dataset we used for training. Key points includes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50 abstracts with methods which is abstract and methods segmented 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into 50 word or tokens and 512 abstract with methods 512AM which is the abstract and methods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into 512 token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Notable imbalances: AM is four times larger than abstract only.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Entities count to total text ratio: 40:1</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Unique text to be annotated to total ratio: 10:1</a:t>
            </a:r>
          </a:p>
        </p:txBody>
      </p:sp>
      <p:sp>
        <p:nvSpPr>
          <p:cNvPr id="4" name="Slide Number Placeholder 3"/>
          <p:cNvSpPr>
            <a:spLocks noGrp="1"/>
          </p:cNvSpPr>
          <p:nvPr>
            <p:ph type="sldNum" sz="quarter" idx="5"/>
          </p:nvPr>
        </p:nvSpPr>
        <p:spPr/>
        <p:txBody>
          <a:bodyPr/>
          <a:lstStyle/>
          <a:p>
            <a:pPr rtl="0"/>
            <a:fld id="{7C366290-4595-5745-A50F-D5EC13BAC604}" type="slidenum">
              <a:rPr lang="en-GB" smtClean="0"/>
              <a:t>6</a:t>
            </a:fld>
            <a:endParaRPr lang="en-GB"/>
          </a:p>
        </p:txBody>
      </p:sp>
    </p:spTree>
    <p:extLst>
      <p:ext uri="{BB962C8B-B14F-4D97-AF65-F5344CB8AC3E}">
        <p14:creationId xmlns:p14="http://schemas.microsoft.com/office/powerpoint/2010/main" val="81127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Here we can see the counts of the texts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into the different entity types.</a:t>
            </a:r>
          </a:p>
        </p:txBody>
      </p:sp>
      <p:sp>
        <p:nvSpPr>
          <p:cNvPr id="4" name="Slide Number Placeholder 3"/>
          <p:cNvSpPr>
            <a:spLocks noGrp="1"/>
          </p:cNvSpPr>
          <p:nvPr>
            <p:ph type="sldNum" sz="quarter" idx="5"/>
          </p:nvPr>
        </p:nvSpPr>
        <p:spPr/>
        <p:txBody>
          <a:bodyPr/>
          <a:lstStyle/>
          <a:p>
            <a:pPr rtl="0"/>
            <a:fld id="{7C366290-4595-5745-A50F-D5EC13BAC604}" type="slidenum">
              <a:rPr lang="en-GB" smtClean="0"/>
              <a:t>7</a:t>
            </a:fld>
            <a:endParaRPr lang="en-GB"/>
          </a:p>
        </p:txBody>
      </p:sp>
    </p:spTree>
    <p:extLst>
      <p:ext uri="{BB962C8B-B14F-4D97-AF65-F5344CB8AC3E}">
        <p14:creationId xmlns:p14="http://schemas.microsoft.com/office/powerpoint/2010/main" val="131143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We adopted the IOB format for the final datasets,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totaling</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15 entity types (8 actual entity types). The dataset was split into 80% for training and 20% for validation and testing.</a:t>
            </a:r>
          </a:p>
        </p:txBody>
      </p:sp>
      <p:sp>
        <p:nvSpPr>
          <p:cNvPr id="4" name="Slide Number Placeholder 3"/>
          <p:cNvSpPr>
            <a:spLocks noGrp="1"/>
          </p:cNvSpPr>
          <p:nvPr>
            <p:ph type="sldNum" sz="quarter" idx="5"/>
          </p:nvPr>
        </p:nvSpPr>
        <p:spPr/>
        <p:txBody>
          <a:bodyPr/>
          <a:lstStyle/>
          <a:p>
            <a:pPr rtl="0"/>
            <a:fld id="{7C366290-4595-5745-A50F-D5EC13BAC604}" type="slidenum">
              <a:rPr lang="en-GB" smtClean="0"/>
              <a:t>8</a:t>
            </a:fld>
            <a:endParaRPr lang="en-GB"/>
          </a:p>
        </p:txBody>
      </p:sp>
    </p:spTree>
    <p:extLst>
      <p:ext uri="{BB962C8B-B14F-4D97-AF65-F5344CB8AC3E}">
        <p14:creationId xmlns:p14="http://schemas.microsoft.com/office/powerpoint/2010/main" val="154400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Four models—</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Bioelectra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Biolinkbert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Pubmedbert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and Clinical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Longformer</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—were trained with similar hyperparameters for consistency. Learning rates and weight decays were varied to observe performance differences.</a:t>
            </a:r>
          </a:p>
          <a:p>
            <a:r>
              <a:rPr lang="en-GB" dirty="0"/>
              <a:t>The best models where judged using the average f1score and the f1 score range. We chose the f1 score because it measure the false positives which is very importance especially in medicine and the true positives. We decided to use the average f1 score after computing this metric for every entity in the dataset. The range which is the difference between the highest f1 score and the lowest f1 score would tell us how the model learned across all the entity types including the minority entity type we included. </a:t>
            </a:r>
          </a:p>
        </p:txBody>
      </p:sp>
      <p:sp>
        <p:nvSpPr>
          <p:cNvPr id="4" name="Slide Number Placeholder 3"/>
          <p:cNvSpPr>
            <a:spLocks noGrp="1"/>
          </p:cNvSpPr>
          <p:nvPr>
            <p:ph type="sldNum" sz="quarter" idx="5"/>
          </p:nvPr>
        </p:nvSpPr>
        <p:spPr/>
        <p:txBody>
          <a:bodyPr/>
          <a:lstStyle/>
          <a:p>
            <a:pPr rtl="0"/>
            <a:fld id="{7C366290-4595-5745-A50F-D5EC13BAC604}" type="slidenum">
              <a:rPr lang="en-GB" smtClean="0"/>
              <a:t>9</a:t>
            </a:fld>
            <a:endParaRPr lang="en-GB"/>
          </a:p>
        </p:txBody>
      </p:sp>
    </p:spTree>
    <p:extLst>
      <p:ext uri="{BB962C8B-B14F-4D97-AF65-F5344CB8AC3E}">
        <p14:creationId xmlns:p14="http://schemas.microsoft.com/office/powerpoint/2010/main" val="93326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8A5C-B99F-C5A0-3EB9-0027C577ED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F003EB-86B1-BB7F-5DB2-02D811A90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B2E0C1-E1E8-F2DB-0C21-31B5AC032A0F}"/>
              </a:ext>
            </a:extLst>
          </p:cNvPr>
          <p:cNvSpPr>
            <a:spLocks noGrp="1"/>
          </p:cNvSpPr>
          <p:nvPr>
            <p:ph type="dt" sz="half" idx="10"/>
          </p:nvPr>
        </p:nvSpPr>
        <p:spPr/>
        <p:txBody>
          <a:bodyPr/>
          <a:lstStyle/>
          <a:p>
            <a:fld id="{3DA37B38-863D-4091-9756-1CC72E5B4E68}" type="datetimeFigureOut">
              <a:rPr lang="en-GB" smtClean="0"/>
              <a:t>28/01/2024</a:t>
            </a:fld>
            <a:endParaRPr lang="en-GB"/>
          </a:p>
        </p:txBody>
      </p:sp>
      <p:sp>
        <p:nvSpPr>
          <p:cNvPr id="5" name="Footer Placeholder 4">
            <a:extLst>
              <a:ext uri="{FF2B5EF4-FFF2-40B4-BE49-F238E27FC236}">
                <a16:creationId xmlns:a16="http://schemas.microsoft.com/office/drawing/2014/main" id="{72D8F4E1-F466-49A6-F9D3-F075AB50BD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EB8594-E976-628E-CD9C-EED681DD4C06}"/>
              </a:ext>
            </a:extLst>
          </p:cNvPr>
          <p:cNvSpPr>
            <a:spLocks noGrp="1"/>
          </p:cNvSpPr>
          <p:nvPr>
            <p:ph type="sldNum" sz="quarter" idx="12"/>
          </p:nvPr>
        </p:nvSpPr>
        <p:spPr/>
        <p:txBody>
          <a:bodyPr/>
          <a:lstStyle/>
          <a:p>
            <a:fld id="{42D73D35-2752-4632-B4E6-B8791175CAB9}" type="slidenum">
              <a:rPr lang="en-GB" smtClean="0"/>
              <a:t>‹#›</a:t>
            </a:fld>
            <a:endParaRPr lang="en-GB"/>
          </a:p>
        </p:txBody>
      </p:sp>
      <p:sp>
        <p:nvSpPr>
          <p:cNvPr id="7" name="Freeform: Shape 6">
            <a:extLst>
              <a:ext uri="{FF2B5EF4-FFF2-40B4-BE49-F238E27FC236}">
                <a16:creationId xmlns:a16="http://schemas.microsoft.com/office/drawing/2014/main" id="{DBC03EB1-9E47-822D-2F0A-3BA884DDD1C0}"/>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8" name="Freeform: Shape 7">
            <a:extLst>
              <a:ext uri="{FF2B5EF4-FFF2-40B4-BE49-F238E27FC236}">
                <a16:creationId xmlns:a16="http://schemas.microsoft.com/office/drawing/2014/main" id="{32C4A366-57A8-4980-3F8B-A400715B999C}"/>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9" name="Freeform: Shape 8">
            <a:extLst>
              <a:ext uri="{FF2B5EF4-FFF2-40B4-BE49-F238E27FC236}">
                <a16:creationId xmlns:a16="http://schemas.microsoft.com/office/drawing/2014/main" id="{BAA0A1E1-A6E8-0381-2D7C-C983777374D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0" name="Freeform: Shape 9">
            <a:extLst>
              <a:ext uri="{FF2B5EF4-FFF2-40B4-BE49-F238E27FC236}">
                <a16:creationId xmlns:a16="http://schemas.microsoft.com/office/drawing/2014/main" id="{A5318217-9BF8-D6AA-34D9-2692E42F9307}"/>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06837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C86D-0644-CE0E-0336-524B308D80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C2C5B3-1FD5-4196-36EF-BC19B1B5A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CE0811-8C7B-5AD6-C091-93FEBEE2F36E}"/>
              </a:ext>
            </a:extLst>
          </p:cNvPr>
          <p:cNvSpPr>
            <a:spLocks noGrp="1"/>
          </p:cNvSpPr>
          <p:nvPr>
            <p:ph type="dt" sz="half" idx="10"/>
          </p:nvPr>
        </p:nvSpPr>
        <p:spPr/>
        <p:txBody>
          <a:bodyPr/>
          <a:lstStyle/>
          <a:p>
            <a:pPr rtl="0"/>
            <a:r>
              <a:rPr lang="en-GB"/>
              <a:t>20XX</a:t>
            </a:r>
          </a:p>
        </p:txBody>
      </p:sp>
      <p:sp>
        <p:nvSpPr>
          <p:cNvPr id="5" name="Footer Placeholder 4">
            <a:extLst>
              <a:ext uri="{FF2B5EF4-FFF2-40B4-BE49-F238E27FC236}">
                <a16:creationId xmlns:a16="http://schemas.microsoft.com/office/drawing/2014/main" id="{6CD08BEE-EB9B-DF60-BFE8-4DBF250590FD}"/>
              </a:ext>
            </a:extLst>
          </p:cNvPr>
          <p:cNvSpPr>
            <a:spLocks noGrp="1"/>
          </p:cNvSpPr>
          <p:nvPr>
            <p:ph type="ftr" sz="quarter" idx="11"/>
          </p:nvPr>
        </p:nvSpPr>
        <p:spPr/>
        <p:txBody>
          <a:bodyPr/>
          <a:lstStyle/>
          <a:p>
            <a:pPr rtl="0"/>
            <a:r>
              <a:rPr lang="en-GB"/>
              <a:t>presentation title</a:t>
            </a:r>
          </a:p>
        </p:txBody>
      </p:sp>
      <p:sp>
        <p:nvSpPr>
          <p:cNvPr id="6" name="Slide Number Placeholder 5">
            <a:extLst>
              <a:ext uri="{FF2B5EF4-FFF2-40B4-BE49-F238E27FC236}">
                <a16:creationId xmlns:a16="http://schemas.microsoft.com/office/drawing/2014/main" id="{6DD9115D-688F-58EA-9048-C6293F5D0145}"/>
              </a:ext>
            </a:extLst>
          </p:cNvPr>
          <p:cNvSpPr>
            <a:spLocks noGrp="1"/>
          </p:cNvSpPr>
          <p:nvPr>
            <p:ph type="sldNum" sz="quarter" idx="12"/>
          </p:nvPr>
        </p:nvSpPr>
        <p:spPr/>
        <p:txBody>
          <a:bodyPr/>
          <a:lstStyle/>
          <a:p>
            <a:pPr rtl="0"/>
            <a:fld id="{58FB4751-880F-D840-AAA9-3A15815CC996}" type="slidenum">
              <a:rPr lang="en-GB" smtClean="0"/>
              <a:pPr/>
              <a:t>‹#›</a:t>
            </a:fld>
            <a:endParaRPr lang="en-GB" dirty="0"/>
          </a:p>
        </p:txBody>
      </p:sp>
    </p:spTree>
    <p:extLst>
      <p:ext uri="{BB962C8B-B14F-4D97-AF65-F5344CB8AC3E}">
        <p14:creationId xmlns:p14="http://schemas.microsoft.com/office/powerpoint/2010/main" val="390573159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50420-F994-8BF6-E0D1-CBEC5E3C5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885361-6856-A71A-BB89-030B1ADA9B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936C43-D678-D3DF-0B89-7CC0B21E98D4}"/>
              </a:ext>
            </a:extLst>
          </p:cNvPr>
          <p:cNvSpPr>
            <a:spLocks noGrp="1"/>
          </p:cNvSpPr>
          <p:nvPr>
            <p:ph type="dt" sz="half" idx="10"/>
          </p:nvPr>
        </p:nvSpPr>
        <p:spPr/>
        <p:txBody>
          <a:bodyPr/>
          <a:lstStyle/>
          <a:p>
            <a:pPr rtl="0"/>
            <a:r>
              <a:rPr lang="en-GB"/>
              <a:t>20XX</a:t>
            </a:r>
          </a:p>
        </p:txBody>
      </p:sp>
      <p:sp>
        <p:nvSpPr>
          <p:cNvPr id="5" name="Footer Placeholder 4">
            <a:extLst>
              <a:ext uri="{FF2B5EF4-FFF2-40B4-BE49-F238E27FC236}">
                <a16:creationId xmlns:a16="http://schemas.microsoft.com/office/drawing/2014/main" id="{9A96802F-B541-41CD-C161-8BF3C8BB3D4C}"/>
              </a:ext>
            </a:extLst>
          </p:cNvPr>
          <p:cNvSpPr>
            <a:spLocks noGrp="1"/>
          </p:cNvSpPr>
          <p:nvPr>
            <p:ph type="ftr" sz="quarter" idx="11"/>
          </p:nvPr>
        </p:nvSpPr>
        <p:spPr/>
        <p:txBody>
          <a:bodyPr/>
          <a:lstStyle/>
          <a:p>
            <a:pPr rtl="0"/>
            <a:r>
              <a:rPr lang="en-GB"/>
              <a:t>presentation title</a:t>
            </a:r>
          </a:p>
        </p:txBody>
      </p:sp>
      <p:sp>
        <p:nvSpPr>
          <p:cNvPr id="6" name="Slide Number Placeholder 5">
            <a:extLst>
              <a:ext uri="{FF2B5EF4-FFF2-40B4-BE49-F238E27FC236}">
                <a16:creationId xmlns:a16="http://schemas.microsoft.com/office/drawing/2014/main" id="{5D9E695C-ED90-8786-7147-37FC964579B8}"/>
              </a:ext>
            </a:extLst>
          </p:cNvPr>
          <p:cNvSpPr>
            <a:spLocks noGrp="1"/>
          </p:cNvSpPr>
          <p:nvPr>
            <p:ph type="sldNum" sz="quarter" idx="12"/>
          </p:nvPr>
        </p:nvSpPr>
        <p:spPr/>
        <p:txBody>
          <a:bodyPr/>
          <a:lstStyle/>
          <a:p>
            <a:pPr rtl="0"/>
            <a:fld id="{58FB4751-880F-D840-AAA9-3A15815CC996}" type="slidenum">
              <a:rPr lang="en-GB" smtClean="0"/>
              <a:pPr/>
              <a:t>‹#›</a:t>
            </a:fld>
            <a:endParaRPr lang="en-GB" dirty="0"/>
          </a:p>
        </p:txBody>
      </p:sp>
    </p:spTree>
    <p:extLst>
      <p:ext uri="{BB962C8B-B14F-4D97-AF65-F5344CB8AC3E}">
        <p14:creationId xmlns:p14="http://schemas.microsoft.com/office/powerpoint/2010/main" val="83096295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Tree>
    <p:extLst>
      <p:ext uri="{BB962C8B-B14F-4D97-AF65-F5344CB8AC3E}">
        <p14:creationId xmlns:p14="http://schemas.microsoft.com/office/powerpoint/2010/main" val="1161604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58385488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47945497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Tree>
    <p:extLst>
      <p:ext uri="{BB962C8B-B14F-4D97-AF65-F5344CB8AC3E}">
        <p14:creationId xmlns:p14="http://schemas.microsoft.com/office/powerpoint/2010/main" val="264833385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en-GB" sz="4800"/>
            </a:lvl1pPr>
          </a:lstStyle>
          <a:p>
            <a:pPr rtl="0"/>
            <a:r>
              <a:rPr lang="en-GB"/>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3920489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en-GB" sz="2400"/>
            </a:lvl1pPr>
          </a:lstStyle>
          <a:p>
            <a:pPr lvl="0" rt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en-GB" sz="2400" cap="all" baseline="0">
                <a:latin typeface="Gill Sans Nova" panose="020B0602020104020203" pitchFamily="34" charset="0"/>
              </a:defRPr>
            </a:lvl1pPr>
          </a:lstStyle>
          <a:p>
            <a:pPr rtl="0"/>
            <a:r>
              <a:rPr lang="en-US"/>
              <a:t>Click to edit Master title style</a:t>
            </a:r>
            <a:endParaRPr lang="en-GB"/>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1AC2-7F4D-7047-5C84-0FC8FADE9D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CDE630-25F1-E7AF-8689-3A1C4B3E59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D67472-2140-7F38-7114-C28E2E2DAB6C}"/>
              </a:ext>
            </a:extLst>
          </p:cNvPr>
          <p:cNvSpPr>
            <a:spLocks noGrp="1"/>
          </p:cNvSpPr>
          <p:nvPr>
            <p:ph type="dt" sz="half" idx="10"/>
          </p:nvPr>
        </p:nvSpPr>
        <p:spPr/>
        <p:txBody>
          <a:bodyPr/>
          <a:lstStyle/>
          <a:p>
            <a:pPr rtl="0"/>
            <a:r>
              <a:rPr lang="en-GB"/>
              <a:t>20XX</a:t>
            </a:r>
          </a:p>
        </p:txBody>
      </p:sp>
      <p:sp>
        <p:nvSpPr>
          <p:cNvPr id="5" name="Footer Placeholder 4">
            <a:extLst>
              <a:ext uri="{FF2B5EF4-FFF2-40B4-BE49-F238E27FC236}">
                <a16:creationId xmlns:a16="http://schemas.microsoft.com/office/drawing/2014/main" id="{320019C8-F69A-2F34-EB8C-0CAC4CB28BC1}"/>
              </a:ext>
            </a:extLst>
          </p:cNvPr>
          <p:cNvSpPr>
            <a:spLocks noGrp="1"/>
          </p:cNvSpPr>
          <p:nvPr>
            <p:ph type="ftr" sz="quarter" idx="11"/>
          </p:nvPr>
        </p:nvSpPr>
        <p:spPr/>
        <p:txBody>
          <a:bodyPr/>
          <a:lstStyle/>
          <a:p>
            <a:pPr rtl="0"/>
            <a:r>
              <a:rPr lang="en-GB"/>
              <a:t>presentation title</a:t>
            </a:r>
          </a:p>
        </p:txBody>
      </p:sp>
      <p:sp>
        <p:nvSpPr>
          <p:cNvPr id="6" name="Slide Number Placeholder 5">
            <a:extLst>
              <a:ext uri="{FF2B5EF4-FFF2-40B4-BE49-F238E27FC236}">
                <a16:creationId xmlns:a16="http://schemas.microsoft.com/office/drawing/2014/main" id="{30E63716-C843-EF1B-1DDE-FE55FDECB363}"/>
              </a:ext>
            </a:extLst>
          </p:cNvPr>
          <p:cNvSpPr>
            <a:spLocks noGrp="1"/>
          </p:cNvSpPr>
          <p:nvPr>
            <p:ph type="sldNum" sz="quarter" idx="12"/>
          </p:nvPr>
        </p:nvSpPr>
        <p:spPr/>
        <p:txBody>
          <a:bodyPr/>
          <a:lstStyle/>
          <a:p>
            <a:pPr rtl="0"/>
            <a:fld id="{58FB4751-880F-D840-AAA9-3A15815CC996}" type="slidenum">
              <a:rPr lang="en-GB" smtClean="0"/>
              <a:t>‹#›</a:t>
            </a:fld>
            <a:endParaRPr lang="en-GB" dirty="0"/>
          </a:p>
        </p:txBody>
      </p:sp>
      <p:sp>
        <p:nvSpPr>
          <p:cNvPr id="7" name="Freeform: Shape 6">
            <a:extLst>
              <a:ext uri="{FF2B5EF4-FFF2-40B4-BE49-F238E27FC236}">
                <a16:creationId xmlns:a16="http://schemas.microsoft.com/office/drawing/2014/main" id="{3B56AEC7-F0AA-F4EF-8CC9-B27F17C47479}"/>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8" name="Freeform: Shape 7">
            <a:extLst>
              <a:ext uri="{FF2B5EF4-FFF2-40B4-BE49-F238E27FC236}">
                <a16:creationId xmlns:a16="http://schemas.microsoft.com/office/drawing/2014/main" id="{368BFD5F-B9A2-0550-CB8B-197C0278878E}"/>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39688655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Tree>
    <p:extLst>
      <p:ext uri="{BB962C8B-B14F-4D97-AF65-F5344CB8AC3E}">
        <p14:creationId xmlns:p14="http://schemas.microsoft.com/office/powerpoint/2010/main" val="2336919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71DD-C1D9-0E33-9F6B-0A86CE34A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8D6E179-9938-252C-1B3F-C47B744F1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710F72-D427-042D-D7D2-97E5DDD951AD}"/>
              </a:ext>
            </a:extLst>
          </p:cNvPr>
          <p:cNvSpPr>
            <a:spLocks noGrp="1"/>
          </p:cNvSpPr>
          <p:nvPr>
            <p:ph type="dt" sz="half" idx="10"/>
          </p:nvPr>
        </p:nvSpPr>
        <p:spPr/>
        <p:txBody>
          <a:bodyPr/>
          <a:lstStyle/>
          <a:p>
            <a:fld id="{3DA37B38-863D-4091-9756-1CC72E5B4E68}" type="datetimeFigureOut">
              <a:rPr lang="en-GB" smtClean="0"/>
              <a:t>28/01/2024</a:t>
            </a:fld>
            <a:endParaRPr lang="en-GB"/>
          </a:p>
        </p:txBody>
      </p:sp>
      <p:sp>
        <p:nvSpPr>
          <p:cNvPr id="5" name="Footer Placeholder 4">
            <a:extLst>
              <a:ext uri="{FF2B5EF4-FFF2-40B4-BE49-F238E27FC236}">
                <a16:creationId xmlns:a16="http://schemas.microsoft.com/office/drawing/2014/main" id="{791CF368-9503-4B81-CBB8-22C353B1B3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3A37B5-13E2-0F6B-F63B-6A20761F3386}"/>
              </a:ext>
            </a:extLst>
          </p:cNvPr>
          <p:cNvSpPr>
            <a:spLocks noGrp="1"/>
          </p:cNvSpPr>
          <p:nvPr>
            <p:ph type="sldNum" sz="quarter" idx="12"/>
          </p:nvPr>
        </p:nvSpPr>
        <p:spPr/>
        <p:txBody>
          <a:bodyPr/>
          <a:lstStyle/>
          <a:p>
            <a:fld id="{42D73D35-2752-4632-B4E6-B8791175CAB9}" type="slidenum">
              <a:rPr lang="en-GB" smtClean="0"/>
              <a:t>‹#›</a:t>
            </a:fld>
            <a:endParaRPr lang="en-GB"/>
          </a:p>
        </p:txBody>
      </p:sp>
      <p:sp>
        <p:nvSpPr>
          <p:cNvPr id="7" name="Freeform: Shape 6">
            <a:extLst>
              <a:ext uri="{FF2B5EF4-FFF2-40B4-BE49-F238E27FC236}">
                <a16:creationId xmlns:a16="http://schemas.microsoft.com/office/drawing/2014/main" id="{6CBEE378-2EAB-9CD4-41C9-443404A51E42}"/>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8" name="Freeform: Shape 7">
            <a:extLst>
              <a:ext uri="{FF2B5EF4-FFF2-40B4-BE49-F238E27FC236}">
                <a16:creationId xmlns:a16="http://schemas.microsoft.com/office/drawing/2014/main" id="{744E79E8-AA53-122B-F778-9294BED1603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9" name="Freeform: Shape 8">
            <a:extLst>
              <a:ext uri="{FF2B5EF4-FFF2-40B4-BE49-F238E27FC236}">
                <a16:creationId xmlns:a16="http://schemas.microsoft.com/office/drawing/2014/main" id="{D77C5151-8BA0-0CEF-A9DC-CD11FEE94DFB}"/>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0" name="Freeform: Shape 9">
            <a:extLst>
              <a:ext uri="{FF2B5EF4-FFF2-40B4-BE49-F238E27FC236}">
                <a16:creationId xmlns:a16="http://schemas.microsoft.com/office/drawing/2014/main" id="{1F1D3F66-AB8B-0B9A-30F5-9449E1E31153}"/>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9EB9059E-0424-E33A-B906-FFEF9B20795C}"/>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99845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608D-FAB6-09FD-81C3-3F88FCCAD6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59C747-F656-08AB-DA07-71CE1FAEC4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25A942-F8EE-F55C-0AE8-B0C16C057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9D6793-E6DA-DB3F-C873-33E72A63E3D6}"/>
              </a:ext>
            </a:extLst>
          </p:cNvPr>
          <p:cNvSpPr>
            <a:spLocks noGrp="1"/>
          </p:cNvSpPr>
          <p:nvPr>
            <p:ph type="dt" sz="half" idx="10"/>
          </p:nvPr>
        </p:nvSpPr>
        <p:spPr/>
        <p:txBody>
          <a:bodyPr/>
          <a:lstStyle/>
          <a:p>
            <a:pPr rtl="0"/>
            <a:r>
              <a:rPr lang="en-GB"/>
              <a:t>20XX</a:t>
            </a:r>
          </a:p>
        </p:txBody>
      </p:sp>
      <p:sp>
        <p:nvSpPr>
          <p:cNvPr id="6" name="Footer Placeholder 5">
            <a:extLst>
              <a:ext uri="{FF2B5EF4-FFF2-40B4-BE49-F238E27FC236}">
                <a16:creationId xmlns:a16="http://schemas.microsoft.com/office/drawing/2014/main" id="{E9363D6A-1229-67B8-ECB7-F4632AEC8085}"/>
              </a:ext>
            </a:extLst>
          </p:cNvPr>
          <p:cNvSpPr>
            <a:spLocks noGrp="1"/>
          </p:cNvSpPr>
          <p:nvPr>
            <p:ph type="ftr" sz="quarter" idx="11"/>
          </p:nvPr>
        </p:nvSpPr>
        <p:spPr/>
        <p:txBody>
          <a:bodyPr/>
          <a:lstStyle/>
          <a:p>
            <a:pPr rtl="0"/>
            <a:r>
              <a:rPr lang="en-GB"/>
              <a:t>presentation title</a:t>
            </a:r>
          </a:p>
        </p:txBody>
      </p:sp>
      <p:sp>
        <p:nvSpPr>
          <p:cNvPr id="7" name="Slide Number Placeholder 6">
            <a:extLst>
              <a:ext uri="{FF2B5EF4-FFF2-40B4-BE49-F238E27FC236}">
                <a16:creationId xmlns:a16="http://schemas.microsoft.com/office/drawing/2014/main" id="{C5EC09E3-6B4D-4464-9ADC-B8261CEEA2EA}"/>
              </a:ext>
            </a:extLst>
          </p:cNvPr>
          <p:cNvSpPr>
            <a:spLocks noGrp="1"/>
          </p:cNvSpPr>
          <p:nvPr>
            <p:ph type="sldNum" sz="quarter" idx="12"/>
          </p:nvPr>
        </p:nvSpPr>
        <p:spPr/>
        <p:txBody>
          <a:bodyPr/>
          <a:lstStyle/>
          <a:p>
            <a:pPr rtl="0"/>
            <a:fld id="{58FB4751-880F-D840-AAA9-3A15815CC996}" type="slidenum">
              <a:rPr lang="en-GB" smtClean="0"/>
              <a:t>‹#›</a:t>
            </a:fld>
            <a:endParaRPr lang="en-GB" dirty="0"/>
          </a:p>
        </p:txBody>
      </p:sp>
      <p:sp>
        <p:nvSpPr>
          <p:cNvPr id="8" name="Freeform: Shape 7">
            <a:extLst>
              <a:ext uri="{FF2B5EF4-FFF2-40B4-BE49-F238E27FC236}">
                <a16:creationId xmlns:a16="http://schemas.microsoft.com/office/drawing/2014/main" id="{19743E3C-227C-A84D-BFD7-4894BC1EC00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9" name="Freeform: Shape 8">
            <a:extLst>
              <a:ext uri="{FF2B5EF4-FFF2-40B4-BE49-F238E27FC236}">
                <a16:creationId xmlns:a16="http://schemas.microsoft.com/office/drawing/2014/main" id="{AA69191C-9490-E706-07D2-E00EE23E8279}"/>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84634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D894-E896-5FC5-81AE-D54AB45845D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D7A9D4-8EE2-9FB1-07DB-A4C55686C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40048-A09E-3439-6502-15210CF17C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41F274-7586-A00B-D3B4-2C25E44FB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50886-5A8D-8FF6-106B-022201A090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7FCEE23-2EAE-8560-5D6F-D6388CA8493A}"/>
              </a:ext>
            </a:extLst>
          </p:cNvPr>
          <p:cNvSpPr>
            <a:spLocks noGrp="1"/>
          </p:cNvSpPr>
          <p:nvPr>
            <p:ph type="dt" sz="half" idx="10"/>
          </p:nvPr>
        </p:nvSpPr>
        <p:spPr/>
        <p:txBody>
          <a:bodyPr/>
          <a:lstStyle/>
          <a:p>
            <a:pPr rtl="0"/>
            <a:r>
              <a:rPr lang="en-GB"/>
              <a:t>20XX</a:t>
            </a:r>
          </a:p>
        </p:txBody>
      </p:sp>
      <p:sp>
        <p:nvSpPr>
          <p:cNvPr id="8" name="Footer Placeholder 7">
            <a:extLst>
              <a:ext uri="{FF2B5EF4-FFF2-40B4-BE49-F238E27FC236}">
                <a16:creationId xmlns:a16="http://schemas.microsoft.com/office/drawing/2014/main" id="{F3FFDB7D-EE41-CA3B-1292-7B6DD604BAF8}"/>
              </a:ext>
            </a:extLst>
          </p:cNvPr>
          <p:cNvSpPr>
            <a:spLocks noGrp="1"/>
          </p:cNvSpPr>
          <p:nvPr>
            <p:ph type="ftr" sz="quarter" idx="11"/>
          </p:nvPr>
        </p:nvSpPr>
        <p:spPr/>
        <p:txBody>
          <a:bodyPr/>
          <a:lstStyle/>
          <a:p>
            <a:pPr rtl="0"/>
            <a:r>
              <a:rPr lang="en-GB"/>
              <a:t>presentation title</a:t>
            </a:r>
          </a:p>
        </p:txBody>
      </p:sp>
      <p:sp>
        <p:nvSpPr>
          <p:cNvPr id="9" name="Slide Number Placeholder 8">
            <a:extLst>
              <a:ext uri="{FF2B5EF4-FFF2-40B4-BE49-F238E27FC236}">
                <a16:creationId xmlns:a16="http://schemas.microsoft.com/office/drawing/2014/main" id="{CAF2944F-0B7F-B6DD-FAED-37421AB1C79B}"/>
              </a:ext>
            </a:extLst>
          </p:cNvPr>
          <p:cNvSpPr>
            <a:spLocks noGrp="1"/>
          </p:cNvSpPr>
          <p:nvPr>
            <p:ph type="sldNum" sz="quarter" idx="12"/>
          </p:nvPr>
        </p:nvSpPr>
        <p:spPr/>
        <p:txBody>
          <a:bodyPr/>
          <a:lstStyle/>
          <a:p>
            <a:pPr rtl="0"/>
            <a:fld id="{58FB4751-880F-D840-AAA9-3A15815CC996}" type="slidenum">
              <a:rPr lang="en-GB" smtClean="0"/>
              <a:pPr/>
              <a:t>‹#›</a:t>
            </a:fld>
            <a:endParaRPr lang="en-GB" dirty="0"/>
          </a:p>
        </p:txBody>
      </p:sp>
      <p:sp>
        <p:nvSpPr>
          <p:cNvPr id="10" name="Freeform: Shape 9">
            <a:extLst>
              <a:ext uri="{FF2B5EF4-FFF2-40B4-BE49-F238E27FC236}">
                <a16:creationId xmlns:a16="http://schemas.microsoft.com/office/drawing/2014/main" id="{07C5EDAD-E907-BA6A-7DEA-A1555080B49B}"/>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5226D3E2-A239-B12C-999A-6152976F92DA}"/>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2" name="Freeform: Shape 11">
            <a:extLst>
              <a:ext uri="{FF2B5EF4-FFF2-40B4-BE49-F238E27FC236}">
                <a16:creationId xmlns:a16="http://schemas.microsoft.com/office/drawing/2014/main" id="{49333D98-0BEA-53E8-F375-94902FD2398E}"/>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cxnSp>
        <p:nvCxnSpPr>
          <p:cNvPr id="13" name="Straight Connector 12">
            <a:extLst>
              <a:ext uri="{FF2B5EF4-FFF2-40B4-BE49-F238E27FC236}">
                <a16:creationId xmlns:a16="http://schemas.microsoft.com/office/drawing/2014/main" id="{7E7A6E0A-C6B3-C3FC-F192-765540937184}"/>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989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5A59-1B11-41B5-C430-7D660919CD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AB1876-051C-7994-B571-A7D821B20FBB}"/>
              </a:ext>
            </a:extLst>
          </p:cNvPr>
          <p:cNvSpPr>
            <a:spLocks noGrp="1"/>
          </p:cNvSpPr>
          <p:nvPr>
            <p:ph type="dt" sz="half" idx="10"/>
          </p:nvPr>
        </p:nvSpPr>
        <p:spPr/>
        <p:txBody>
          <a:bodyPr/>
          <a:lstStyle/>
          <a:p>
            <a:pPr rtl="0"/>
            <a:r>
              <a:rPr lang="en-GB"/>
              <a:t>20XX</a:t>
            </a:r>
          </a:p>
        </p:txBody>
      </p:sp>
      <p:sp>
        <p:nvSpPr>
          <p:cNvPr id="4" name="Footer Placeholder 3">
            <a:extLst>
              <a:ext uri="{FF2B5EF4-FFF2-40B4-BE49-F238E27FC236}">
                <a16:creationId xmlns:a16="http://schemas.microsoft.com/office/drawing/2014/main" id="{0C03465F-ACD1-0234-99AA-956D92823237}"/>
              </a:ext>
            </a:extLst>
          </p:cNvPr>
          <p:cNvSpPr>
            <a:spLocks noGrp="1"/>
          </p:cNvSpPr>
          <p:nvPr>
            <p:ph type="ftr" sz="quarter" idx="11"/>
          </p:nvPr>
        </p:nvSpPr>
        <p:spPr/>
        <p:txBody>
          <a:bodyPr/>
          <a:lstStyle/>
          <a:p>
            <a:pPr rtl="0"/>
            <a:r>
              <a:rPr lang="en-GB"/>
              <a:t>presentation title</a:t>
            </a:r>
          </a:p>
        </p:txBody>
      </p:sp>
      <p:sp>
        <p:nvSpPr>
          <p:cNvPr id="5" name="Slide Number Placeholder 4">
            <a:extLst>
              <a:ext uri="{FF2B5EF4-FFF2-40B4-BE49-F238E27FC236}">
                <a16:creationId xmlns:a16="http://schemas.microsoft.com/office/drawing/2014/main" id="{B4F7E98E-19F3-3A18-4FC4-65008FB793D6}"/>
              </a:ext>
            </a:extLst>
          </p:cNvPr>
          <p:cNvSpPr>
            <a:spLocks noGrp="1"/>
          </p:cNvSpPr>
          <p:nvPr>
            <p:ph type="sldNum" sz="quarter" idx="12"/>
          </p:nvPr>
        </p:nvSpPr>
        <p:spPr/>
        <p:txBody>
          <a:bodyPr/>
          <a:lstStyle/>
          <a:p>
            <a:pPr rtl="0"/>
            <a:fld id="{58FB4751-880F-D840-AAA9-3A15815CC996}" type="slidenum">
              <a:rPr lang="en-GB" smtClean="0"/>
              <a:pPr/>
              <a:t>‹#›</a:t>
            </a:fld>
            <a:endParaRPr lang="en-GB" dirty="0"/>
          </a:p>
        </p:txBody>
      </p:sp>
    </p:spTree>
    <p:extLst>
      <p:ext uri="{BB962C8B-B14F-4D97-AF65-F5344CB8AC3E}">
        <p14:creationId xmlns:p14="http://schemas.microsoft.com/office/powerpoint/2010/main" val="185681860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CFB74-D9B0-3904-4205-2D0DBCA555AB}"/>
              </a:ext>
            </a:extLst>
          </p:cNvPr>
          <p:cNvSpPr>
            <a:spLocks noGrp="1"/>
          </p:cNvSpPr>
          <p:nvPr>
            <p:ph type="dt" sz="half" idx="10"/>
          </p:nvPr>
        </p:nvSpPr>
        <p:spPr/>
        <p:txBody>
          <a:bodyPr/>
          <a:lstStyle/>
          <a:p>
            <a:pPr rtl="0"/>
            <a:r>
              <a:rPr lang="en-GB"/>
              <a:t>20XX</a:t>
            </a:r>
          </a:p>
        </p:txBody>
      </p:sp>
      <p:sp>
        <p:nvSpPr>
          <p:cNvPr id="3" name="Footer Placeholder 2">
            <a:extLst>
              <a:ext uri="{FF2B5EF4-FFF2-40B4-BE49-F238E27FC236}">
                <a16:creationId xmlns:a16="http://schemas.microsoft.com/office/drawing/2014/main" id="{A23219E1-1C75-5C2E-0658-DA7071DC65E4}"/>
              </a:ext>
            </a:extLst>
          </p:cNvPr>
          <p:cNvSpPr>
            <a:spLocks noGrp="1"/>
          </p:cNvSpPr>
          <p:nvPr>
            <p:ph type="ftr" sz="quarter" idx="11"/>
          </p:nvPr>
        </p:nvSpPr>
        <p:spPr/>
        <p:txBody>
          <a:bodyPr/>
          <a:lstStyle/>
          <a:p>
            <a:pPr rtl="0"/>
            <a:r>
              <a:rPr lang="en-GB"/>
              <a:t>presentation title</a:t>
            </a:r>
          </a:p>
        </p:txBody>
      </p:sp>
      <p:sp>
        <p:nvSpPr>
          <p:cNvPr id="4" name="Slide Number Placeholder 3">
            <a:extLst>
              <a:ext uri="{FF2B5EF4-FFF2-40B4-BE49-F238E27FC236}">
                <a16:creationId xmlns:a16="http://schemas.microsoft.com/office/drawing/2014/main" id="{3B1A5031-A3EC-CB33-3E37-560CCC1DA7B9}"/>
              </a:ext>
            </a:extLst>
          </p:cNvPr>
          <p:cNvSpPr>
            <a:spLocks noGrp="1"/>
          </p:cNvSpPr>
          <p:nvPr>
            <p:ph type="sldNum" sz="quarter" idx="12"/>
          </p:nvPr>
        </p:nvSpPr>
        <p:spPr/>
        <p:txBody>
          <a:bodyPr/>
          <a:lstStyle/>
          <a:p>
            <a:pPr rtl="0"/>
            <a:fld id="{58FB4751-880F-D840-AAA9-3A15815CC996}" type="slidenum">
              <a:rPr lang="en-GB" smtClean="0"/>
              <a:pPr/>
              <a:t>‹#›</a:t>
            </a:fld>
            <a:endParaRPr lang="en-GB" dirty="0"/>
          </a:p>
        </p:txBody>
      </p:sp>
    </p:spTree>
    <p:extLst>
      <p:ext uri="{BB962C8B-B14F-4D97-AF65-F5344CB8AC3E}">
        <p14:creationId xmlns:p14="http://schemas.microsoft.com/office/powerpoint/2010/main" val="103566781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5A84-3983-D7D3-E27B-3113C3787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DDF654-530D-73C2-A05D-AEDBDCEB3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1C6D8A-B4A3-5B3B-306C-1A3458FB5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4C17E-285A-DAE0-8B32-D9C49220C510}"/>
              </a:ext>
            </a:extLst>
          </p:cNvPr>
          <p:cNvSpPr>
            <a:spLocks noGrp="1"/>
          </p:cNvSpPr>
          <p:nvPr>
            <p:ph type="dt" sz="half" idx="10"/>
          </p:nvPr>
        </p:nvSpPr>
        <p:spPr/>
        <p:txBody>
          <a:bodyPr/>
          <a:lstStyle/>
          <a:p>
            <a:pPr rtl="0"/>
            <a:r>
              <a:rPr lang="en-GB"/>
              <a:t>20XX</a:t>
            </a:r>
          </a:p>
        </p:txBody>
      </p:sp>
      <p:sp>
        <p:nvSpPr>
          <p:cNvPr id="6" name="Footer Placeholder 5">
            <a:extLst>
              <a:ext uri="{FF2B5EF4-FFF2-40B4-BE49-F238E27FC236}">
                <a16:creationId xmlns:a16="http://schemas.microsoft.com/office/drawing/2014/main" id="{EF1838B3-5E79-FC7C-2A8F-07C30C123A85}"/>
              </a:ext>
            </a:extLst>
          </p:cNvPr>
          <p:cNvSpPr>
            <a:spLocks noGrp="1"/>
          </p:cNvSpPr>
          <p:nvPr>
            <p:ph type="ftr" sz="quarter" idx="11"/>
          </p:nvPr>
        </p:nvSpPr>
        <p:spPr/>
        <p:txBody>
          <a:bodyPr/>
          <a:lstStyle/>
          <a:p>
            <a:pPr rtl="0"/>
            <a:r>
              <a:rPr lang="en-GB"/>
              <a:t>presentation title</a:t>
            </a:r>
          </a:p>
        </p:txBody>
      </p:sp>
      <p:sp>
        <p:nvSpPr>
          <p:cNvPr id="7" name="Slide Number Placeholder 6">
            <a:extLst>
              <a:ext uri="{FF2B5EF4-FFF2-40B4-BE49-F238E27FC236}">
                <a16:creationId xmlns:a16="http://schemas.microsoft.com/office/drawing/2014/main" id="{ECE52215-9638-6F72-16F7-1FF4E812ED03}"/>
              </a:ext>
            </a:extLst>
          </p:cNvPr>
          <p:cNvSpPr>
            <a:spLocks noGrp="1"/>
          </p:cNvSpPr>
          <p:nvPr>
            <p:ph type="sldNum" sz="quarter" idx="12"/>
          </p:nvPr>
        </p:nvSpPr>
        <p:spPr/>
        <p:txBody>
          <a:bodyPr/>
          <a:lstStyle/>
          <a:p>
            <a:pPr rtl="0"/>
            <a:fld id="{58FB4751-880F-D840-AAA9-3A15815CC996}" type="slidenum">
              <a:rPr lang="en-GB" smtClean="0"/>
              <a:t>‹#›</a:t>
            </a:fld>
            <a:endParaRPr lang="en-GB" dirty="0"/>
          </a:p>
        </p:txBody>
      </p:sp>
      <p:sp>
        <p:nvSpPr>
          <p:cNvPr id="8" name="Freeform: Shape 7">
            <a:extLst>
              <a:ext uri="{FF2B5EF4-FFF2-40B4-BE49-F238E27FC236}">
                <a16:creationId xmlns:a16="http://schemas.microsoft.com/office/drawing/2014/main" id="{B8EDBDE9-EEC6-7509-B92B-01428C4EE558}"/>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9" name="Freeform: Shape 8">
            <a:extLst>
              <a:ext uri="{FF2B5EF4-FFF2-40B4-BE49-F238E27FC236}">
                <a16:creationId xmlns:a16="http://schemas.microsoft.com/office/drawing/2014/main" id="{A93F0FCE-9EAB-BCD6-C98B-AD6DED8382CF}"/>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5734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C28E-EEFF-CFF2-7E84-F5C387169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67D4EC-B212-9E7D-DA46-E3C856C65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D3CFDF2-8432-CA29-342F-2193FF1F5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672B8-0D94-4B16-2C14-821E3062414E}"/>
              </a:ext>
            </a:extLst>
          </p:cNvPr>
          <p:cNvSpPr>
            <a:spLocks noGrp="1"/>
          </p:cNvSpPr>
          <p:nvPr>
            <p:ph type="dt" sz="half" idx="10"/>
          </p:nvPr>
        </p:nvSpPr>
        <p:spPr/>
        <p:txBody>
          <a:bodyPr/>
          <a:lstStyle/>
          <a:p>
            <a:pPr rtl="0"/>
            <a:r>
              <a:rPr lang="en-GB"/>
              <a:t>20XX</a:t>
            </a:r>
          </a:p>
        </p:txBody>
      </p:sp>
      <p:sp>
        <p:nvSpPr>
          <p:cNvPr id="6" name="Footer Placeholder 5">
            <a:extLst>
              <a:ext uri="{FF2B5EF4-FFF2-40B4-BE49-F238E27FC236}">
                <a16:creationId xmlns:a16="http://schemas.microsoft.com/office/drawing/2014/main" id="{B13FDBA0-15C5-3F57-32AD-920459EA48B0}"/>
              </a:ext>
            </a:extLst>
          </p:cNvPr>
          <p:cNvSpPr>
            <a:spLocks noGrp="1"/>
          </p:cNvSpPr>
          <p:nvPr>
            <p:ph type="ftr" sz="quarter" idx="11"/>
          </p:nvPr>
        </p:nvSpPr>
        <p:spPr/>
        <p:txBody>
          <a:bodyPr/>
          <a:lstStyle/>
          <a:p>
            <a:pPr rtl="0"/>
            <a:r>
              <a:rPr lang="en-GB"/>
              <a:t>presentation title</a:t>
            </a:r>
          </a:p>
        </p:txBody>
      </p:sp>
      <p:sp>
        <p:nvSpPr>
          <p:cNvPr id="7" name="Slide Number Placeholder 6">
            <a:extLst>
              <a:ext uri="{FF2B5EF4-FFF2-40B4-BE49-F238E27FC236}">
                <a16:creationId xmlns:a16="http://schemas.microsoft.com/office/drawing/2014/main" id="{69740C9C-5CE1-1592-2FC0-EFA86B030526}"/>
              </a:ext>
            </a:extLst>
          </p:cNvPr>
          <p:cNvSpPr>
            <a:spLocks noGrp="1"/>
          </p:cNvSpPr>
          <p:nvPr>
            <p:ph type="sldNum" sz="quarter" idx="12"/>
          </p:nvPr>
        </p:nvSpPr>
        <p:spPr/>
        <p:txBody>
          <a:bodyPr/>
          <a:lstStyle/>
          <a:p>
            <a:pPr rtl="0"/>
            <a:fld id="{58FB4751-880F-D840-AAA9-3A15815CC996}" type="slidenum">
              <a:rPr lang="en-GB" smtClean="0"/>
              <a:t>‹#›</a:t>
            </a:fld>
            <a:endParaRPr lang="en-GB" dirty="0"/>
          </a:p>
        </p:txBody>
      </p:sp>
      <p:pic>
        <p:nvPicPr>
          <p:cNvPr id="8" name="Picture 7" descr="Shape, circle&#10;&#10;Description automatically generated">
            <a:extLst>
              <a:ext uri="{FF2B5EF4-FFF2-40B4-BE49-F238E27FC236}">
                <a16:creationId xmlns:a16="http://schemas.microsoft.com/office/drawing/2014/main" id="{0DC6A01E-50AF-CB35-6022-437A72BA74E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9" name="Freeform: Shape 8">
            <a:extLst>
              <a:ext uri="{FF2B5EF4-FFF2-40B4-BE49-F238E27FC236}">
                <a16:creationId xmlns:a16="http://schemas.microsoft.com/office/drawing/2014/main" id="{6EDC0362-5A77-A76E-2EAB-CAC48151C336}"/>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89861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47791D-BEA2-87D8-072C-736B18B18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3EE64B-2847-B74F-E7EC-D55BBC99E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73DC-85B5-C9E1-3BE9-FE2857491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GB"/>
              <a:t>20XX</a:t>
            </a:r>
          </a:p>
        </p:txBody>
      </p:sp>
      <p:sp>
        <p:nvSpPr>
          <p:cNvPr id="5" name="Footer Placeholder 4">
            <a:extLst>
              <a:ext uri="{FF2B5EF4-FFF2-40B4-BE49-F238E27FC236}">
                <a16:creationId xmlns:a16="http://schemas.microsoft.com/office/drawing/2014/main" id="{3902D71A-C285-05F9-9294-E8D35F6FF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a:t>presentation title</a:t>
            </a:r>
          </a:p>
        </p:txBody>
      </p:sp>
      <p:sp>
        <p:nvSpPr>
          <p:cNvPr id="6" name="Slide Number Placeholder 5">
            <a:extLst>
              <a:ext uri="{FF2B5EF4-FFF2-40B4-BE49-F238E27FC236}">
                <a16:creationId xmlns:a16="http://schemas.microsoft.com/office/drawing/2014/main" id="{215DA757-2AAF-78CD-FF91-FCA534FA4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58FB4751-880F-D840-AAA9-3A15815CC996}" type="slidenum">
              <a:rPr lang="en-GB" smtClean="0"/>
              <a:pPr/>
              <a:t>‹#›</a:t>
            </a:fld>
            <a:endParaRPr lang="en-GB" dirty="0"/>
          </a:p>
        </p:txBody>
      </p:sp>
      <p:cxnSp>
        <p:nvCxnSpPr>
          <p:cNvPr id="7" name="Straight Connector 6">
            <a:extLst>
              <a:ext uri="{FF2B5EF4-FFF2-40B4-BE49-F238E27FC236}">
                <a16:creationId xmlns:a16="http://schemas.microsoft.com/office/drawing/2014/main" id="{8959766B-52C7-AE0B-5F95-96FB6DC18456}"/>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73350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57" r:id="rId16"/>
    <p:sldLayoutId id="2147483661" r:id="rId17"/>
    <p:sldLayoutId id="2147483663" r:id="rId18"/>
    <p:sldLayoutId id="2147483653" r:id="rId19"/>
    <p:sldLayoutId id="2147483667" r:id="rId20"/>
    <p:sldLayoutId id="2147483665" r:id="rId21"/>
    <p:sldLayoutId id="2147483652" r:id="rId22"/>
    <p:sldLayoutId id="2147483655" r:id="rId2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en-GB"/>
            </a:defPPr>
          </a:lstStyle>
          <a:p>
            <a:pPr rtl="0"/>
            <a:r>
              <a:rPr lang="en-GB" sz="3200" dirty="0"/>
              <a:t>Thesis defence </a:t>
            </a:r>
            <a:br>
              <a:rPr lang="en-GB" sz="3200" dirty="0"/>
            </a:br>
            <a:r>
              <a:rPr lang="en-GB" sz="3200" dirty="0"/>
              <a:t>on</a:t>
            </a:r>
            <a:br>
              <a:rPr lang="en-GB" sz="3200" dirty="0"/>
            </a:br>
            <a:r>
              <a:rPr lang="en-GB" sz="3200" dirty="0"/>
              <a:t>Fine–Tuning Named Entity Recognition For Clinical Tag Extraction Using Pretrained Language Models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188441" y="5086889"/>
            <a:ext cx="9144000" cy="1655762"/>
          </a:xfrm>
        </p:spPr>
        <p:txBody>
          <a:bodyPr rtlCol="0"/>
          <a:lstStyle>
            <a:defPPr>
              <a:defRPr lang="en-GB"/>
            </a:defPPr>
          </a:lstStyle>
          <a:p>
            <a:pPr rtl="0"/>
            <a:r>
              <a:rPr lang="en-GB" dirty="0"/>
              <a:t>Adeyemi Victor </a:t>
            </a:r>
            <a:r>
              <a:rPr lang="en-GB" dirty="0" err="1"/>
              <a:t>Gbadamosi</a:t>
            </a:r>
            <a:endParaRPr lang="en-GB" dirty="0"/>
          </a:p>
          <a:p>
            <a:pPr rtl="0"/>
            <a:r>
              <a:rPr lang="en-GB" dirty="0"/>
              <a:t>29</a:t>
            </a:r>
            <a:r>
              <a:rPr lang="en-GB" baseline="30000" dirty="0"/>
              <a:t>th</a:t>
            </a:r>
            <a:r>
              <a:rPr lang="en-GB" dirty="0"/>
              <a:t> January 2024</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224693"/>
            <a:ext cx="10515600" cy="676656"/>
          </a:xfrm>
        </p:spPr>
        <p:txBody>
          <a:bodyPr rtlCol="0"/>
          <a:lstStyle>
            <a:defPPr>
              <a:defRPr lang="en-GB"/>
            </a:defPPr>
          </a:lstStyle>
          <a:p>
            <a:pPr algn="ctr" rtl="0"/>
            <a:r>
              <a:rPr lang="en-GB" sz="3600" dirty="0"/>
              <a:t>Overview of Trainings completed</a:t>
            </a:r>
          </a:p>
        </p:txBody>
      </p:sp>
      <p:graphicFrame>
        <p:nvGraphicFramePr>
          <p:cNvPr id="2" name="Content Placeholder 1">
            <a:extLst>
              <a:ext uri="{FF2B5EF4-FFF2-40B4-BE49-F238E27FC236}">
                <a16:creationId xmlns:a16="http://schemas.microsoft.com/office/drawing/2014/main" id="{A3F84E00-75F2-5A2F-F8A4-C096BDDB20B7}"/>
              </a:ext>
            </a:extLst>
          </p:cNvPr>
          <p:cNvGraphicFramePr>
            <a:graphicFrameLocks noGrp="1"/>
          </p:cNvGraphicFramePr>
          <p:nvPr>
            <p:ph idx="1"/>
            <p:extLst>
              <p:ext uri="{D42A27DB-BD31-4B8C-83A1-F6EECF244321}">
                <p14:modId xmlns:p14="http://schemas.microsoft.com/office/powerpoint/2010/main" val="3569817888"/>
              </p:ext>
            </p:extLst>
          </p:nvPr>
        </p:nvGraphicFramePr>
        <p:xfrm>
          <a:off x="1965010" y="984910"/>
          <a:ext cx="8017190" cy="5287879"/>
        </p:xfrm>
        <a:graphic>
          <a:graphicData uri="http://schemas.openxmlformats.org/drawingml/2006/table">
            <a:tbl>
              <a:tblPr firstRow="1" firstCol="1" bandRow="1">
                <a:tableStyleId>{1E171933-4619-4E11-9A3F-F7608DF75F80}</a:tableStyleId>
              </a:tblPr>
              <a:tblGrid>
                <a:gridCol w="1425813">
                  <a:extLst>
                    <a:ext uri="{9D8B030D-6E8A-4147-A177-3AD203B41FA5}">
                      <a16:colId xmlns:a16="http://schemas.microsoft.com/office/drawing/2014/main" val="664324869"/>
                    </a:ext>
                  </a:extLst>
                </a:gridCol>
                <a:gridCol w="2458300">
                  <a:extLst>
                    <a:ext uri="{9D8B030D-6E8A-4147-A177-3AD203B41FA5}">
                      <a16:colId xmlns:a16="http://schemas.microsoft.com/office/drawing/2014/main" val="2477611503"/>
                    </a:ext>
                  </a:extLst>
                </a:gridCol>
                <a:gridCol w="940226">
                  <a:extLst>
                    <a:ext uri="{9D8B030D-6E8A-4147-A177-3AD203B41FA5}">
                      <a16:colId xmlns:a16="http://schemas.microsoft.com/office/drawing/2014/main" val="3979178660"/>
                    </a:ext>
                  </a:extLst>
                </a:gridCol>
                <a:gridCol w="558260">
                  <a:extLst>
                    <a:ext uri="{9D8B030D-6E8A-4147-A177-3AD203B41FA5}">
                      <a16:colId xmlns:a16="http://schemas.microsoft.com/office/drawing/2014/main" val="4023063579"/>
                    </a:ext>
                  </a:extLst>
                </a:gridCol>
                <a:gridCol w="1606219">
                  <a:extLst>
                    <a:ext uri="{9D8B030D-6E8A-4147-A177-3AD203B41FA5}">
                      <a16:colId xmlns:a16="http://schemas.microsoft.com/office/drawing/2014/main" val="2060047960"/>
                    </a:ext>
                  </a:extLst>
                </a:gridCol>
                <a:gridCol w="1028372">
                  <a:extLst>
                    <a:ext uri="{9D8B030D-6E8A-4147-A177-3AD203B41FA5}">
                      <a16:colId xmlns:a16="http://schemas.microsoft.com/office/drawing/2014/main" val="684397977"/>
                    </a:ext>
                  </a:extLst>
                </a:gridCol>
              </a:tblGrid>
              <a:tr h="373861">
                <a:tc>
                  <a:txBody>
                    <a:bodyPr/>
                    <a:lstStyle/>
                    <a:p>
                      <a:pPr algn="ctr">
                        <a:lnSpc>
                          <a:spcPct val="107000"/>
                        </a:lnSpc>
                        <a:spcAft>
                          <a:spcPts val="800"/>
                        </a:spcAft>
                      </a:pPr>
                      <a:r>
                        <a:rPr lang="en-GB" sz="1200" kern="0" dirty="0">
                          <a:effectLst/>
                        </a:rPr>
                        <a:t>model</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learning rate</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weight decay</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tags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data</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punctuation marks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4126094268"/>
                  </a:ext>
                </a:extLst>
              </a:tr>
              <a:tr h="358700">
                <a:tc>
                  <a:txBody>
                    <a:bodyPr/>
                    <a:lstStyle/>
                    <a:p>
                      <a:pPr algn="ctr">
                        <a:lnSpc>
                          <a:spcPct val="107000"/>
                        </a:lnSpc>
                        <a:spcAft>
                          <a:spcPts val="800"/>
                        </a:spcAft>
                      </a:pPr>
                      <a:r>
                        <a:rPr lang="en-GB" sz="1200" kern="0" dirty="0" err="1">
                          <a:effectLst/>
                        </a:rPr>
                        <a:t>BioElectra</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5e-5, 1e-5, 1e-6, 7.5e-4, 5e-4</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abstract</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594499989"/>
                  </a:ext>
                </a:extLst>
              </a:tr>
              <a:tr h="358700">
                <a:tc>
                  <a:txBody>
                    <a:bodyPr/>
                    <a:lstStyle/>
                    <a:p>
                      <a:pPr algn="ctr">
                        <a:lnSpc>
                          <a:spcPct val="107000"/>
                        </a:lnSpc>
                        <a:spcAft>
                          <a:spcPts val="800"/>
                        </a:spcAft>
                      </a:pPr>
                      <a:r>
                        <a:rPr lang="en-GB" sz="1200" kern="0">
                          <a:effectLst/>
                        </a:rPr>
                        <a:t>BioElectra</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5e-5, 1e-5, 1e-6,7.5e-5, 2.5e-5</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abstract with method</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yes</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1893046616"/>
                  </a:ext>
                </a:extLst>
              </a:tr>
              <a:tr h="373861">
                <a:tc>
                  <a:txBody>
                    <a:bodyPr/>
                    <a:lstStyle/>
                    <a:p>
                      <a:pPr algn="ctr">
                        <a:lnSpc>
                          <a:spcPct val="107000"/>
                        </a:lnSpc>
                        <a:spcAft>
                          <a:spcPts val="800"/>
                        </a:spcAft>
                      </a:pPr>
                      <a:r>
                        <a:rPr lang="en-GB" sz="1200" kern="0">
                          <a:effectLst/>
                        </a:rPr>
                        <a:t>BioElectra</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5e-5, 1e-5, 1e-6, 5e-6, 1e-7, 1.25e-6, 7.5e-7, 2.5e-6</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50 AM</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4276434743"/>
                  </a:ext>
                </a:extLst>
              </a:tr>
              <a:tr h="373861">
                <a:tc>
                  <a:txBody>
                    <a:bodyPr/>
                    <a:lstStyle/>
                    <a:p>
                      <a:pPr algn="ctr">
                        <a:lnSpc>
                          <a:spcPct val="107000"/>
                        </a:lnSpc>
                        <a:spcAft>
                          <a:spcPts val="800"/>
                        </a:spcAft>
                      </a:pPr>
                      <a:r>
                        <a:rPr lang="en-GB" sz="1200" kern="0">
                          <a:effectLst/>
                        </a:rPr>
                        <a:t>BioElectra</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5e-5, 1e-5, 1e-6, 1e-4, 2.5e-5, 5e-6, 5e-4, 3e-5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512 AM</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3828792064"/>
                  </a:ext>
                </a:extLst>
              </a:tr>
              <a:tr h="183377">
                <a:tc>
                  <a:txBody>
                    <a:bodyPr/>
                    <a:lstStyle/>
                    <a:p>
                      <a:pPr algn="ctr">
                        <a:lnSpc>
                          <a:spcPct val="107000"/>
                        </a:lnSpc>
                        <a:spcAft>
                          <a:spcPts val="800"/>
                        </a:spcAft>
                      </a:pPr>
                      <a:r>
                        <a:rPr lang="en-GB" sz="1200" kern="0">
                          <a:effectLst/>
                        </a:rPr>
                        <a:t>BioElectra</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5e-4</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0.004</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512 AM</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8650966"/>
                  </a:ext>
                </a:extLst>
              </a:tr>
              <a:tr h="183377">
                <a:tc>
                  <a:txBody>
                    <a:bodyPr/>
                    <a:lstStyle/>
                    <a:p>
                      <a:pPr algn="ctr">
                        <a:lnSpc>
                          <a:spcPct val="107000"/>
                        </a:lnSpc>
                        <a:spcAft>
                          <a:spcPts val="800"/>
                        </a:spcAft>
                      </a:pPr>
                      <a:r>
                        <a:rPr lang="en-GB" sz="1200" kern="0">
                          <a:effectLst/>
                        </a:rPr>
                        <a:t>BioLinkBert</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7.5e-5, 5e-4, 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abstract</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219490960"/>
                  </a:ext>
                </a:extLst>
              </a:tr>
              <a:tr h="345974">
                <a:tc>
                  <a:txBody>
                    <a:bodyPr/>
                    <a:lstStyle/>
                    <a:p>
                      <a:pPr algn="ctr">
                        <a:lnSpc>
                          <a:spcPct val="107000"/>
                        </a:lnSpc>
                        <a:spcAft>
                          <a:spcPts val="800"/>
                        </a:spcAft>
                      </a:pPr>
                      <a:r>
                        <a:rPr lang="en-GB" sz="1200" kern="0">
                          <a:effectLst/>
                        </a:rPr>
                        <a:t>BioLinkBert</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7.5e-5, 2.5e-5, 1e-5, 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0.003</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15</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abstract with method</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2225899187"/>
                  </a:ext>
                </a:extLst>
              </a:tr>
              <a:tr h="183377">
                <a:tc>
                  <a:txBody>
                    <a:bodyPr/>
                    <a:lstStyle/>
                    <a:p>
                      <a:pPr algn="ctr">
                        <a:lnSpc>
                          <a:spcPct val="107000"/>
                        </a:lnSpc>
                        <a:spcAft>
                          <a:spcPts val="800"/>
                        </a:spcAft>
                      </a:pPr>
                      <a:r>
                        <a:rPr lang="en-GB" sz="1200" kern="0">
                          <a:effectLst/>
                        </a:rPr>
                        <a:t>BioLinkBert</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5e-6, 1e-6, 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50 AM</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2912366242"/>
                  </a:ext>
                </a:extLst>
              </a:tr>
              <a:tr h="183377">
                <a:tc>
                  <a:txBody>
                    <a:bodyPr/>
                    <a:lstStyle/>
                    <a:p>
                      <a:pPr algn="ctr">
                        <a:lnSpc>
                          <a:spcPct val="107000"/>
                        </a:lnSpc>
                        <a:spcAft>
                          <a:spcPts val="800"/>
                        </a:spcAft>
                      </a:pPr>
                      <a:r>
                        <a:rPr lang="en-GB" sz="1200" kern="0">
                          <a:effectLst/>
                        </a:rPr>
                        <a:t>BioLinkBert</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2.5e-5, 3e-5, 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512 AM</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1066438105"/>
                  </a:ext>
                </a:extLst>
              </a:tr>
              <a:tr h="183377">
                <a:tc>
                  <a:txBody>
                    <a:bodyPr/>
                    <a:lstStyle/>
                    <a:p>
                      <a:pPr algn="ctr">
                        <a:lnSpc>
                          <a:spcPct val="107000"/>
                        </a:lnSpc>
                        <a:spcAft>
                          <a:spcPts val="800"/>
                        </a:spcAft>
                      </a:pPr>
                      <a:r>
                        <a:rPr lang="en-GB" sz="1200" kern="0" dirty="0">
                          <a:effectLst/>
                        </a:rPr>
                        <a:t>PubMedBert</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7.5e-5, 5e-4, 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abstract</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172021167"/>
                  </a:ext>
                </a:extLst>
              </a:tr>
              <a:tr h="345974">
                <a:tc>
                  <a:txBody>
                    <a:bodyPr/>
                    <a:lstStyle/>
                    <a:p>
                      <a:pPr algn="ctr">
                        <a:lnSpc>
                          <a:spcPct val="107000"/>
                        </a:lnSpc>
                        <a:spcAft>
                          <a:spcPts val="800"/>
                        </a:spcAft>
                      </a:pPr>
                      <a:r>
                        <a:rPr lang="en-GB" sz="1200" kern="0" dirty="0">
                          <a:effectLst/>
                        </a:rPr>
                        <a:t>PubMedBert</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7.5e-5, 2.5e-5, 1e-5, 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abstract with method</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555636516"/>
                  </a:ext>
                </a:extLst>
              </a:tr>
              <a:tr h="183377">
                <a:tc>
                  <a:txBody>
                    <a:bodyPr/>
                    <a:lstStyle/>
                    <a:p>
                      <a:pPr algn="ctr">
                        <a:lnSpc>
                          <a:spcPct val="107000"/>
                        </a:lnSpc>
                        <a:spcAft>
                          <a:spcPts val="800"/>
                        </a:spcAft>
                      </a:pPr>
                      <a:r>
                        <a:rPr lang="en-GB" sz="1200" kern="0" dirty="0">
                          <a:effectLst/>
                        </a:rPr>
                        <a:t>PubMedBert</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5e-6, 1e-6, 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50 AM</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3767920424"/>
                  </a:ext>
                </a:extLst>
              </a:tr>
              <a:tr h="183377">
                <a:tc>
                  <a:txBody>
                    <a:bodyPr/>
                    <a:lstStyle/>
                    <a:p>
                      <a:pPr algn="ctr">
                        <a:lnSpc>
                          <a:spcPct val="107000"/>
                        </a:lnSpc>
                        <a:spcAft>
                          <a:spcPts val="800"/>
                        </a:spcAft>
                      </a:pPr>
                      <a:r>
                        <a:rPr lang="en-GB" sz="1200" kern="0" dirty="0">
                          <a:effectLst/>
                        </a:rPr>
                        <a:t>PubMedBert</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2.5e-5, 3e-5, 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512 AM</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yes</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2436637528"/>
                  </a:ext>
                </a:extLst>
              </a:tr>
              <a:tr h="358700">
                <a:tc>
                  <a:txBody>
                    <a:bodyPr/>
                    <a:lstStyle/>
                    <a:p>
                      <a:pPr algn="ctr">
                        <a:lnSpc>
                          <a:spcPct val="107000"/>
                        </a:lnSpc>
                        <a:spcAft>
                          <a:spcPts val="800"/>
                        </a:spcAft>
                      </a:pPr>
                      <a:r>
                        <a:rPr lang="en-GB" sz="1200" kern="0">
                          <a:effectLst/>
                        </a:rPr>
                        <a:t>clinical longformer</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8.5e-5, 2.5e-5, 5e-5, 5e-4, 1.25e-5, 1e-5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0.003</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abstract with method</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yes</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875988508"/>
                  </a:ext>
                </a:extLst>
              </a:tr>
              <a:tr h="345974">
                <a:tc>
                  <a:txBody>
                    <a:bodyPr/>
                    <a:lstStyle/>
                    <a:p>
                      <a:pPr algn="ctr">
                        <a:lnSpc>
                          <a:spcPct val="107000"/>
                        </a:lnSpc>
                        <a:spcAft>
                          <a:spcPts val="800"/>
                        </a:spcAft>
                      </a:pPr>
                      <a:r>
                        <a:rPr lang="en-GB" sz="1200" kern="0">
                          <a:effectLst/>
                        </a:rPr>
                        <a:t>clinical longformer</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0.001</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abstract with method</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yes</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1934296847"/>
                  </a:ext>
                </a:extLst>
              </a:tr>
              <a:tr h="345974">
                <a:tc>
                  <a:txBody>
                    <a:bodyPr/>
                    <a:lstStyle/>
                    <a:p>
                      <a:pPr algn="ctr">
                        <a:lnSpc>
                          <a:spcPct val="107000"/>
                        </a:lnSpc>
                        <a:spcAft>
                          <a:spcPts val="800"/>
                        </a:spcAft>
                      </a:pPr>
                      <a:r>
                        <a:rPr lang="en-GB" sz="1200" kern="0">
                          <a:effectLst/>
                        </a:rPr>
                        <a:t>clinical longformer</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0.005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abstract with method</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yes</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2204731721"/>
                  </a:ext>
                </a:extLst>
              </a:tr>
              <a:tr h="345974">
                <a:tc>
                  <a:txBody>
                    <a:bodyPr/>
                    <a:lstStyle/>
                    <a:p>
                      <a:pPr algn="ctr">
                        <a:lnSpc>
                          <a:spcPct val="107000"/>
                        </a:lnSpc>
                        <a:spcAft>
                          <a:spcPts val="800"/>
                        </a:spcAft>
                      </a:pPr>
                      <a:r>
                        <a:rPr lang="en-GB" sz="1200" kern="0">
                          <a:effectLst/>
                        </a:rPr>
                        <a:t>clinical longformer</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5e-5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0.0005</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15</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a:effectLst/>
                        </a:rPr>
                        <a:t>abstract with method</a:t>
                      </a:r>
                      <a:endParaRPr lang="en-GB" sz="1200" kern="10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tc>
                  <a:txBody>
                    <a:bodyPr/>
                    <a:lstStyle/>
                    <a:p>
                      <a:pPr algn="ctr">
                        <a:lnSpc>
                          <a:spcPct val="107000"/>
                        </a:lnSpc>
                        <a:spcAft>
                          <a:spcPts val="800"/>
                        </a:spcAft>
                      </a:pPr>
                      <a:r>
                        <a:rPr lang="en-GB" sz="1200" kern="0" dirty="0">
                          <a:effectLst/>
                        </a:rPr>
                        <a:t>yes</a:t>
                      </a:r>
                      <a:endParaRPr lang="en-GB"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47781" marR="47781" marT="0" marB="0"/>
                </a:tc>
                <a:extLst>
                  <a:ext uri="{0D108BD9-81ED-4DB2-BD59-A6C34878D82A}">
                    <a16:rowId xmlns:a16="http://schemas.microsoft.com/office/drawing/2014/main" val="4069994596"/>
                  </a:ext>
                </a:extLst>
              </a:tr>
            </a:tbl>
          </a:graphicData>
        </a:graphic>
      </p:graphicFrame>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10</a:t>
            </a:fld>
            <a:endParaRPr lang="en-GB" dirty="0"/>
          </a:p>
        </p:txBody>
      </p:sp>
      <p:sp>
        <p:nvSpPr>
          <p:cNvPr id="5" name="Date Placeholder 1">
            <a:extLst>
              <a:ext uri="{FF2B5EF4-FFF2-40B4-BE49-F238E27FC236}">
                <a16:creationId xmlns:a16="http://schemas.microsoft.com/office/drawing/2014/main" id="{8D37B30A-75CC-39F2-3441-0CE25C97418F}"/>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3233186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224693"/>
            <a:ext cx="10515600" cy="676656"/>
          </a:xfrm>
        </p:spPr>
        <p:txBody>
          <a:bodyPr rtlCol="0"/>
          <a:lstStyle>
            <a:defPPr>
              <a:defRPr lang="en-GB"/>
            </a:defPPr>
          </a:lstStyle>
          <a:p>
            <a:pPr algn="ctr" rtl="0"/>
            <a:r>
              <a:rPr lang="en-GB" sz="3600" dirty="0"/>
              <a:t>Results(dataset and models</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11</a:t>
            </a:fld>
            <a:endParaRPr lang="en-GB" dirty="0"/>
          </a:p>
        </p:txBody>
      </p:sp>
      <p:graphicFrame>
        <p:nvGraphicFramePr>
          <p:cNvPr id="9" name="Chart 8">
            <a:extLst>
              <a:ext uri="{FF2B5EF4-FFF2-40B4-BE49-F238E27FC236}">
                <a16:creationId xmlns:a16="http://schemas.microsoft.com/office/drawing/2014/main" id="{BB1D1744-ACBC-B207-08B7-9DDDB81E4683}"/>
              </a:ext>
            </a:extLst>
          </p:cNvPr>
          <p:cNvGraphicFramePr/>
          <p:nvPr>
            <p:extLst>
              <p:ext uri="{D42A27DB-BD31-4B8C-83A1-F6EECF244321}">
                <p14:modId xmlns:p14="http://schemas.microsoft.com/office/powerpoint/2010/main" val="2919253734"/>
              </p:ext>
            </p:extLst>
          </p:nvPr>
        </p:nvGraphicFramePr>
        <p:xfrm>
          <a:off x="576072" y="901349"/>
          <a:ext cx="10736116" cy="407125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47AB638B-168C-22BC-661F-E062E3EC5C93}"/>
              </a:ext>
            </a:extLst>
          </p:cNvPr>
          <p:cNvSpPr txBox="1"/>
          <p:nvPr/>
        </p:nvSpPr>
        <p:spPr>
          <a:xfrm>
            <a:off x="1490472" y="5118542"/>
            <a:ext cx="8907316" cy="1200329"/>
          </a:xfrm>
          <a:prstGeom prst="rect">
            <a:avLst/>
          </a:prstGeom>
          <a:noFill/>
        </p:spPr>
        <p:txBody>
          <a:bodyPr wrap="square" rtlCol="0">
            <a:spAutoFit/>
          </a:bodyPr>
          <a:lstStyle/>
          <a:p>
            <a:pPr marL="285750" indent="-285750">
              <a:buFont typeface="Arial" panose="020B0604020202020204" pitchFamily="34" charset="0"/>
              <a:buChar char="•"/>
            </a:pPr>
            <a:r>
              <a:rPr lang="en-GB" dirty="0"/>
              <a:t>50AM and Abstract with methods performed best across all models</a:t>
            </a:r>
          </a:p>
          <a:p>
            <a:pPr marL="285750" indent="-285750">
              <a:buFont typeface="Arial" panose="020B0604020202020204" pitchFamily="34" charset="0"/>
              <a:buChar char="•"/>
            </a:pPr>
            <a:r>
              <a:rPr lang="en-GB" dirty="0"/>
              <a:t>50AM on </a:t>
            </a:r>
            <a:r>
              <a:rPr lang="en-GB" dirty="0" err="1"/>
              <a:t>pubmedbert</a:t>
            </a:r>
            <a:r>
              <a:rPr lang="en-GB" dirty="0"/>
              <a:t> had the highest result of 0.64 average f1 score</a:t>
            </a:r>
          </a:p>
          <a:p>
            <a:pPr marL="285750" indent="-285750">
              <a:buFont typeface="Arial" panose="020B0604020202020204" pitchFamily="34" charset="0"/>
              <a:buChar char="•"/>
            </a:pPr>
            <a:r>
              <a:rPr lang="en-GB" dirty="0"/>
              <a:t>Clinical </a:t>
            </a:r>
            <a:r>
              <a:rPr lang="en-GB" dirty="0" err="1"/>
              <a:t>longformer</a:t>
            </a:r>
            <a:r>
              <a:rPr lang="en-GB" dirty="0"/>
              <a:t> was only trained on abstract with method but underperformed</a:t>
            </a:r>
          </a:p>
          <a:p>
            <a:endParaRPr lang="en-GB" dirty="0"/>
          </a:p>
        </p:txBody>
      </p:sp>
      <p:sp>
        <p:nvSpPr>
          <p:cNvPr id="11" name="Date Placeholder 1">
            <a:extLst>
              <a:ext uri="{FF2B5EF4-FFF2-40B4-BE49-F238E27FC236}">
                <a16:creationId xmlns:a16="http://schemas.microsoft.com/office/drawing/2014/main" id="{E4BECE15-8366-85BF-6325-AF7328C55E48}"/>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359357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576072" y="704088"/>
            <a:ext cx="10515600" cy="676656"/>
          </a:xfrm>
        </p:spPr>
        <p:txBody>
          <a:bodyPr rtlCol="0" anchor="ctr">
            <a:normAutofit/>
          </a:bodyPr>
          <a:lstStyle>
            <a:defPPr>
              <a:defRPr lang="en-GB"/>
            </a:defPPr>
          </a:lstStyle>
          <a:p>
            <a:pPr rtl="0"/>
            <a:r>
              <a:rPr lang="en-GB" sz="4100"/>
              <a:t>Results(Entity Type and Model)</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a:xfrm>
            <a:off x="8610600" y="6356350"/>
            <a:ext cx="2743200" cy="365125"/>
          </a:xfrm>
        </p:spPr>
        <p:txBody>
          <a:bodyPr rtlCol="0" anchor="ctr">
            <a:normAutofit/>
          </a:bodyPr>
          <a:lstStyle>
            <a:defPPr>
              <a:defRPr lang="en-GB"/>
            </a:defPPr>
          </a:lstStyle>
          <a:p>
            <a:pPr rtl="0">
              <a:spcAft>
                <a:spcPts val="600"/>
              </a:spcAft>
            </a:pPr>
            <a:fld id="{58FB4751-880F-D840-AAA9-3A15815CC996}" type="slidenum">
              <a:rPr lang="en-GB" smtClean="0"/>
              <a:pPr rtl="0">
                <a:spcAft>
                  <a:spcPts val="600"/>
                </a:spcAft>
              </a:pPr>
              <a:t>12</a:t>
            </a:fld>
            <a:endParaRPr lang="en-GB"/>
          </a:p>
        </p:txBody>
      </p:sp>
      <p:graphicFrame>
        <p:nvGraphicFramePr>
          <p:cNvPr id="5" name="Table 4">
            <a:extLst>
              <a:ext uri="{FF2B5EF4-FFF2-40B4-BE49-F238E27FC236}">
                <a16:creationId xmlns:a16="http://schemas.microsoft.com/office/drawing/2014/main" id="{52800479-F858-0D3F-2C90-DF434CF9344C}"/>
              </a:ext>
            </a:extLst>
          </p:cNvPr>
          <p:cNvGraphicFramePr>
            <a:graphicFrameLocks noGrp="1"/>
          </p:cNvGraphicFramePr>
          <p:nvPr>
            <p:extLst>
              <p:ext uri="{D42A27DB-BD31-4B8C-83A1-F6EECF244321}">
                <p14:modId xmlns:p14="http://schemas.microsoft.com/office/powerpoint/2010/main" val="3907148623"/>
              </p:ext>
            </p:extLst>
          </p:nvPr>
        </p:nvGraphicFramePr>
        <p:xfrm>
          <a:off x="576072" y="1905599"/>
          <a:ext cx="9363457" cy="3869776"/>
        </p:xfrm>
        <a:graphic>
          <a:graphicData uri="http://schemas.openxmlformats.org/drawingml/2006/table">
            <a:tbl>
              <a:tblPr firstRow="1" firstCol="1" bandRow="1">
                <a:tableStyleId>{1E171933-4619-4E11-9A3F-F7608DF75F80}</a:tableStyleId>
              </a:tblPr>
              <a:tblGrid>
                <a:gridCol w="1896404">
                  <a:extLst>
                    <a:ext uri="{9D8B030D-6E8A-4147-A177-3AD203B41FA5}">
                      <a16:colId xmlns:a16="http://schemas.microsoft.com/office/drawing/2014/main" val="2314397774"/>
                    </a:ext>
                  </a:extLst>
                </a:gridCol>
                <a:gridCol w="1983611">
                  <a:extLst>
                    <a:ext uri="{9D8B030D-6E8A-4147-A177-3AD203B41FA5}">
                      <a16:colId xmlns:a16="http://schemas.microsoft.com/office/drawing/2014/main" val="3971740092"/>
                    </a:ext>
                  </a:extLst>
                </a:gridCol>
                <a:gridCol w="1647568">
                  <a:extLst>
                    <a:ext uri="{9D8B030D-6E8A-4147-A177-3AD203B41FA5}">
                      <a16:colId xmlns:a16="http://schemas.microsoft.com/office/drawing/2014/main" val="3904755963"/>
                    </a:ext>
                  </a:extLst>
                </a:gridCol>
                <a:gridCol w="1647568">
                  <a:extLst>
                    <a:ext uri="{9D8B030D-6E8A-4147-A177-3AD203B41FA5}">
                      <a16:colId xmlns:a16="http://schemas.microsoft.com/office/drawing/2014/main" val="963347654"/>
                    </a:ext>
                  </a:extLst>
                </a:gridCol>
                <a:gridCol w="2188306">
                  <a:extLst>
                    <a:ext uri="{9D8B030D-6E8A-4147-A177-3AD203B41FA5}">
                      <a16:colId xmlns:a16="http://schemas.microsoft.com/office/drawing/2014/main" val="989254502"/>
                    </a:ext>
                  </a:extLst>
                </a:gridCol>
              </a:tblGrid>
              <a:tr h="241861">
                <a:tc>
                  <a:txBody>
                    <a:bodyPr/>
                    <a:lstStyle/>
                    <a:p>
                      <a:pPr algn="ctr">
                        <a:lnSpc>
                          <a:spcPct val="107000"/>
                        </a:lnSpc>
                        <a:spcAft>
                          <a:spcPts val="800"/>
                        </a:spcAft>
                      </a:pPr>
                      <a:r>
                        <a:rPr lang="en-GB" sz="1300" kern="0">
                          <a:effectLst/>
                        </a:rPr>
                        <a:t>model</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BioElectra</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BioLinkBert</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PubMedBert</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clinical Longformer</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3932595224"/>
                  </a:ext>
                </a:extLst>
              </a:tr>
              <a:tr h="241861">
                <a:tc>
                  <a:txBody>
                    <a:bodyPr/>
                    <a:lstStyle/>
                    <a:p>
                      <a:pPr algn="ctr">
                        <a:lnSpc>
                          <a:spcPct val="107000"/>
                        </a:lnSpc>
                        <a:spcAft>
                          <a:spcPts val="800"/>
                        </a:spcAft>
                      </a:pPr>
                      <a:r>
                        <a:rPr lang="en-GB" sz="1300" kern="0">
                          <a:effectLst/>
                        </a:rPr>
                        <a:t>F1 B–cond</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0.550409</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0.651489</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0.591656</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0.350158</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2222596638"/>
                  </a:ext>
                </a:extLst>
              </a:tr>
              <a:tr h="241861">
                <a:tc>
                  <a:txBody>
                    <a:bodyPr/>
                    <a:lstStyle/>
                    <a:p>
                      <a:pPr algn="ctr">
                        <a:lnSpc>
                          <a:spcPct val="107000"/>
                        </a:lnSpc>
                        <a:spcAft>
                          <a:spcPts val="800"/>
                        </a:spcAft>
                      </a:pPr>
                      <a:r>
                        <a:rPr lang="en-GB" sz="1300" kern="0">
                          <a:effectLst/>
                        </a:rPr>
                        <a:t>F1 I–cond</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0.641374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0.627758</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0.591304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0.439058</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2277747105"/>
                  </a:ext>
                </a:extLst>
              </a:tr>
              <a:tr h="241861">
                <a:tc>
                  <a:txBody>
                    <a:bodyPr/>
                    <a:lstStyle/>
                    <a:p>
                      <a:pPr algn="ctr">
                        <a:lnSpc>
                          <a:spcPct val="107000"/>
                        </a:lnSpc>
                        <a:spcAft>
                          <a:spcPts val="800"/>
                        </a:spcAft>
                      </a:pPr>
                      <a:r>
                        <a:rPr lang="en-GB" sz="1300" kern="0">
                          <a:effectLst/>
                        </a:rPr>
                        <a:t>F1 B–des</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0.618337</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dirty="0">
                          <a:effectLst/>
                        </a:rPr>
                        <a:t>0.652361</a:t>
                      </a:r>
                      <a:endParaRPr lang="en-GB" sz="1300" kern="100" dirty="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0.627767</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0.525458</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1544625959"/>
                  </a:ext>
                </a:extLst>
              </a:tr>
              <a:tr h="241861">
                <a:tc>
                  <a:txBody>
                    <a:bodyPr/>
                    <a:lstStyle/>
                    <a:p>
                      <a:pPr algn="ctr">
                        <a:lnSpc>
                          <a:spcPct val="107000"/>
                        </a:lnSpc>
                        <a:spcAft>
                          <a:spcPts val="800"/>
                        </a:spcAft>
                      </a:pPr>
                      <a:r>
                        <a:rPr lang="en-GB" sz="1300" kern="0">
                          <a:effectLst/>
                        </a:rPr>
                        <a:t>F1 I–des</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0.732379</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0.759283</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0.743383</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0.587174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3445226994"/>
                  </a:ext>
                </a:extLst>
              </a:tr>
              <a:tr h="241861">
                <a:tc>
                  <a:txBody>
                    <a:bodyPr/>
                    <a:lstStyle/>
                    <a:p>
                      <a:pPr algn="ctr">
                        <a:lnSpc>
                          <a:spcPct val="107000"/>
                        </a:lnSpc>
                        <a:spcAft>
                          <a:spcPts val="800"/>
                        </a:spcAft>
                      </a:pPr>
                      <a:r>
                        <a:rPr lang="en-GB" sz="1300" kern="0">
                          <a:effectLst/>
                        </a:rPr>
                        <a:t>F1 B–subj</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0.585276</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0.664596</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0.553165</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0.333884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1210187149"/>
                  </a:ext>
                </a:extLst>
              </a:tr>
              <a:tr h="241861">
                <a:tc>
                  <a:txBody>
                    <a:bodyPr/>
                    <a:lstStyle/>
                    <a:p>
                      <a:pPr algn="ctr">
                        <a:lnSpc>
                          <a:spcPct val="107000"/>
                        </a:lnSpc>
                        <a:spcAft>
                          <a:spcPts val="800"/>
                        </a:spcAft>
                      </a:pPr>
                      <a:r>
                        <a:rPr lang="en-GB" sz="1300" kern="0">
                          <a:effectLst/>
                        </a:rPr>
                        <a:t>F1 I–subj</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0.535414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0.605505</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0.502674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0.379399</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299328453"/>
                  </a:ext>
                </a:extLst>
              </a:tr>
              <a:tr h="241861">
                <a:tc>
                  <a:txBody>
                    <a:bodyPr/>
                    <a:lstStyle/>
                    <a:p>
                      <a:pPr algn="ctr">
                        <a:lnSpc>
                          <a:spcPct val="107000"/>
                        </a:lnSpc>
                        <a:spcAft>
                          <a:spcPts val="800"/>
                        </a:spcAft>
                      </a:pPr>
                      <a:r>
                        <a:rPr lang="en-GB" sz="1300" kern="0">
                          <a:effectLst/>
                        </a:rPr>
                        <a:t>F1 B–group A</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0.724379</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0.688406</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0.744641</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0.456688</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963437661"/>
                  </a:ext>
                </a:extLst>
              </a:tr>
              <a:tr h="241861">
                <a:tc>
                  <a:txBody>
                    <a:bodyPr/>
                    <a:lstStyle/>
                    <a:p>
                      <a:pPr algn="ctr">
                        <a:lnSpc>
                          <a:spcPct val="107000"/>
                        </a:lnSpc>
                        <a:spcAft>
                          <a:spcPts val="800"/>
                        </a:spcAft>
                      </a:pPr>
                      <a:r>
                        <a:rPr lang="en-GB" sz="1300" kern="0">
                          <a:effectLst/>
                        </a:rPr>
                        <a:t>F1 I–group A</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0.601415</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0.547434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0.572997</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0.477845</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2474522251"/>
                  </a:ext>
                </a:extLst>
              </a:tr>
              <a:tr h="241861">
                <a:tc>
                  <a:txBody>
                    <a:bodyPr/>
                    <a:lstStyle/>
                    <a:p>
                      <a:pPr algn="ctr">
                        <a:lnSpc>
                          <a:spcPct val="107000"/>
                        </a:lnSpc>
                        <a:spcAft>
                          <a:spcPts val="800"/>
                        </a:spcAft>
                      </a:pPr>
                      <a:r>
                        <a:rPr lang="en-GB" sz="1300" kern="0">
                          <a:effectLst/>
                        </a:rPr>
                        <a:t>F1 B–group B</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0.672773</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0.556943</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0.685285</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0.361809</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860647125"/>
                  </a:ext>
                </a:extLst>
              </a:tr>
              <a:tr h="241861">
                <a:tc>
                  <a:txBody>
                    <a:bodyPr/>
                    <a:lstStyle/>
                    <a:p>
                      <a:pPr algn="ctr">
                        <a:lnSpc>
                          <a:spcPct val="107000"/>
                        </a:lnSpc>
                        <a:spcAft>
                          <a:spcPts val="800"/>
                        </a:spcAft>
                      </a:pPr>
                      <a:r>
                        <a:rPr lang="en-GB" sz="1300" kern="0">
                          <a:effectLst/>
                        </a:rPr>
                        <a:t>F1 I–group B</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0.481178</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0.52669</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0.49505</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0.226744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3343889521"/>
                  </a:ext>
                </a:extLst>
              </a:tr>
              <a:tr h="241861">
                <a:tc>
                  <a:txBody>
                    <a:bodyPr/>
                    <a:lstStyle/>
                    <a:p>
                      <a:pPr algn="ctr">
                        <a:lnSpc>
                          <a:spcPct val="107000"/>
                        </a:lnSpc>
                        <a:spcAft>
                          <a:spcPts val="800"/>
                        </a:spcAft>
                      </a:pPr>
                      <a:r>
                        <a:rPr lang="en-GB" sz="1300" kern="0">
                          <a:effectLst/>
                        </a:rPr>
                        <a:t>F1 B–group C</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0.644444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0.612378</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0.718686</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1784258102"/>
                  </a:ext>
                </a:extLst>
              </a:tr>
              <a:tr h="241861">
                <a:tc>
                  <a:txBody>
                    <a:bodyPr/>
                    <a:lstStyle/>
                    <a:p>
                      <a:pPr algn="ctr">
                        <a:lnSpc>
                          <a:spcPct val="107000"/>
                        </a:lnSpc>
                        <a:spcAft>
                          <a:spcPts val="800"/>
                        </a:spcAft>
                      </a:pPr>
                      <a:r>
                        <a:rPr lang="en-GB" sz="1300" kern="0">
                          <a:effectLst/>
                        </a:rPr>
                        <a:t>F1 I–group C</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0.533784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0.358621</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0.602941</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1319440637"/>
                  </a:ext>
                </a:extLst>
              </a:tr>
              <a:tr h="241861">
                <a:tc>
                  <a:txBody>
                    <a:bodyPr/>
                    <a:lstStyle/>
                    <a:p>
                      <a:pPr algn="ctr">
                        <a:lnSpc>
                          <a:spcPct val="107000"/>
                        </a:lnSpc>
                        <a:spcAft>
                          <a:spcPts val="800"/>
                        </a:spcAft>
                      </a:pPr>
                      <a:r>
                        <a:rPr lang="en-GB" sz="1300" kern="0">
                          <a:effectLst/>
                        </a:rPr>
                        <a:t>F1 B–group D</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0.709677</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0.807175</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3252057167"/>
                  </a:ext>
                </a:extLst>
              </a:tr>
              <a:tr h="241861">
                <a:tc>
                  <a:txBody>
                    <a:bodyPr/>
                    <a:lstStyle/>
                    <a:p>
                      <a:pPr algn="ctr">
                        <a:lnSpc>
                          <a:spcPct val="107000"/>
                        </a:lnSpc>
                        <a:spcAft>
                          <a:spcPts val="800"/>
                        </a:spcAft>
                      </a:pPr>
                      <a:r>
                        <a:rPr lang="en-GB" sz="1300" kern="0">
                          <a:effectLst/>
                        </a:rPr>
                        <a:t>F1 I–group D</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0.375</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0.710744</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2091258137"/>
                  </a:ext>
                </a:extLst>
              </a:tr>
              <a:tr h="241861">
                <a:tc>
                  <a:txBody>
                    <a:bodyPr/>
                    <a:lstStyle/>
                    <a:p>
                      <a:pPr algn="ctr">
                        <a:lnSpc>
                          <a:spcPct val="107000"/>
                        </a:lnSpc>
                        <a:spcAft>
                          <a:spcPts val="800"/>
                        </a:spcAft>
                      </a:pPr>
                      <a:r>
                        <a:rPr lang="en-GB" sz="1300" kern="0">
                          <a:effectLst/>
                        </a:rPr>
                        <a:t>average f1score</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0.600417071</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0.604288667</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0.639104857</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tc>
                  <a:txBody>
                    <a:bodyPr/>
                    <a:lstStyle/>
                    <a:p>
                      <a:pPr algn="ctr">
                        <a:lnSpc>
                          <a:spcPct val="107000"/>
                        </a:lnSpc>
                        <a:spcAft>
                          <a:spcPts val="800"/>
                        </a:spcAft>
                      </a:pPr>
                      <a:r>
                        <a:rPr lang="en-GB" sz="1300" kern="0">
                          <a:effectLst/>
                        </a:rPr>
                        <a:t>0.344851417</a:t>
                      </a:r>
                      <a:endParaRPr lang="en-GB" sz="1300" kern="100">
                        <a:effectLst/>
                        <a:latin typeface="Calibri" panose="020F0502020204030204" pitchFamily="34" charset="0"/>
                        <a:ea typeface="Calibri" panose="020F0502020204030204" pitchFamily="34" charset="0"/>
                        <a:cs typeface="Calibri" panose="020F0502020204030204" pitchFamily="34" charset="0"/>
                      </a:endParaRPr>
                    </a:p>
                  </a:txBody>
                  <a:tcPr marL="80150" marR="80150" marT="0" marB="0"/>
                </a:tc>
                <a:extLst>
                  <a:ext uri="{0D108BD9-81ED-4DB2-BD59-A6C34878D82A}">
                    <a16:rowId xmlns:a16="http://schemas.microsoft.com/office/drawing/2014/main" val="3975097249"/>
                  </a:ext>
                </a:extLst>
              </a:tr>
            </a:tbl>
          </a:graphicData>
        </a:graphic>
      </p:graphicFrame>
      <p:sp>
        <p:nvSpPr>
          <p:cNvPr id="6" name="Date Placeholder 1">
            <a:extLst>
              <a:ext uri="{FF2B5EF4-FFF2-40B4-BE49-F238E27FC236}">
                <a16:creationId xmlns:a16="http://schemas.microsoft.com/office/drawing/2014/main" id="{99B319FC-2BB2-9D99-E645-546C529F9F9A}"/>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162418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8610600" y="6356350"/>
            <a:ext cx="2743200" cy="365125"/>
          </a:xfrm>
        </p:spPr>
        <p:txBody>
          <a:bodyPr rtlCol="0" anchor="ctr">
            <a:normAutofit/>
          </a:bodyPr>
          <a:lstStyle>
            <a:defPPr>
              <a:defRPr lang="en-GB"/>
            </a:defPPr>
          </a:lstStyle>
          <a:p>
            <a:pPr rtl="0">
              <a:spcAft>
                <a:spcPts val="600"/>
              </a:spcAft>
            </a:pPr>
            <a:fld id="{58FB4751-880F-D840-AAA9-3A15815CC996}" type="slidenum">
              <a:rPr lang="en-GB" smtClean="0"/>
              <a:pPr rtl="0">
                <a:spcAft>
                  <a:spcPts val="600"/>
                </a:spcAft>
              </a:pPr>
              <a:t>13</a:t>
            </a:fld>
            <a:endParaRPr lang="en-GB"/>
          </a:p>
        </p:txBody>
      </p:sp>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704088"/>
            <a:ext cx="10515600" cy="676656"/>
          </a:xfrm>
        </p:spPr>
        <p:txBody>
          <a:bodyPr rtlCol="0" anchor="ctr">
            <a:normAutofit/>
          </a:bodyPr>
          <a:lstStyle>
            <a:defPPr>
              <a:defRPr lang="en-GB"/>
            </a:defPPr>
          </a:lstStyle>
          <a:p>
            <a:pPr rtl="0"/>
            <a:r>
              <a:rPr lang="en-GB" sz="4100"/>
              <a:t>Discussion </a:t>
            </a:r>
          </a:p>
        </p:txBody>
      </p:sp>
      <p:graphicFrame>
        <p:nvGraphicFramePr>
          <p:cNvPr id="12" name="Content Placeholder 4">
            <a:extLst>
              <a:ext uri="{FF2B5EF4-FFF2-40B4-BE49-F238E27FC236}">
                <a16:creationId xmlns:a16="http://schemas.microsoft.com/office/drawing/2014/main" id="{B302F570-9EB0-A981-A936-8628F10CBB1F}"/>
              </a:ext>
            </a:extLst>
          </p:cNvPr>
          <p:cNvGraphicFramePr>
            <a:graphicFrameLocks noGrp="1"/>
          </p:cNvGraphicFramePr>
          <p:nvPr>
            <p:ph idx="1"/>
            <p:extLst>
              <p:ext uri="{D42A27DB-BD31-4B8C-83A1-F6EECF244321}">
                <p14:modId xmlns:p14="http://schemas.microsoft.com/office/powerpoint/2010/main" val="2357646772"/>
              </p:ext>
            </p:extLst>
          </p:nvPr>
        </p:nvGraphicFramePr>
        <p:xfrm>
          <a:off x="576072" y="1901952"/>
          <a:ext cx="10515600" cy="387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9EB93D94-423D-A368-E252-872DAB43D214}"/>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123413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838200" y="365125"/>
            <a:ext cx="10515600" cy="1325563"/>
          </a:xfrm>
        </p:spPr>
        <p:txBody>
          <a:bodyPr rtlCol="0" anchor="ctr">
            <a:normAutofit/>
          </a:bodyPr>
          <a:lstStyle>
            <a:defPPr>
              <a:defRPr lang="en-GB"/>
            </a:defPPr>
          </a:lstStyle>
          <a:p>
            <a:pPr rtl="0"/>
            <a:r>
              <a:rPr lang="en-GB"/>
              <a:t>Conclusion and Future works</a:t>
            </a:r>
            <a:endParaRPr lang="en-GB" dirty="0"/>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idx="1"/>
          </p:nvPr>
        </p:nvSpPr>
        <p:spPr>
          <a:xfrm>
            <a:off x="838200" y="1825625"/>
            <a:ext cx="10515600" cy="4351338"/>
          </a:xfrm>
        </p:spPr>
        <p:txBody>
          <a:bodyPr rtlCol="0">
            <a:normAutofit/>
          </a:bodyPr>
          <a:lstStyle>
            <a:defPPr>
              <a:defRPr lang="en-GB"/>
            </a:defPPr>
          </a:lstStyle>
          <a:p>
            <a:pPr rtl="0"/>
            <a:r>
              <a:rPr lang="en-GB" dirty="0"/>
              <a:t>Improvement of data annotation techniques can improve performance</a:t>
            </a:r>
          </a:p>
          <a:p>
            <a:pPr rtl="0"/>
            <a:r>
              <a:rPr lang="en-GB" dirty="0"/>
              <a:t>The use of </a:t>
            </a:r>
            <a:r>
              <a:rPr lang="en-GB" dirty="0" err="1"/>
              <a:t>dummification</a:t>
            </a:r>
            <a:r>
              <a:rPr lang="en-GB" dirty="0"/>
              <a:t> to reduce imbalance</a:t>
            </a:r>
          </a:p>
          <a:p>
            <a:pPr rtl="0"/>
            <a:r>
              <a:rPr lang="en-GB" dirty="0"/>
              <a:t>The use of Augmentation techniques in increasing dataset sizes.</a:t>
            </a:r>
          </a:p>
          <a:p>
            <a:pPr rtl="0"/>
            <a:r>
              <a:rPr lang="en-GB" dirty="0"/>
              <a:t>Trustworthiness and </a:t>
            </a:r>
            <a:r>
              <a:rPr lang="en-GB" dirty="0" err="1"/>
              <a:t>Explainability</a:t>
            </a:r>
            <a:r>
              <a:rPr lang="en-GB" dirty="0"/>
              <a:t> of the Artificial Intelligence Models to fast-track their use in Evidence based Medicine</a:t>
            </a:r>
          </a:p>
          <a:p>
            <a:pPr rtl="0"/>
            <a:endParaRPr lang="en-GB" dirty="0"/>
          </a:p>
          <a:p>
            <a:pPr rtl="0"/>
            <a:endParaRPr lang="en-GB" dirty="0"/>
          </a:p>
          <a:p>
            <a:pPr rtl="0"/>
            <a:endParaRPr lang="en-GB" dirty="0"/>
          </a:p>
          <a:p>
            <a:pPr rtl="0"/>
            <a:endParaRPr lang="en-GB"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8610600" y="6356350"/>
            <a:ext cx="2743200" cy="365125"/>
          </a:xfrm>
        </p:spPr>
        <p:txBody>
          <a:bodyPr rtlCol="0" anchor="ctr">
            <a:normAutofit/>
          </a:bodyPr>
          <a:lstStyle>
            <a:defPPr>
              <a:defRPr lang="en-GB"/>
            </a:defPPr>
          </a:lstStyle>
          <a:p>
            <a:pPr rtl="0">
              <a:spcAft>
                <a:spcPts val="600"/>
              </a:spcAft>
            </a:pPr>
            <a:fld id="{58FB4751-880F-D840-AAA9-3A15815CC996}" type="slidenum">
              <a:rPr lang="en-GB" smtClean="0"/>
              <a:pPr rtl="0">
                <a:spcAft>
                  <a:spcPts val="600"/>
                </a:spcAft>
              </a:pPr>
              <a:t>14</a:t>
            </a:fld>
            <a:endParaRPr lang="en-GB"/>
          </a:p>
        </p:txBody>
      </p:sp>
      <p:sp>
        <p:nvSpPr>
          <p:cNvPr id="3" name="Date Placeholder 1">
            <a:extLst>
              <a:ext uri="{FF2B5EF4-FFF2-40B4-BE49-F238E27FC236}">
                <a16:creationId xmlns:a16="http://schemas.microsoft.com/office/drawing/2014/main" id="{D34689EC-2C24-3DEF-9508-7B55486B0B64}"/>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275960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rtlCol="0"/>
          <a:lstStyle>
            <a:defPPr>
              <a:defRPr lang="en-GB"/>
            </a:defPPr>
          </a:lstStyle>
          <a:p>
            <a:pPr rtl="0"/>
            <a:r>
              <a:rPr lang="en-GB"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rtlCol="0"/>
          <a:lstStyle>
            <a:defPPr>
              <a:defRPr lang="en-GB"/>
            </a:defPPr>
          </a:lstStyle>
          <a:p>
            <a:pPr rtl="0"/>
            <a:r>
              <a:rPr lang="en-GB" dirty="0"/>
              <a:t>Adeyemi Victor </a:t>
            </a:r>
            <a:r>
              <a:rPr lang="en-GB" dirty="0" err="1"/>
              <a:t>Gbadamosi</a:t>
            </a:r>
            <a:endParaRPr lang="en-GB"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rtlCol="0"/>
          <a:lstStyle>
            <a:defPPr>
              <a:defRPr lang="en-GB"/>
            </a:defPPr>
          </a:lstStyle>
          <a:p>
            <a:pPr rtl="0"/>
            <a:r>
              <a:rPr lang="en-GB"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443471068"/>
              </p:ext>
            </p:extLst>
          </p:nvPr>
        </p:nvGraphicFramePr>
        <p:xfrm>
          <a:off x="838200" y="1825625"/>
          <a:ext cx="10515601" cy="4838913"/>
        </p:xfrm>
        <a:graphic>
          <a:graphicData uri="http://schemas.openxmlformats.org/drawingml/2006/table">
            <a:tbl>
              <a:tblPr firstRow="1" bandRow="1"/>
              <a:tblGrid>
                <a:gridCol w="10515601">
                  <a:extLst>
                    <a:ext uri="{9D8B030D-6E8A-4147-A177-3AD203B41FA5}">
                      <a16:colId xmlns:a16="http://schemas.microsoft.com/office/drawing/2014/main" val="1563570424"/>
                    </a:ext>
                  </a:extLst>
                </a:gridCol>
              </a:tblGrid>
              <a:tr h="755631">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Intro and Context</a:t>
                      </a:r>
                    </a:p>
                    <a:p>
                      <a:pPr algn="r" rtl="0"/>
                      <a:r>
                        <a:rPr lang="en-GB" sz="1800" dirty="0">
                          <a:latin typeface="+mj-lt"/>
                        </a:rPr>
                        <a:t>3</a:t>
                      </a:r>
                    </a:p>
                  </a:txBody>
                  <a:tcPr marL="232692" marR="232692">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Data and Data Processing</a:t>
                      </a:r>
                    </a:p>
                    <a:p>
                      <a:pPr marL="0" algn="r" defTabSz="914400" rtl="0" eaLnBrk="1" latinLnBrk="0" hangingPunct="1"/>
                      <a:r>
                        <a:rPr lang="en-GB" sz="1800" kern="1200" dirty="0">
                          <a:solidFill>
                            <a:schemeClr val="tx1"/>
                          </a:solidFill>
                          <a:latin typeface="+mj-lt"/>
                          <a:ea typeface="+mn-ea"/>
                          <a:cs typeface="+mn-cs"/>
                        </a:rPr>
                        <a:t>5</a:t>
                      </a:r>
                    </a:p>
                  </a:txBody>
                  <a:tcPr marL="232692" marR="23269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Methods</a:t>
                      </a:r>
                    </a:p>
                    <a:p>
                      <a:pPr marL="0" algn="r" defTabSz="914400" rtl="0" eaLnBrk="1" latinLnBrk="0" hangingPunct="1"/>
                      <a:r>
                        <a:rPr lang="en-GB" sz="1800" kern="1200" dirty="0">
                          <a:solidFill>
                            <a:schemeClr val="tx1"/>
                          </a:solidFill>
                          <a:latin typeface="+mj-lt"/>
                          <a:ea typeface="+mn-ea"/>
                          <a:cs typeface="+mn-cs"/>
                        </a:rPr>
                        <a:t>9</a:t>
                      </a:r>
                    </a:p>
                  </a:txBody>
                  <a:tcPr marL="232692" marR="23269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Results and discussion</a:t>
                      </a:r>
                    </a:p>
                    <a:p>
                      <a:pPr marL="0" algn="r" defTabSz="914400" rtl="0" eaLnBrk="1" latinLnBrk="0" hangingPunct="1"/>
                      <a:r>
                        <a:rPr lang="en-GB" sz="1800" kern="1200" dirty="0">
                          <a:solidFill>
                            <a:schemeClr val="tx1"/>
                          </a:solidFill>
                          <a:latin typeface="+mj-lt"/>
                          <a:ea typeface="+mn-ea"/>
                          <a:cs typeface="+mn-cs"/>
                        </a:rPr>
                        <a:t> 11</a:t>
                      </a:r>
                    </a:p>
                  </a:txBody>
                  <a:tcPr marL="232692" marR="23269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Future works</a:t>
                      </a:r>
                    </a:p>
                    <a:p>
                      <a:pPr marL="0" algn="r" defTabSz="914400" rtl="0" eaLnBrk="1" latinLnBrk="0" hangingPunct="1"/>
                      <a:r>
                        <a:rPr lang="en-GB" sz="1800" kern="1200" dirty="0">
                          <a:solidFill>
                            <a:schemeClr val="tx1"/>
                          </a:solidFill>
                          <a:latin typeface="+mj-lt"/>
                          <a:ea typeface="+mn-ea"/>
                          <a:cs typeface="+mn-cs"/>
                        </a:rPr>
                        <a:t>14</a:t>
                      </a:r>
                    </a:p>
                  </a:txBody>
                  <a:tcPr marL="232692" marR="23269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rtlCol="0" anchor="b">
            <a:normAutofit/>
          </a:bodyPr>
          <a:lstStyle>
            <a:defPPr>
              <a:defRPr lang="en-GB"/>
            </a:defPPr>
          </a:lstStyle>
          <a:p>
            <a:pPr rtl="0"/>
            <a:r>
              <a:rPr lang="en-GB" sz="4100"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rtlCol="0">
            <a:normAutofit/>
          </a:bodyPr>
          <a:lstStyle>
            <a:defPPr>
              <a:defRPr lang="en-GB"/>
            </a:defPPr>
          </a:lstStyle>
          <a:p>
            <a:pPr rtl="0">
              <a:spcAft>
                <a:spcPts val="600"/>
              </a:spcAft>
            </a:pPr>
            <a:r>
              <a:rPr lang="en-GB" dirty="0"/>
              <a:t>The major objective of this project was to create a named entity recognition model that can be used to extract entity types from methods and contexts of medical journal. </a:t>
            </a:r>
          </a:p>
          <a:p>
            <a:pPr rtl="0">
              <a:spcAft>
                <a:spcPts val="600"/>
              </a:spcAft>
            </a:pPr>
            <a:r>
              <a:rPr lang="en-GB" dirty="0"/>
              <a:t>Use case was for Evidence Based Medicine</a:t>
            </a:r>
          </a:p>
          <a:p>
            <a:pPr rtl="0">
              <a:spcAft>
                <a:spcPts val="600"/>
              </a:spcAft>
            </a:pPr>
            <a:r>
              <a:rPr lang="en-GB" dirty="0"/>
              <a:t>Tools used- Personal Computer, Google </a:t>
            </a:r>
            <a:r>
              <a:rPr lang="en-GB" dirty="0" err="1"/>
              <a:t>Colab</a:t>
            </a:r>
            <a:r>
              <a:rPr lang="en-GB" dirty="0"/>
              <a:t>, Jupyter Notebook, SWT tool, Python</a:t>
            </a:r>
          </a:p>
        </p:txBody>
      </p:sp>
      <p:pic>
        <p:nvPicPr>
          <p:cNvPr id="12" name="Picture Placeholder 11" descr="A purple background with white text&#10;&#10;Description automatically generated">
            <a:extLst>
              <a:ext uri="{FF2B5EF4-FFF2-40B4-BE49-F238E27FC236}">
                <a16:creationId xmlns:a16="http://schemas.microsoft.com/office/drawing/2014/main" id="{7D690A97-F567-51CB-4FEC-93093E0E073F}"/>
              </a:ext>
            </a:extLst>
          </p:cNvPr>
          <p:cNvPicPr>
            <a:picLocks noGrp="1" noChangeAspect="1"/>
          </p:cNvPicPr>
          <p:nvPr>
            <p:ph type="pic" idx="1"/>
          </p:nvPr>
        </p:nvPicPr>
        <p:blipFill rotWithShape="1">
          <a:blip r:embed="rId3"/>
          <a:srcRect l="30910" r="30910"/>
          <a:stretch/>
        </p:blipFill>
        <p:spPr>
          <a:no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nchor="ctr">
            <a:normAutofit/>
          </a:bodyPr>
          <a:lstStyle>
            <a:defPPr>
              <a:defRPr lang="en-GB"/>
            </a:defPPr>
          </a:lstStyle>
          <a:p>
            <a:pPr rtl="0">
              <a:spcAft>
                <a:spcPts val="600"/>
              </a:spcAft>
            </a:pPr>
            <a:fld id="{58FB4751-880F-D840-AAA9-3A15815CC996}" type="slidenum">
              <a:rPr lang="en-GB" smtClean="0"/>
              <a:pPr rtl="0">
                <a:spcAft>
                  <a:spcPts val="600"/>
                </a:spcAft>
              </a:pPr>
              <a:t>3</a:t>
            </a:fld>
            <a:endParaRPr lang="en-GB"/>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750780" y="1074197"/>
            <a:ext cx="2943763" cy="1648055"/>
          </a:xfrm>
        </p:spPr>
        <p:txBody>
          <a:bodyPr rtlCol="0"/>
          <a:lstStyle>
            <a:defPPr>
              <a:defRPr lang="en-GB"/>
            </a:defPPr>
          </a:lstStyle>
          <a:p>
            <a:pPr rtl="0">
              <a:spcAft>
                <a:spcPts val="600"/>
              </a:spcAft>
            </a:pPr>
            <a:r>
              <a:rPr lang="en-GB" sz="1800"/>
              <a:t>Understanding the data and data processing</a:t>
            </a:r>
            <a:endParaRPr lang="en-GB" sz="1800" dirty="0"/>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0" y="1616427"/>
            <a:ext cx="2943763" cy="1781868"/>
          </a:xfrm>
        </p:spPr>
        <p:txBody>
          <a:bodyPr rtlCol="0"/>
          <a:lstStyle>
            <a:defPPr>
              <a:defRPr lang="en-GB"/>
            </a:defPPr>
          </a:lstStyle>
          <a:p>
            <a:pPr rtl="0">
              <a:spcAft>
                <a:spcPts val="600"/>
              </a:spcAft>
            </a:pPr>
            <a:r>
              <a:rPr lang="en-GB" sz="1800"/>
              <a:t>Review relevant materials</a:t>
            </a:r>
          </a:p>
          <a:p>
            <a:pPr rtl="0"/>
            <a:endParaRPr lang="en-GB" sz="1800" dirty="0"/>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5067001" y="2953876"/>
            <a:ext cx="2943764" cy="1890787"/>
          </a:xfrm>
        </p:spPr>
        <p:txBody>
          <a:bodyPr rtlCol="0"/>
          <a:lstStyle>
            <a:defPPr>
              <a:defRPr lang="en-GB"/>
            </a:defPPr>
          </a:lstStyle>
          <a:p>
            <a:pPr rtl="0">
              <a:spcAft>
                <a:spcPts val="600"/>
              </a:spcAft>
            </a:pPr>
            <a:r>
              <a:rPr lang="en-GB" sz="1800"/>
              <a:t>Base model test with different dataset variation</a:t>
            </a:r>
            <a:endParaRPr lang="en-GB" sz="1800" dirty="0"/>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a:xfrm>
            <a:off x="8173348" y="4432717"/>
            <a:ext cx="3093446" cy="1890788"/>
          </a:xfrm>
        </p:spPr>
        <p:txBody>
          <a:bodyPr rtlCol="0"/>
          <a:lstStyle>
            <a:defPPr>
              <a:defRPr lang="en-GB"/>
            </a:defPPr>
          </a:lstStyle>
          <a:p>
            <a:pPr rtl="0">
              <a:spcAft>
                <a:spcPts val="600"/>
              </a:spcAft>
            </a:pPr>
            <a:r>
              <a:rPr lang="en-GB" sz="1800"/>
              <a:t>documentation</a:t>
            </a:r>
            <a:endParaRPr lang="en-GB" sz="1800"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1233128" y="4648169"/>
            <a:ext cx="2734177" cy="1781868"/>
          </a:xfrm>
        </p:spPr>
        <p:txBody>
          <a:bodyPr rtlCol="0"/>
          <a:lstStyle>
            <a:defPPr>
              <a:defRPr lang="en-GB"/>
            </a:defPPr>
          </a:lstStyle>
          <a:p>
            <a:pPr rtl="0">
              <a:spcAft>
                <a:spcPts val="600"/>
              </a:spcAft>
            </a:pPr>
            <a:r>
              <a:rPr lang="en-GB" sz="1800"/>
              <a:t>Training of 4 models with BEST hyperparameters</a:t>
            </a:r>
            <a:endParaRPr lang="en-GB" sz="1800" dirty="0"/>
          </a:p>
        </p:txBody>
      </p:sp>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718113" y="196167"/>
            <a:ext cx="9144000" cy="676656"/>
          </a:xfrm>
        </p:spPr>
        <p:txBody>
          <a:bodyPr rtlCol="0">
            <a:normAutofit fontScale="90000"/>
          </a:bodyPr>
          <a:lstStyle>
            <a:defPPr>
              <a:defRPr lang="en-GB"/>
            </a:defPPr>
          </a:lstStyle>
          <a:p>
            <a:pPr algn="ctr" rtl="0"/>
            <a:r>
              <a:rPr lang="en-GB"/>
              <a:t>Project Flowchart</a:t>
            </a:r>
            <a:endParaRPr lang="en-GB" dirty="0"/>
          </a:p>
        </p:txBody>
      </p:sp>
    </p:spTree>
    <p:extLst>
      <p:ext uri="{BB962C8B-B14F-4D97-AF65-F5344CB8AC3E}">
        <p14:creationId xmlns:p14="http://schemas.microsoft.com/office/powerpoint/2010/main" val="32725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641758" y="308270"/>
            <a:ext cx="10515600" cy="676656"/>
          </a:xfrm>
        </p:spPr>
        <p:txBody>
          <a:bodyPr rtlCol="0">
            <a:normAutofit fontScale="90000"/>
          </a:bodyPr>
          <a:lstStyle>
            <a:defPPr>
              <a:defRPr lang="en-GB"/>
            </a:defPPr>
          </a:lstStyle>
          <a:p>
            <a:pPr algn="ctr" rtl="0"/>
            <a:r>
              <a:rPr lang="en-GB" sz="4800" dirty="0">
                <a:latin typeface="Sagona Book" panose="020F0502020204030204" pitchFamily="34" charset="0"/>
                <a:cs typeface="Sagona Book" panose="020F0502020204030204" pitchFamily="34" charset="0"/>
              </a:rPr>
              <a:t>Data and Data processing</a:t>
            </a:r>
            <a:endParaRPr lang="en-GB" dirty="0"/>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5</a:t>
            </a:fld>
            <a:endParaRPr lang="en-GB" dirty="0"/>
          </a:p>
        </p:txBody>
      </p:sp>
      <p:sp>
        <p:nvSpPr>
          <p:cNvPr id="2" name="Flowchart: Connector 1">
            <a:extLst>
              <a:ext uri="{FF2B5EF4-FFF2-40B4-BE49-F238E27FC236}">
                <a16:creationId xmlns:a16="http://schemas.microsoft.com/office/drawing/2014/main" id="{899F242F-1AD9-135E-88E0-42E97AE6C348}"/>
              </a:ext>
            </a:extLst>
          </p:cNvPr>
          <p:cNvSpPr/>
          <p:nvPr/>
        </p:nvSpPr>
        <p:spPr>
          <a:xfrm>
            <a:off x="1476462" y="1426441"/>
            <a:ext cx="1652632" cy="15519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mj-lt"/>
              </a:rPr>
              <a:t>1549 </a:t>
            </a:r>
            <a:r>
              <a:rPr lang="en-GB" b="1" dirty="0" err="1">
                <a:solidFill>
                  <a:schemeClr val="tx1"/>
                </a:solidFill>
                <a:latin typeface="+mj-lt"/>
              </a:rPr>
              <a:t>Pubmed</a:t>
            </a:r>
            <a:r>
              <a:rPr lang="en-GB" b="1" dirty="0">
                <a:solidFill>
                  <a:schemeClr val="tx1"/>
                </a:solidFill>
                <a:latin typeface="+mj-lt"/>
              </a:rPr>
              <a:t> </a:t>
            </a:r>
            <a:r>
              <a:rPr lang="en-GB" b="1" dirty="0" err="1">
                <a:solidFill>
                  <a:schemeClr val="tx1"/>
                </a:solidFill>
                <a:latin typeface="+mj-lt"/>
              </a:rPr>
              <a:t>artictles</a:t>
            </a:r>
            <a:endParaRPr lang="en-GB" b="1" dirty="0">
              <a:solidFill>
                <a:schemeClr val="tx1"/>
              </a:solidFill>
              <a:latin typeface="+mj-lt"/>
            </a:endParaRPr>
          </a:p>
        </p:txBody>
      </p:sp>
      <p:sp>
        <p:nvSpPr>
          <p:cNvPr id="6" name="Flowchart: Connector 5">
            <a:extLst>
              <a:ext uri="{FF2B5EF4-FFF2-40B4-BE49-F238E27FC236}">
                <a16:creationId xmlns:a16="http://schemas.microsoft.com/office/drawing/2014/main" id="{3739FE46-FD95-0746-71CF-72F016A4DB66}"/>
              </a:ext>
            </a:extLst>
          </p:cNvPr>
          <p:cNvSpPr/>
          <p:nvPr/>
        </p:nvSpPr>
        <p:spPr>
          <a:xfrm>
            <a:off x="5500353" y="1426441"/>
            <a:ext cx="1560352" cy="15519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mj-lt"/>
              </a:rPr>
              <a:t>Raw Json File</a:t>
            </a:r>
          </a:p>
        </p:txBody>
      </p:sp>
      <p:cxnSp>
        <p:nvCxnSpPr>
          <p:cNvPr id="12" name="Straight Arrow Connector 11">
            <a:extLst>
              <a:ext uri="{FF2B5EF4-FFF2-40B4-BE49-F238E27FC236}">
                <a16:creationId xmlns:a16="http://schemas.microsoft.com/office/drawing/2014/main" id="{3530F3B4-683A-252D-4546-43C406223F23}"/>
              </a:ext>
            </a:extLst>
          </p:cNvPr>
          <p:cNvCxnSpPr>
            <a:cxnSpLocks/>
            <a:stCxn id="2" idx="6"/>
            <a:endCxn id="6" idx="2"/>
          </p:cNvCxnSpPr>
          <p:nvPr/>
        </p:nvCxnSpPr>
        <p:spPr>
          <a:xfrm>
            <a:off x="3129094" y="2202423"/>
            <a:ext cx="237125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 name="Straight Arrow Connector 14">
            <a:extLst>
              <a:ext uri="{FF2B5EF4-FFF2-40B4-BE49-F238E27FC236}">
                <a16:creationId xmlns:a16="http://schemas.microsoft.com/office/drawing/2014/main" id="{D5052863-DC21-C197-0A46-1D99B919048A}"/>
              </a:ext>
            </a:extLst>
          </p:cNvPr>
          <p:cNvCxnSpPr/>
          <p:nvPr/>
        </p:nvCxnSpPr>
        <p:spPr>
          <a:xfrm>
            <a:off x="7060705" y="2202423"/>
            <a:ext cx="237125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 name="Flowchart: Connector 15">
            <a:extLst>
              <a:ext uri="{FF2B5EF4-FFF2-40B4-BE49-F238E27FC236}">
                <a16:creationId xmlns:a16="http://schemas.microsoft.com/office/drawing/2014/main" id="{F179694C-A0C8-76DF-735E-6125C190E62B}"/>
              </a:ext>
            </a:extLst>
          </p:cNvPr>
          <p:cNvSpPr/>
          <p:nvPr/>
        </p:nvSpPr>
        <p:spPr>
          <a:xfrm>
            <a:off x="9467312" y="1426441"/>
            <a:ext cx="1690046" cy="15519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mj-lt"/>
              </a:rPr>
              <a:t>Datasets</a:t>
            </a:r>
          </a:p>
        </p:txBody>
      </p:sp>
      <p:sp>
        <p:nvSpPr>
          <p:cNvPr id="17" name="TextBox 16">
            <a:extLst>
              <a:ext uri="{FF2B5EF4-FFF2-40B4-BE49-F238E27FC236}">
                <a16:creationId xmlns:a16="http://schemas.microsoft.com/office/drawing/2014/main" id="{34DB7A8C-2245-8711-BD16-2CE90CB90ECA}"/>
              </a:ext>
            </a:extLst>
          </p:cNvPr>
          <p:cNvSpPr txBox="1"/>
          <p:nvPr/>
        </p:nvSpPr>
        <p:spPr>
          <a:xfrm>
            <a:off x="4064939" y="1779970"/>
            <a:ext cx="1417740" cy="369332"/>
          </a:xfrm>
          <a:prstGeom prst="rect">
            <a:avLst/>
          </a:prstGeom>
          <a:noFill/>
        </p:spPr>
        <p:txBody>
          <a:bodyPr wrap="square" rtlCol="0">
            <a:spAutoFit/>
          </a:bodyPr>
          <a:lstStyle/>
          <a:p>
            <a:r>
              <a:rPr lang="en-GB" b="1" dirty="0"/>
              <a:t>A</a:t>
            </a:r>
          </a:p>
        </p:txBody>
      </p:sp>
      <p:sp>
        <p:nvSpPr>
          <p:cNvPr id="18" name="TextBox 17">
            <a:extLst>
              <a:ext uri="{FF2B5EF4-FFF2-40B4-BE49-F238E27FC236}">
                <a16:creationId xmlns:a16="http://schemas.microsoft.com/office/drawing/2014/main" id="{AD1E9052-EE59-9EE4-79D1-1CB0FE23CCB6}"/>
              </a:ext>
            </a:extLst>
          </p:cNvPr>
          <p:cNvSpPr txBox="1"/>
          <p:nvPr/>
        </p:nvSpPr>
        <p:spPr>
          <a:xfrm>
            <a:off x="8031898" y="1779970"/>
            <a:ext cx="1417740" cy="369332"/>
          </a:xfrm>
          <a:prstGeom prst="rect">
            <a:avLst/>
          </a:prstGeom>
          <a:noFill/>
        </p:spPr>
        <p:txBody>
          <a:bodyPr wrap="square" rtlCol="0">
            <a:spAutoFit/>
          </a:bodyPr>
          <a:lstStyle/>
          <a:p>
            <a:r>
              <a:rPr lang="en-GB" b="1" dirty="0"/>
              <a:t>B</a:t>
            </a:r>
          </a:p>
        </p:txBody>
      </p:sp>
      <p:sp>
        <p:nvSpPr>
          <p:cNvPr id="19" name="TextBox 18">
            <a:extLst>
              <a:ext uri="{FF2B5EF4-FFF2-40B4-BE49-F238E27FC236}">
                <a16:creationId xmlns:a16="http://schemas.microsoft.com/office/drawing/2014/main" id="{ED83A196-C27B-113F-AD2E-3DEF01C69DFD}"/>
              </a:ext>
            </a:extLst>
          </p:cNvPr>
          <p:cNvSpPr txBox="1"/>
          <p:nvPr/>
        </p:nvSpPr>
        <p:spPr>
          <a:xfrm>
            <a:off x="1694576" y="2978405"/>
            <a:ext cx="1399170" cy="369332"/>
          </a:xfrm>
          <a:prstGeom prst="rect">
            <a:avLst/>
          </a:prstGeom>
          <a:noFill/>
        </p:spPr>
        <p:txBody>
          <a:bodyPr wrap="square" rtlCol="0">
            <a:spAutoFit/>
          </a:bodyPr>
          <a:lstStyle/>
          <a:p>
            <a:r>
              <a:rPr lang="en-GB" dirty="0"/>
              <a:t>SWT TOOL</a:t>
            </a:r>
          </a:p>
        </p:txBody>
      </p:sp>
      <p:sp>
        <p:nvSpPr>
          <p:cNvPr id="20" name="TextBox 19">
            <a:extLst>
              <a:ext uri="{FF2B5EF4-FFF2-40B4-BE49-F238E27FC236}">
                <a16:creationId xmlns:a16="http://schemas.microsoft.com/office/drawing/2014/main" id="{A4BC7952-4BE7-9497-42A4-304E47A44F40}"/>
              </a:ext>
            </a:extLst>
          </p:cNvPr>
          <p:cNvSpPr txBox="1"/>
          <p:nvPr/>
        </p:nvSpPr>
        <p:spPr>
          <a:xfrm>
            <a:off x="5130247" y="2933673"/>
            <a:ext cx="2371259" cy="369332"/>
          </a:xfrm>
          <a:prstGeom prst="rect">
            <a:avLst/>
          </a:prstGeom>
          <a:noFill/>
        </p:spPr>
        <p:txBody>
          <a:bodyPr wrap="square" rtlCol="0">
            <a:spAutoFit/>
          </a:bodyPr>
          <a:lstStyle/>
          <a:p>
            <a:r>
              <a:rPr lang="en-GB" dirty="0"/>
              <a:t>PYTHON FUNCTIONS</a:t>
            </a:r>
          </a:p>
        </p:txBody>
      </p:sp>
      <p:sp>
        <p:nvSpPr>
          <p:cNvPr id="21" name="TextBox 20">
            <a:extLst>
              <a:ext uri="{FF2B5EF4-FFF2-40B4-BE49-F238E27FC236}">
                <a16:creationId xmlns:a16="http://schemas.microsoft.com/office/drawing/2014/main" id="{A678D3C2-8FF3-5D83-5B5E-0099EBAF88D9}"/>
              </a:ext>
            </a:extLst>
          </p:cNvPr>
          <p:cNvSpPr txBox="1"/>
          <p:nvPr/>
        </p:nvSpPr>
        <p:spPr>
          <a:xfrm>
            <a:off x="413242" y="3789253"/>
            <a:ext cx="11601974" cy="2585323"/>
          </a:xfrm>
          <a:prstGeom prst="rect">
            <a:avLst/>
          </a:prstGeom>
          <a:noFill/>
        </p:spPr>
        <p:txBody>
          <a:bodyPr wrap="square" rtlCol="0">
            <a:spAutoFit/>
          </a:bodyPr>
          <a:lstStyle/>
          <a:p>
            <a:r>
              <a:rPr lang="en-GB" b="1" dirty="0"/>
              <a:t>A</a:t>
            </a:r>
            <a:r>
              <a:rPr lang="en-GB" dirty="0"/>
              <a:t>- Abstract, Methods,  Context, Entity, Entity Types</a:t>
            </a:r>
          </a:p>
          <a:p>
            <a:r>
              <a:rPr lang="en-GB" b="1" dirty="0"/>
              <a:t>B</a:t>
            </a:r>
            <a:r>
              <a:rPr lang="en-GB" dirty="0"/>
              <a:t>- Annotated Abstract and Annotated Abstract with Methods</a:t>
            </a:r>
          </a:p>
          <a:p>
            <a:endParaRPr lang="en-GB" dirty="0"/>
          </a:p>
          <a:p>
            <a:r>
              <a:rPr lang="en-GB" b="1" dirty="0"/>
              <a:t>Datasets</a:t>
            </a:r>
            <a:r>
              <a:rPr lang="en-GB" dirty="0"/>
              <a:t> – Abstract only, Abstract with methods, 50 abstract with method (50AM), 512 abstract with methods(512 AM)</a:t>
            </a:r>
          </a:p>
          <a:p>
            <a:r>
              <a:rPr lang="en-GB" b="1" dirty="0"/>
              <a:t>Dataset Variations- </a:t>
            </a:r>
          </a:p>
          <a:p>
            <a:pPr marL="742950" lvl="1" indent="-285750">
              <a:buFont typeface="Arial" panose="020B0604020202020204" pitchFamily="34" charset="0"/>
              <a:buChar char="•"/>
            </a:pPr>
            <a:r>
              <a:rPr lang="en-GB" dirty="0"/>
              <a:t>With punctuation marks and without punctuations, </a:t>
            </a:r>
          </a:p>
          <a:p>
            <a:pPr marL="742950" lvl="1" indent="-285750">
              <a:buFont typeface="Arial" panose="020B0604020202020204" pitchFamily="34" charset="0"/>
              <a:buChar char="•"/>
            </a:pPr>
            <a:r>
              <a:rPr lang="en-GB" dirty="0"/>
              <a:t>with IOB format and without IOB format, </a:t>
            </a:r>
          </a:p>
          <a:p>
            <a:pPr marL="742950" lvl="1" indent="-285750">
              <a:buFont typeface="Arial" panose="020B0604020202020204" pitchFamily="34" charset="0"/>
              <a:buChar char="•"/>
            </a:pPr>
            <a:r>
              <a:rPr lang="en-GB" dirty="0"/>
              <a:t>tagging duplicate entity types, </a:t>
            </a:r>
          </a:p>
          <a:p>
            <a:pPr marL="742950" lvl="1" indent="-285750">
              <a:buFont typeface="Arial" panose="020B0604020202020204" pitchFamily="34" charset="0"/>
              <a:buChar char="•"/>
            </a:pPr>
            <a:r>
              <a:rPr lang="en-GB" dirty="0"/>
              <a:t>using different numbers of entity types </a:t>
            </a:r>
          </a:p>
        </p:txBody>
      </p:sp>
      <p:sp>
        <p:nvSpPr>
          <p:cNvPr id="3" name="Date Placeholder 1">
            <a:extLst>
              <a:ext uri="{FF2B5EF4-FFF2-40B4-BE49-F238E27FC236}">
                <a16:creationId xmlns:a16="http://schemas.microsoft.com/office/drawing/2014/main" id="{5C5A9DBF-FF82-9066-1E77-0B42737A2385}"/>
              </a:ext>
            </a:extLst>
          </p:cNvPr>
          <p:cNvSpPr>
            <a:spLocks noGrp="1"/>
          </p:cNvSpPr>
          <p:nvPr>
            <p:ph type="dt" sz="half" idx="10"/>
          </p:nvPr>
        </p:nvSpPr>
        <p:spPr>
          <a:xfrm>
            <a:off x="838199" y="6365228"/>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364932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12064" y="784370"/>
            <a:ext cx="10515600" cy="676656"/>
          </a:xfrm>
        </p:spPr>
        <p:txBody>
          <a:bodyPr rtlCol="0">
            <a:normAutofit fontScale="90000"/>
          </a:bodyPr>
          <a:lstStyle>
            <a:defPPr>
              <a:defRPr lang="en-GB"/>
            </a:defPPr>
          </a:lstStyle>
          <a:p>
            <a:pPr rtl="0"/>
            <a:r>
              <a:rPr lang="en-GB" sz="4800" dirty="0">
                <a:latin typeface="Sagona Book" panose="020F0502020204030204" pitchFamily="34" charset="0"/>
                <a:cs typeface="Sagona Book" panose="020F0502020204030204" pitchFamily="34" charset="0"/>
              </a:rPr>
              <a:t>Final Datasets statistics</a:t>
            </a:r>
            <a:endParaRPr lang="en-GB" dirty="0"/>
          </a:p>
        </p:txBody>
      </p:sp>
      <p:graphicFrame>
        <p:nvGraphicFramePr>
          <p:cNvPr id="10" name="Content Placeholder 9">
            <a:extLst>
              <a:ext uri="{FF2B5EF4-FFF2-40B4-BE49-F238E27FC236}">
                <a16:creationId xmlns:a16="http://schemas.microsoft.com/office/drawing/2014/main" id="{2A0F2790-3430-80BA-3B38-A50DDD7E9292}"/>
              </a:ext>
            </a:extLst>
          </p:cNvPr>
          <p:cNvGraphicFramePr>
            <a:graphicFrameLocks noGrp="1"/>
          </p:cNvGraphicFramePr>
          <p:nvPr>
            <p:ph idx="1"/>
            <p:extLst>
              <p:ext uri="{D42A27DB-BD31-4B8C-83A1-F6EECF244321}">
                <p14:modId xmlns:p14="http://schemas.microsoft.com/office/powerpoint/2010/main" val="1801195172"/>
              </p:ext>
            </p:extLst>
          </p:nvPr>
        </p:nvGraphicFramePr>
        <p:xfrm>
          <a:off x="665825" y="1917867"/>
          <a:ext cx="10050557" cy="3002154"/>
        </p:xfrm>
        <a:graphic>
          <a:graphicData uri="http://schemas.openxmlformats.org/drawingml/2006/table">
            <a:tbl>
              <a:tblPr firstRow="1" bandRow="1">
                <a:tableStyleId>{00A15C55-8517-42AA-B614-E9B94910E393}</a:tableStyleId>
              </a:tblPr>
              <a:tblGrid>
                <a:gridCol w="2187596">
                  <a:extLst>
                    <a:ext uri="{9D8B030D-6E8A-4147-A177-3AD203B41FA5}">
                      <a16:colId xmlns:a16="http://schemas.microsoft.com/office/drawing/2014/main" val="3025430829"/>
                    </a:ext>
                  </a:extLst>
                </a:gridCol>
                <a:gridCol w="1620018">
                  <a:extLst>
                    <a:ext uri="{9D8B030D-6E8A-4147-A177-3AD203B41FA5}">
                      <a16:colId xmlns:a16="http://schemas.microsoft.com/office/drawing/2014/main" val="346339730"/>
                    </a:ext>
                  </a:extLst>
                </a:gridCol>
                <a:gridCol w="2487204">
                  <a:extLst>
                    <a:ext uri="{9D8B030D-6E8A-4147-A177-3AD203B41FA5}">
                      <a16:colId xmlns:a16="http://schemas.microsoft.com/office/drawing/2014/main" val="3398358072"/>
                    </a:ext>
                  </a:extLst>
                </a:gridCol>
                <a:gridCol w="1745628">
                  <a:extLst>
                    <a:ext uri="{9D8B030D-6E8A-4147-A177-3AD203B41FA5}">
                      <a16:colId xmlns:a16="http://schemas.microsoft.com/office/drawing/2014/main" val="1029941543"/>
                    </a:ext>
                  </a:extLst>
                </a:gridCol>
                <a:gridCol w="2010111">
                  <a:extLst>
                    <a:ext uri="{9D8B030D-6E8A-4147-A177-3AD203B41FA5}">
                      <a16:colId xmlns:a16="http://schemas.microsoft.com/office/drawing/2014/main" val="1250999427"/>
                    </a:ext>
                  </a:extLst>
                </a:gridCol>
              </a:tblGrid>
              <a:tr h="370840">
                <a:tc>
                  <a:txBody>
                    <a:bodyPr/>
                    <a:lstStyle/>
                    <a:p>
                      <a:pPr algn="ctr"/>
                      <a:endParaRPr lang="en-GB" dirty="0"/>
                    </a:p>
                  </a:txBody>
                  <a:tcPr/>
                </a:tc>
                <a:tc>
                  <a:txBody>
                    <a:bodyPr/>
                    <a:lstStyle/>
                    <a:p>
                      <a:pPr algn="ctr"/>
                      <a:r>
                        <a:rPr lang="en-GB" sz="1800" b="1" kern="1200" dirty="0">
                          <a:solidFill>
                            <a:schemeClr val="lt1"/>
                          </a:solidFill>
                          <a:effectLst/>
                          <a:latin typeface="+mn-lt"/>
                          <a:ea typeface="+mn-ea"/>
                          <a:cs typeface="+mn-cs"/>
                        </a:rPr>
                        <a:t>Abstract only</a:t>
                      </a:r>
                      <a:endParaRPr lang="en-GB" dirty="0"/>
                    </a:p>
                  </a:txBody>
                  <a:tcPr/>
                </a:tc>
                <a:tc>
                  <a:txBody>
                    <a:bodyPr/>
                    <a:lstStyle/>
                    <a:p>
                      <a:pPr algn="ctr"/>
                      <a:r>
                        <a:rPr lang="en-GB" sz="1800" b="1" kern="1200" dirty="0">
                          <a:solidFill>
                            <a:schemeClr val="lt1"/>
                          </a:solidFill>
                          <a:effectLst/>
                          <a:latin typeface="+mn-lt"/>
                          <a:ea typeface="+mn-ea"/>
                          <a:cs typeface="+mn-cs"/>
                        </a:rPr>
                        <a:t>abstract with methods</a:t>
                      </a:r>
                      <a:endParaRPr lang="en-GB" dirty="0"/>
                    </a:p>
                  </a:txBody>
                  <a:tcPr/>
                </a:tc>
                <a:tc>
                  <a:txBody>
                    <a:bodyPr/>
                    <a:lstStyle/>
                    <a:p>
                      <a:pPr algn="ctr"/>
                      <a:r>
                        <a:rPr lang="en-GB" sz="1800" b="1" kern="1200" dirty="0">
                          <a:solidFill>
                            <a:schemeClr val="lt1"/>
                          </a:solidFill>
                          <a:effectLst/>
                          <a:latin typeface="+mn-lt"/>
                          <a:ea typeface="+mn-ea"/>
                          <a:cs typeface="+mn-cs"/>
                        </a:rPr>
                        <a:t>50 AM</a:t>
                      </a:r>
                      <a:endParaRPr lang="en-GB" dirty="0"/>
                    </a:p>
                  </a:txBody>
                  <a:tcPr/>
                </a:tc>
                <a:tc>
                  <a:txBody>
                    <a:bodyPr/>
                    <a:lstStyle/>
                    <a:p>
                      <a:pPr algn="ctr"/>
                      <a:r>
                        <a:rPr lang="en-GB" sz="1800" b="1" kern="1200" dirty="0">
                          <a:solidFill>
                            <a:schemeClr val="lt1"/>
                          </a:solidFill>
                          <a:effectLst/>
                          <a:latin typeface="+mn-lt"/>
                          <a:ea typeface="+mn-ea"/>
                          <a:cs typeface="+mn-cs"/>
                        </a:rPr>
                        <a:t>512 AM</a:t>
                      </a:r>
                      <a:endParaRPr lang="en-GB" dirty="0"/>
                    </a:p>
                  </a:txBody>
                  <a:tcPr/>
                </a:tc>
                <a:extLst>
                  <a:ext uri="{0D108BD9-81ED-4DB2-BD59-A6C34878D82A}">
                    <a16:rowId xmlns:a16="http://schemas.microsoft.com/office/drawing/2014/main" val="590967128"/>
                  </a:ext>
                </a:extLst>
              </a:tr>
              <a:tr h="370840">
                <a:tc>
                  <a:txBody>
                    <a:bodyPr/>
                    <a:lstStyle/>
                    <a:p>
                      <a:pPr algn="ctr"/>
                      <a:r>
                        <a:rPr lang="en-GB" sz="1800" kern="1200" dirty="0">
                          <a:solidFill>
                            <a:schemeClr val="dk1"/>
                          </a:solidFill>
                          <a:effectLst/>
                          <a:latin typeface="+mn-lt"/>
                          <a:ea typeface="+mn-ea"/>
                          <a:cs typeface="+mn-cs"/>
                        </a:rPr>
                        <a:t>number of records</a:t>
                      </a:r>
                      <a:endParaRPr lang="en-GB" dirty="0"/>
                    </a:p>
                  </a:txBody>
                  <a:tcPr/>
                </a:tc>
                <a:tc>
                  <a:txBody>
                    <a:bodyPr/>
                    <a:lstStyle/>
                    <a:p>
                      <a:pPr algn="ctr">
                        <a:lnSpc>
                          <a:spcPct val="107000"/>
                        </a:lnSpc>
                        <a:spcAft>
                          <a:spcPts val="800"/>
                        </a:spcAft>
                      </a:pPr>
                      <a:r>
                        <a:rPr lang="en-GB" sz="1800" kern="1200" dirty="0">
                          <a:solidFill>
                            <a:schemeClr val="dk1"/>
                          </a:solidFill>
                          <a:effectLst/>
                          <a:latin typeface="+mn-lt"/>
                          <a:ea typeface="+mn-ea"/>
                          <a:cs typeface="+mn-cs"/>
                        </a:rPr>
                        <a:t>1,549</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1,549</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1,549</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1,549</a:t>
                      </a:r>
                    </a:p>
                  </a:txBody>
                  <a:tcPr marL="68580" marR="68580" marT="0" marB="0"/>
                </a:tc>
                <a:extLst>
                  <a:ext uri="{0D108BD9-81ED-4DB2-BD59-A6C34878D82A}">
                    <a16:rowId xmlns:a16="http://schemas.microsoft.com/office/drawing/2014/main" val="3902193074"/>
                  </a:ext>
                </a:extLst>
              </a:tr>
              <a:tr h="370840">
                <a:tc>
                  <a:txBody>
                    <a:bodyPr/>
                    <a:lstStyle/>
                    <a:p>
                      <a:pPr marL="0" algn="ctr" defTabSz="914400" rtl="0" eaLnBrk="1" latinLnBrk="0" hangingPunct="1"/>
                      <a:r>
                        <a:rPr lang="en-GB" sz="1800" kern="1200" dirty="0">
                          <a:solidFill>
                            <a:schemeClr val="dk1"/>
                          </a:solidFill>
                          <a:effectLst/>
                          <a:latin typeface="+mn-lt"/>
                          <a:ea typeface="+mn-ea"/>
                          <a:cs typeface="+mn-cs"/>
                        </a:rPr>
                        <a:t>max length of tokens</a:t>
                      </a:r>
                    </a:p>
                  </a:txBody>
                  <a:tcPr/>
                </a:tc>
                <a:tc>
                  <a:txBody>
                    <a:bodyPr/>
                    <a:lstStyle/>
                    <a:p>
                      <a:pPr algn="ctr">
                        <a:lnSpc>
                          <a:spcPct val="107000"/>
                        </a:lnSpc>
                        <a:spcAft>
                          <a:spcPts val="800"/>
                        </a:spcAft>
                      </a:pPr>
                      <a:r>
                        <a:rPr lang="en-GB" sz="1800" kern="1200" dirty="0">
                          <a:solidFill>
                            <a:schemeClr val="dk1"/>
                          </a:solidFill>
                          <a:effectLst/>
                          <a:latin typeface="+mn-lt"/>
                          <a:ea typeface="+mn-ea"/>
                          <a:cs typeface="+mn-cs"/>
                        </a:rPr>
                        <a:t>731</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5385</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50</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512</a:t>
                      </a:r>
                    </a:p>
                  </a:txBody>
                  <a:tcPr marL="68580" marR="68580" marT="0" marB="0"/>
                </a:tc>
                <a:extLst>
                  <a:ext uri="{0D108BD9-81ED-4DB2-BD59-A6C34878D82A}">
                    <a16:rowId xmlns:a16="http://schemas.microsoft.com/office/drawing/2014/main" val="1968680465"/>
                  </a:ext>
                </a:extLst>
              </a:tr>
              <a:tr h="370840">
                <a:tc>
                  <a:txBody>
                    <a:bodyPr/>
                    <a:lstStyle/>
                    <a:p>
                      <a:pPr marL="0" algn="ctr" defTabSz="914400" rtl="0" eaLnBrk="1" latinLnBrk="0" hangingPunct="1">
                        <a:lnSpc>
                          <a:spcPct val="107000"/>
                        </a:lnSpc>
                        <a:spcAft>
                          <a:spcPts val="800"/>
                        </a:spcAft>
                      </a:pPr>
                      <a:r>
                        <a:rPr lang="en-GB" sz="1800" kern="1200" dirty="0">
                          <a:solidFill>
                            <a:schemeClr val="dk1"/>
                          </a:solidFill>
                          <a:effectLst/>
                          <a:latin typeface="+mn-lt"/>
                          <a:ea typeface="+mn-ea"/>
                          <a:cs typeface="+mn-cs"/>
                        </a:rPr>
                        <a:t>total number of texts</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443,716</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2,029,783</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2,029,783</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2,029,783</a:t>
                      </a:r>
                    </a:p>
                  </a:txBody>
                  <a:tcPr marL="68580" marR="68580" marT="0" marB="0"/>
                </a:tc>
                <a:extLst>
                  <a:ext uri="{0D108BD9-81ED-4DB2-BD59-A6C34878D82A}">
                    <a16:rowId xmlns:a16="http://schemas.microsoft.com/office/drawing/2014/main" val="3999888903"/>
                  </a:ext>
                </a:extLst>
              </a:tr>
              <a:tr h="370840">
                <a:tc>
                  <a:txBody>
                    <a:bodyPr/>
                    <a:lstStyle/>
                    <a:p>
                      <a:pPr marL="0" algn="ctr" defTabSz="914400" rtl="0" eaLnBrk="1" latinLnBrk="0" hangingPunct="1">
                        <a:lnSpc>
                          <a:spcPct val="107000"/>
                        </a:lnSpc>
                        <a:spcAft>
                          <a:spcPts val="800"/>
                        </a:spcAft>
                      </a:pPr>
                      <a:r>
                        <a:rPr lang="en-GB" sz="1800" kern="1200">
                          <a:solidFill>
                            <a:schemeClr val="dk1"/>
                          </a:solidFill>
                          <a:effectLst/>
                          <a:latin typeface="+mn-lt"/>
                          <a:ea typeface="+mn-ea"/>
                          <a:cs typeface="+mn-cs"/>
                        </a:rPr>
                        <a:t>total number of unique texts</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15,121</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48,916</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48,916</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48,916</a:t>
                      </a:r>
                    </a:p>
                  </a:txBody>
                  <a:tcPr marL="68580" marR="68580" marT="0" marB="0"/>
                </a:tc>
                <a:extLst>
                  <a:ext uri="{0D108BD9-81ED-4DB2-BD59-A6C34878D82A}">
                    <a16:rowId xmlns:a16="http://schemas.microsoft.com/office/drawing/2014/main" val="934282749"/>
                  </a:ext>
                </a:extLst>
              </a:tr>
              <a:tr h="0">
                <a:tc>
                  <a:txBody>
                    <a:bodyPr/>
                    <a:lstStyle/>
                    <a:p>
                      <a:pPr marL="0" algn="ctr" defTabSz="914400" rtl="0" eaLnBrk="1" latinLnBrk="0" hangingPunct="1">
                        <a:lnSpc>
                          <a:spcPct val="107000"/>
                        </a:lnSpc>
                        <a:spcAft>
                          <a:spcPts val="800"/>
                        </a:spcAft>
                      </a:pPr>
                      <a:r>
                        <a:rPr lang="en-GB" sz="1800" kern="1200">
                          <a:solidFill>
                            <a:schemeClr val="dk1"/>
                          </a:solidFill>
                          <a:effectLst/>
                          <a:latin typeface="+mn-lt"/>
                          <a:ea typeface="+mn-ea"/>
                          <a:cs typeface="+mn-cs"/>
                        </a:rPr>
                        <a:t>total number of unique entity</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5,047</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5,047</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5,047</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5,047</a:t>
                      </a:r>
                    </a:p>
                  </a:txBody>
                  <a:tcPr marL="68580" marR="68580" marT="0" marB="0"/>
                </a:tc>
                <a:extLst>
                  <a:ext uri="{0D108BD9-81ED-4DB2-BD59-A6C34878D82A}">
                    <a16:rowId xmlns:a16="http://schemas.microsoft.com/office/drawing/2014/main" val="4090450024"/>
                  </a:ext>
                </a:extLst>
              </a:tr>
              <a:tr h="370840">
                <a:tc>
                  <a:txBody>
                    <a:bodyPr/>
                    <a:lstStyle/>
                    <a:p>
                      <a:pPr marL="0" algn="ctr" defTabSz="914400" rtl="0" eaLnBrk="1" latinLnBrk="0" hangingPunct="1">
                        <a:lnSpc>
                          <a:spcPct val="107000"/>
                        </a:lnSpc>
                        <a:spcAft>
                          <a:spcPts val="800"/>
                        </a:spcAft>
                      </a:pPr>
                      <a:r>
                        <a:rPr lang="en-GB" sz="1800" kern="1200" dirty="0">
                          <a:solidFill>
                            <a:schemeClr val="dk1"/>
                          </a:solidFill>
                          <a:effectLst/>
                          <a:latin typeface="+mn-lt"/>
                          <a:ea typeface="+mn-ea"/>
                          <a:cs typeface="+mn-cs"/>
                        </a:rPr>
                        <a:t>all annotations</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51,154</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51,154</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51,154</a:t>
                      </a:r>
                    </a:p>
                  </a:txBody>
                  <a:tcPr marL="68580" marR="68580" marT="0" marB="0"/>
                </a:tc>
                <a:tc>
                  <a:txBody>
                    <a:bodyPr/>
                    <a:lstStyle/>
                    <a:p>
                      <a:pPr algn="ctr">
                        <a:lnSpc>
                          <a:spcPct val="107000"/>
                        </a:lnSpc>
                        <a:spcAft>
                          <a:spcPts val="800"/>
                        </a:spcAft>
                      </a:pPr>
                      <a:r>
                        <a:rPr lang="en-GB" sz="1800" kern="1200" dirty="0">
                          <a:solidFill>
                            <a:schemeClr val="dk1"/>
                          </a:solidFill>
                          <a:effectLst/>
                          <a:latin typeface="+mn-lt"/>
                          <a:ea typeface="+mn-ea"/>
                          <a:cs typeface="+mn-cs"/>
                        </a:rPr>
                        <a:t>51,154</a:t>
                      </a:r>
                    </a:p>
                  </a:txBody>
                  <a:tcPr marL="68580" marR="68580" marT="0" marB="0"/>
                </a:tc>
                <a:extLst>
                  <a:ext uri="{0D108BD9-81ED-4DB2-BD59-A6C34878D82A}">
                    <a16:rowId xmlns:a16="http://schemas.microsoft.com/office/drawing/2014/main" val="638382086"/>
                  </a:ext>
                </a:extLst>
              </a:tr>
            </a:tbl>
          </a:graphicData>
        </a:graphic>
      </p:graphicFrame>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6</a:t>
            </a:fld>
            <a:endParaRPr lang="en-GB" dirty="0"/>
          </a:p>
        </p:txBody>
      </p:sp>
      <p:sp>
        <p:nvSpPr>
          <p:cNvPr id="2" name="Date Placeholder 1">
            <a:extLst>
              <a:ext uri="{FF2B5EF4-FFF2-40B4-BE49-F238E27FC236}">
                <a16:creationId xmlns:a16="http://schemas.microsoft.com/office/drawing/2014/main" id="{A3029B4A-5F58-1EAF-8D81-A396A26A4C80}"/>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838200" y="136525"/>
            <a:ext cx="10515600" cy="676656"/>
          </a:xfrm>
        </p:spPr>
        <p:txBody>
          <a:bodyPr rtlCol="0">
            <a:normAutofit fontScale="90000"/>
          </a:bodyPr>
          <a:lstStyle>
            <a:defPPr>
              <a:defRPr lang="en-GB"/>
            </a:defPPr>
          </a:lstStyle>
          <a:p>
            <a:pPr rtl="0"/>
            <a:r>
              <a:rPr lang="en-GB" sz="4800" dirty="0">
                <a:latin typeface="Sagona Book" panose="020F0502020204030204" pitchFamily="34" charset="0"/>
                <a:cs typeface="Sagona Book" panose="020F0502020204030204" pitchFamily="34" charset="0"/>
              </a:rPr>
              <a:t>Final Datasets statistics</a:t>
            </a:r>
            <a:endParaRPr lang="en-GB"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7</a:t>
            </a:fld>
            <a:endParaRPr lang="en-GB" dirty="0"/>
          </a:p>
        </p:txBody>
      </p:sp>
      <p:graphicFrame>
        <p:nvGraphicFramePr>
          <p:cNvPr id="9" name="Content Placeholder 8">
            <a:extLst>
              <a:ext uri="{FF2B5EF4-FFF2-40B4-BE49-F238E27FC236}">
                <a16:creationId xmlns:a16="http://schemas.microsoft.com/office/drawing/2014/main" id="{BA241DF3-C8FB-C93E-8760-4E3EECBB510B}"/>
              </a:ext>
            </a:extLst>
          </p:cNvPr>
          <p:cNvGraphicFramePr>
            <a:graphicFrameLocks noGrp="1"/>
          </p:cNvGraphicFramePr>
          <p:nvPr>
            <p:ph idx="1"/>
            <p:extLst>
              <p:ext uri="{D42A27DB-BD31-4B8C-83A1-F6EECF244321}">
                <p14:modId xmlns:p14="http://schemas.microsoft.com/office/powerpoint/2010/main" val="2871542439"/>
              </p:ext>
            </p:extLst>
          </p:nvPr>
        </p:nvGraphicFramePr>
        <p:xfrm>
          <a:off x="838200" y="736846"/>
          <a:ext cx="9363070" cy="5468322"/>
        </p:xfrm>
        <a:graphic>
          <a:graphicData uri="http://schemas.openxmlformats.org/drawingml/2006/table">
            <a:tbl>
              <a:tblPr firstRow="1" bandRow="1">
                <a:tableStyleId>{00A15C55-8517-42AA-B614-E9B94910E393}</a:tableStyleId>
              </a:tblPr>
              <a:tblGrid>
                <a:gridCol w="1872614">
                  <a:extLst>
                    <a:ext uri="{9D8B030D-6E8A-4147-A177-3AD203B41FA5}">
                      <a16:colId xmlns:a16="http://schemas.microsoft.com/office/drawing/2014/main" val="99487846"/>
                    </a:ext>
                  </a:extLst>
                </a:gridCol>
                <a:gridCol w="1872614">
                  <a:extLst>
                    <a:ext uri="{9D8B030D-6E8A-4147-A177-3AD203B41FA5}">
                      <a16:colId xmlns:a16="http://schemas.microsoft.com/office/drawing/2014/main" val="884737955"/>
                    </a:ext>
                  </a:extLst>
                </a:gridCol>
                <a:gridCol w="1872614">
                  <a:extLst>
                    <a:ext uri="{9D8B030D-6E8A-4147-A177-3AD203B41FA5}">
                      <a16:colId xmlns:a16="http://schemas.microsoft.com/office/drawing/2014/main" val="3812763278"/>
                    </a:ext>
                  </a:extLst>
                </a:gridCol>
                <a:gridCol w="1872614">
                  <a:extLst>
                    <a:ext uri="{9D8B030D-6E8A-4147-A177-3AD203B41FA5}">
                      <a16:colId xmlns:a16="http://schemas.microsoft.com/office/drawing/2014/main" val="365285415"/>
                    </a:ext>
                  </a:extLst>
                </a:gridCol>
                <a:gridCol w="1872614">
                  <a:extLst>
                    <a:ext uri="{9D8B030D-6E8A-4147-A177-3AD203B41FA5}">
                      <a16:colId xmlns:a16="http://schemas.microsoft.com/office/drawing/2014/main" val="2449003220"/>
                    </a:ext>
                  </a:extLst>
                </a:gridCol>
              </a:tblGrid>
              <a:tr h="321666">
                <a:tc gridSpan="5">
                  <a:txBody>
                    <a:bodyPr/>
                    <a:lstStyle/>
                    <a:p>
                      <a:pPr algn="ctr" fontAlgn="b"/>
                      <a:r>
                        <a:rPr lang="en-GB" sz="1400" b="0" u="none" strike="noStrike" dirty="0">
                          <a:solidFill>
                            <a:srgbClr val="000000"/>
                          </a:solidFill>
                          <a:effectLst/>
                        </a:rPr>
                        <a:t>new tags with punctuation</a:t>
                      </a:r>
                      <a:endParaRPr lang="en-GB"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96641969"/>
                  </a:ext>
                </a:extLst>
              </a:tr>
              <a:tr h="321666">
                <a:tc>
                  <a:txBody>
                    <a:bodyPr/>
                    <a:lstStyle/>
                    <a:p>
                      <a:pPr algn="l" fontAlgn="b"/>
                      <a:r>
                        <a:rPr lang="en-GB" sz="1400" b="0" u="none" strike="noStrike">
                          <a:solidFill>
                            <a:srgbClr val="000000"/>
                          </a:solidFill>
                          <a:effectLst/>
                        </a:rPr>
                        <a:t>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abstract</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dirty="0" err="1">
                          <a:solidFill>
                            <a:srgbClr val="000000"/>
                          </a:solidFill>
                          <a:effectLst/>
                        </a:rPr>
                        <a:t>abstract_methods</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50 abstract_methods</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512 abstract methodfs</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4276172"/>
                  </a:ext>
                </a:extLst>
              </a:tr>
              <a:tr h="321666">
                <a:tc>
                  <a:txBody>
                    <a:bodyPr/>
                    <a:lstStyle/>
                    <a:p>
                      <a:pPr algn="l" fontAlgn="b"/>
                      <a:r>
                        <a:rPr lang="en-GB" sz="1400" b="1" u="none" strike="noStrike">
                          <a:solidFill>
                            <a:srgbClr val="000000"/>
                          </a:solidFill>
                          <a:effectLst/>
                        </a:rPr>
                        <a:t>B- SUBJECTS</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1,853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dirty="0">
                          <a:solidFill>
                            <a:srgbClr val="000000"/>
                          </a:solidFill>
                          <a:effectLst/>
                        </a:rPr>
                        <a:t>                           3,661 </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3,661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3,661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7052954"/>
                  </a:ext>
                </a:extLst>
              </a:tr>
              <a:tr h="321666">
                <a:tc>
                  <a:txBody>
                    <a:bodyPr/>
                    <a:lstStyle/>
                    <a:p>
                      <a:pPr algn="l" fontAlgn="b"/>
                      <a:r>
                        <a:rPr lang="en-GB" sz="1400" b="1" u="none" strike="noStrike">
                          <a:solidFill>
                            <a:srgbClr val="000000"/>
                          </a:solidFill>
                          <a:effectLst/>
                        </a:rPr>
                        <a:t>B-CONDITION</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1,384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1,949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1,949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1,949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1965523"/>
                  </a:ext>
                </a:extLst>
              </a:tr>
              <a:tr h="321666">
                <a:tc>
                  <a:txBody>
                    <a:bodyPr/>
                    <a:lstStyle/>
                    <a:p>
                      <a:pPr algn="l" fontAlgn="b"/>
                      <a:r>
                        <a:rPr lang="en-GB" sz="1400" b="1" u="none" strike="noStrike">
                          <a:solidFill>
                            <a:srgbClr val="000000"/>
                          </a:solidFill>
                          <a:effectLst/>
                        </a:rPr>
                        <a:t>B-DESIGN</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826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1,393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1,393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1,393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9413234"/>
                  </a:ext>
                </a:extLst>
              </a:tr>
              <a:tr h="321666">
                <a:tc>
                  <a:txBody>
                    <a:bodyPr/>
                    <a:lstStyle/>
                    <a:p>
                      <a:pPr algn="l" fontAlgn="b"/>
                      <a:r>
                        <a:rPr lang="en-GB" sz="1400" b="1" u="none" strike="noStrike">
                          <a:solidFill>
                            <a:srgbClr val="000000"/>
                          </a:solidFill>
                          <a:effectLst/>
                        </a:rPr>
                        <a:t>B-GROUP A</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3,300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5,498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5,498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5,498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8231693"/>
                  </a:ext>
                </a:extLst>
              </a:tr>
              <a:tr h="321666">
                <a:tc>
                  <a:txBody>
                    <a:bodyPr/>
                    <a:lstStyle/>
                    <a:p>
                      <a:pPr algn="l" fontAlgn="b"/>
                      <a:r>
                        <a:rPr lang="en-GB" sz="1400" b="1" u="none" strike="noStrike">
                          <a:solidFill>
                            <a:srgbClr val="000000"/>
                          </a:solidFill>
                          <a:effectLst/>
                        </a:rPr>
                        <a:t>B-GROUP B</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2,531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4,730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4,730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4,730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567946"/>
                  </a:ext>
                </a:extLst>
              </a:tr>
              <a:tr h="321666">
                <a:tc>
                  <a:txBody>
                    <a:bodyPr/>
                    <a:lstStyle/>
                    <a:p>
                      <a:pPr algn="l" fontAlgn="b"/>
                      <a:r>
                        <a:rPr lang="en-GB" sz="1400" b="1" u="none" strike="noStrike">
                          <a:solidFill>
                            <a:srgbClr val="000000"/>
                          </a:solidFill>
                          <a:effectLst/>
                        </a:rPr>
                        <a:t>B-GROUP C</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562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1,330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1,330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1,330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1492132"/>
                  </a:ext>
                </a:extLst>
              </a:tr>
              <a:tr h="321666">
                <a:tc>
                  <a:txBody>
                    <a:bodyPr/>
                    <a:lstStyle/>
                    <a:p>
                      <a:pPr algn="l" fontAlgn="b"/>
                      <a:r>
                        <a:rPr lang="en-GB" sz="1400" b="1" u="none" strike="noStrike">
                          <a:solidFill>
                            <a:srgbClr val="000000"/>
                          </a:solidFill>
                          <a:effectLst/>
                        </a:rPr>
                        <a:t>B-GROUP D</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dirty="0">
                          <a:solidFill>
                            <a:srgbClr val="000000"/>
                          </a:solidFill>
                          <a:effectLst/>
                        </a:rPr>
                        <a:t>                   167 </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395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395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395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7927679"/>
                  </a:ext>
                </a:extLst>
              </a:tr>
              <a:tr h="321666">
                <a:tc>
                  <a:txBody>
                    <a:bodyPr/>
                    <a:lstStyle/>
                    <a:p>
                      <a:pPr algn="l" fontAlgn="b"/>
                      <a:r>
                        <a:rPr lang="en-GB" sz="1400" b="1" u="none" strike="noStrike">
                          <a:solidFill>
                            <a:srgbClr val="000000"/>
                          </a:solidFill>
                          <a:effectLst/>
                        </a:rPr>
                        <a:t>I- CONDITION</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3,689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5,648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5,648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5,648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4377268"/>
                  </a:ext>
                </a:extLst>
              </a:tr>
              <a:tr h="321666">
                <a:tc>
                  <a:txBody>
                    <a:bodyPr/>
                    <a:lstStyle/>
                    <a:p>
                      <a:pPr algn="l" fontAlgn="b"/>
                      <a:r>
                        <a:rPr lang="en-GB" sz="1400" b="1" u="none" strike="noStrike">
                          <a:solidFill>
                            <a:srgbClr val="000000"/>
                          </a:solidFill>
                          <a:effectLst/>
                        </a:rPr>
                        <a:t>I-DESIGN</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3,176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5,423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5,423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5,423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743444"/>
                  </a:ext>
                </a:extLst>
              </a:tr>
              <a:tr h="321666">
                <a:tc>
                  <a:txBody>
                    <a:bodyPr/>
                    <a:lstStyle/>
                    <a:p>
                      <a:pPr algn="l" fontAlgn="b"/>
                      <a:r>
                        <a:rPr lang="en-GB" sz="1400" b="1" u="none" strike="noStrike">
                          <a:solidFill>
                            <a:srgbClr val="000000"/>
                          </a:solidFill>
                          <a:effectLst/>
                        </a:rPr>
                        <a:t>I-GROUP A</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2,098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3,030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3,030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3,030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7995222"/>
                  </a:ext>
                </a:extLst>
              </a:tr>
              <a:tr h="321666">
                <a:tc>
                  <a:txBody>
                    <a:bodyPr/>
                    <a:lstStyle/>
                    <a:p>
                      <a:pPr algn="l" fontAlgn="b"/>
                      <a:r>
                        <a:rPr lang="en-GB" sz="1400" b="1" u="none" strike="noStrike">
                          <a:solidFill>
                            <a:srgbClr val="000000"/>
                          </a:solidFill>
                          <a:effectLst/>
                        </a:rPr>
                        <a:t>I-GROUP B</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1,553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2,610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2,610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2,610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097107"/>
                  </a:ext>
                </a:extLst>
              </a:tr>
              <a:tr h="321666">
                <a:tc>
                  <a:txBody>
                    <a:bodyPr/>
                    <a:lstStyle/>
                    <a:p>
                      <a:pPr algn="l" fontAlgn="b"/>
                      <a:r>
                        <a:rPr lang="en-GB" sz="1400" b="1" u="none" strike="noStrike">
                          <a:solidFill>
                            <a:srgbClr val="000000"/>
                          </a:solidFill>
                          <a:effectLst/>
                        </a:rPr>
                        <a:t>I-GROUP C</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548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1,303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1,303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1,303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7545528"/>
                  </a:ext>
                </a:extLst>
              </a:tr>
              <a:tr h="321666">
                <a:tc>
                  <a:txBody>
                    <a:bodyPr/>
                    <a:lstStyle/>
                    <a:p>
                      <a:pPr algn="l" fontAlgn="b"/>
                      <a:r>
                        <a:rPr lang="en-GB" sz="1400" b="1" u="none" strike="noStrike">
                          <a:solidFill>
                            <a:srgbClr val="000000"/>
                          </a:solidFill>
                          <a:effectLst/>
                        </a:rPr>
                        <a:t>I-GROUP D</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230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348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348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348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2944979"/>
                  </a:ext>
                </a:extLst>
              </a:tr>
              <a:tr h="321666">
                <a:tc>
                  <a:txBody>
                    <a:bodyPr/>
                    <a:lstStyle/>
                    <a:p>
                      <a:pPr algn="l" fontAlgn="b"/>
                      <a:r>
                        <a:rPr lang="en-GB" sz="1400" b="1" u="none" strike="noStrike">
                          <a:solidFill>
                            <a:srgbClr val="000000"/>
                          </a:solidFill>
                          <a:effectLst/>
                        </a:rPr>
                        <a:t>I-SUBJECTS</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1,418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dirty="0">
                          <a:solidFill>
                            <a:srgbClr val="000000"/>
                          </a:solidFill>
                          <a:effectLst/>
                        </a:rPr>
                        <a:t>                           3,681 </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3,681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3,681 </a:t>
                      </a:r>
                      <a:endParaRPr lang="en-GB"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0421650"/>
                  </a:ext>
                </a:extLst>
              </a:tr>
              <a:tr h="321666">
                <a:tc>
                  <a:txBody>
                    <a:bodyPr/>
                    <a:lstStyle/>
                    <a:p>
                      <a:pPr algn="l" fontAlgn="b"/>
                      <a:r>
                        <a:rPr lang="en-GB" sz="1400" b="1" u="none" strike="noStrike">
                          <a:solidFill>
                            <a:srgbClr val="000000"/>
                          </a:solidFill>
                          <a:effectLst/>
                        </a:rPr>
                        <a:t>O</a:t>
                      </a:r>
                      <a:endParaRPr lang="en-GB"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538,946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2,416,829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a:solidFill>
                            <a:srgbClr val="000000"/>
                          </a:solidFill>
                          <a:effectLst/>
                        </a:rPr>
                        <a:t>                        2,416,829 </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400" b="0" u="none" strike="noStrike" dirty="0">
                          <a:solidFill>
                            <a:srgbClr val="000000"/>
                          </a:solidFill>
                          <a:effectLst/>
                        </a:rPr>
                        <a:t>                           2,416,829 </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0324636"/>
                  </a:ext>
                </a:extLst>
              </a:tr>
            </a:tbl>
          </a:graphicData>
        </a:graphic>
      </p:graphicFrame>
      <p:sp>
        <p:nvSpPr>
          <p:cNvPr id="11" name="Date Placeholder 1">
            <a:extLst>
              <a:ext uri="{FF2B5EF4-FFF2-40B4-BE49-F238E27FC236}">
                <a16:creationId xmlns:a16="http://schemas.microsoft.com/office/drawing/2014/main" id="{5535510B-1B83-B0D3-1381-C9D6022A5FDB}"/>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193042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8610600" y="6356350"/>
            <a:ext cx="2743200" cy="365125"/>
          </a:xfrm>
        </p:spPr>
        <p:txBody>
          <a:bodyPr rtlCol="0" anchor="ctr">
            <a:normAutofit/>
          </a:bodyPr>
          <a:lstStyle>
            <a:defPPr>
              <a:defRPr lang="en-GB"/>
            </a:defPPr>
          </a:lstStyle>
          <a:p>
            <a:pPr rtl="0">
              <a:spcAft>
                <a:spcPts val="600"/>
              </a:spcAft>
            </a:pPr>
            <a:fld id="{58FB4751-880F-D840-AAA9-3A15815CC996}" type="slidenum">
              <a:rPr lang="en-GB" smtClean="0"/>
              <a:pPr rtl="0">
                <a:spcAft>
                  <a:spcPts val="600"/>
                </a:spcAft>
              </a:pPr>
              <a:t>8</a:t>
            </a:fld>
            <a:endParaRPr lang="en-GB"/>
          </a:p>
        </p:txBody>
      </p:sp>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704088"/>
            <a:ext cx="10515600" cy="676656"/>
          </a:xfrm>
        </p:spPr>
        <p:txBody>
          <a:bodyPr rtlCol="0" anchor="ctr">
            <a:normAutofit/>
          </a:bodyPr>
          <a:lstStyle>
            <a:defPPr>
              <a:defRPr lang="en-GB"/>
            </a:defPPr>
          </a:lstStyle>
          <a:p>
            <a:pPr rtl="0"/>
            <a:r>
              <a:rPr lang="en-GB" sz="4100"/>
              <a:t>Dataset </a:t>
            </a:r>
            <a:r>
              <a:rPr lang="en-GB" sz="4100" err="1"/>
              <a:t>Keypoints</a:t>
            </a:r>
            <a:endParaRPr lang="en-GB" sz="4100"/>
          </a:p>
        </p:txBody>
      </p:sp>
      <p:graphicFrame>
        <p:nvGraphicFramePr>
          <p:cNvPr id="12" name="Content Placeholder 4">
            <a:extLst>
              <a:ext uri="{FF2B5EF4-FFF2-40B4-BE49-F238E27FC236}">
                <a16:creationId xmlns:a16="http://schemas.microsoft.com/office/drawing/2014/main" id="{518713E6-4657-2EF5-8632-B6587CB226B7}"/>
              </a:ext>
            </a:extLst>
          </p:cNvPr>
          <p:cNvGraphicFramePr>
            <a:graphicFrameLocks noGrp="1"/>
          </p:cNvGraphicFramePr>
          <p:nvPr>
            <p:ph idx="1"/>
            <p:extLst>
              <p:ext uri="{D42A27DB-BD31-4B8C-83A1-F6EECF244321}">
                <p14:modId xmlns:p14="http://schemas.microsoft.com/office/powerpoint/2010/main" val="954688318"/>
              </p:ext>
            </p:extLst>
          </p:nvPr>
        </p:nvGraphicFramePr>
        <p:xfrm>
          <a:off x="576072" y="1901952"/>
          <a:ext cx="10515600" cy="387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222B7DD3-E2BA-525A-FBBB-AA542B6F7C7D}"/>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229953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rtlCol="0">
            <a:normAutofit fontScale="90000"/>
          </a:bodyPr>
          <a:lstStyle>
            <a:defPPr>
              <a:defRPr lang="en-GB"/>
            </a:defPPr>
          </a:lstStyle>
          <a:p>
            <a:pPr rtl="0"/>
            <a:r>
              <a:rPr lang="en-GB" sz="4800" dirty="0">
                <a:latin typeface="Sagona Book" panose="020F0502020204030204" pitchFamily="34" charset="0"/>
                <a:cs typeface="Sagona Book" panose="020F0502020204030204" pitchFamily="34" charset="0"/>
              </a:rPr>
              <a:t>Methods</a:t>
            </a:r>
            <a:endParaRPr lang="en-GB"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9</a:t>
            </a:fld>
            <a:endParaRPr lang="en-GB" dirty="0"/>
          </a:p>
        </p:txBody>
      </p:sp>
      <p:sp>
        <p:nvSpPr>
          <p:cNvPr id="2" name="TextBox 1">
            <a:extLst>
              <a:ext uri="{FF2B5EF4-FFF2-40B4-BE49-F238E27FC236}">
                <a16:creationId xmlns:a16="http://schemas.microsoft.com/office/drawing/2014/main" id="{13E3F189-C91B-511A-9331-866F7208FEA2}"/>
              </a:ext>
            </a:extLst>
          </p:cNvPr>
          <p:cNvSpPr txBox="1"/>
          <p:nvPr/>
        </p:nvSpPr>
        <p:spPr>
          <a:xfrm>
            <a:off x="576072" y="1620253"/>
            <a:ext cx="3306117" cy="1477328"/>
          </a:xfrm>
          <a:prstGeom prst="rect">
            <a:avLst/>
          </a:prstGeom>
          <a:noFill/>
        </p:spPr>
        <p:txBody>
          <a:bodyPr wrap="square" rtlCol="0">
            <a:spAutoFit/>
          </a:bodyPr>
          <a:lstStyle/>
          <a:p>
            <a:r>
              <a:rPr lang="en-GB" dirty="0"/>
              <a:t>MODELS</a:t>
            </a:r>
          </a:p>
          <a:p>
            <a:pPr marL="285750" indent="-285750">
              <a:buFont typeface="Arial" panose="020B0604020202020204" pitchFamily="34" charset="0"/>
              <a:buChar char="•"/>
            </a:pPr>
            <a:r>
              <a:rPr lang="en-GB" dirty="0" err="1"/>
              <a:t>BioElectra</a:t>
            </a:r>
            <a:r>
              <a:rPr lang="en-GB" dirty="0"/>
              <a:t>(Base Model)</a:t>
            </a:r>
          </a:p>
          <a:p>
            <a:pPr marL="285750" indent="-285750">
              <a:buFont typeface="Arial" panose="020B0604020202020204" pitchFamily="34" charset="0"/>
              <a:buChar char="•"/>
            </a:pPr>
            <a:r>
              <a:rPr lang="en-GB" dirty="0" err="1"/>
              <a:t>BiolinkBert</a:t>
            </a:r>
            <a:endParaRPr lang="en-GB" dirty="0"/>
          </a:p>
          <a:p>
            <a:pPr marL="285750" indent="-285750">
              <a:buFont typeface="Arial" panose="020B0604020202020204" pitchFamily="34" charset="0"/>
              <a:buChar char="•"/>
            </a:pPr>
            <a:r>
              <a:rPr lang="en-GB" dirty="0" err="1"/>
              <a:t>Pubmedbert</a:t>
            </a:r>
            <a:endParaRPr lang="en-GB" dirty="0"/>
          </a:p>
          <a:p>
            <a:pPr marL="285750" indent="-285750">
              <a:buFont typeface="Arial" panose="020B0604020202020204" pitchFamily="34" charset="0"/>
              <a:buChar char="•"/>
            </a:pPr>
            <a:r>
              <a:rPr lang="en-GB" dirty="0"/>
              <a:t>Clinical </a:t>
            </a:r>
            <a:r>
              <a:rPr lang="en-GB" dirty="0" err="1"/>
              <a:t>longformer</a:t>
            </a:r>
            <a:endParaRPr lang="en-GB" dirty="0"/>
          </a:p>
        </p:txBody>
      </p:sp>
      <p:sp>
        <p:nvSpPr>
          <p:cNvPr id="7" name="TextBox 6">
            <a:extLst>
              <a:ext uri="{FF2B5EF4-FFF2-40B4-BE49-F238E27FC236}">
                <a16:creationId xmlns:a16="http://schemas.microsoft.com/office/drawing/2014/main" id="{264C98A5-4207-2CCC-ACE7-DF076AEA13FA}"/>
              </a:ext>
            </a:extLst>
          </p:cNvPr>
          <p:cNvSpPr txBox="1"/>
          <p:nvPr/>
        </p:nvSpPr>
        <p:spPr>
          <a:xfrm>
            <a:off x="576071" y="3541322"/>
            <a:ext cx="3306117" cy="923330"/>
          </a:xfrm>
          <a:prstGeom prst="rect">
            <a:avLst/>
          </a:prstGeom>
          <a:noFill/>
        </p:spPr>
        <p:txBody>
          <a:bodyPr wrap="square" rtlCol="0">
            <a:spAutoFit/>
          </a:bodyPr>
          <a:lstStyle/>
          <a:p>
            <a:r>
              <a:rPr lang="en-GB" dirty="0"/>
              <a:t>METRICS</a:t>
            </a:r>
          </a:p>
          <a:p>
            <a:pPr marL="285750" indent="-285750">
              <a:buFont typeface="Arial" panose="020B0604020202020204" pitchFamily="34" charset="0"/>
              <a:buChar char="•"/>
            </a:pPr>
            <a:r>
              <a:rPr lang="en-GB" dirty="0"/>
              <a:t>Average F1 score</a:t>
            </a:r>
          </a:p>
          <a:p>
            <a:pPr marL="285750" indent="-285750">
              <a:buFont typeface="Arial" panose="020B0604020202020204" pitchFamily="34" charset="0"/>
              <a:buChar char="•"/>
            </a:pPr>
            <a:r>
              <a:rPr lang="en-GB" dirty="0"/>
              <a:t>F1 score range</a:t>
            </a:r>
          </a:p>
        </p:txBody>
      </p:sp>
      <p:graphicFrame>
        <p:nvGraphicFramePr>
          <p:cNvPr id="11" name="Table 10">
            <a:extLst>
              <a:ext uri="{FF2B5EF4-FFF2-40B4-BE49-F238E27FC236}">
                <a16:creationId xmlns:a16="http://schemas.microsoft.com/office/drawing/2014/main" id="{5236F003-92B2-4842-BED2-A0B771BFD05B}"/>
              </a:ext>
            </a:extLst>
          </p:cNvPr>
          <p:cNvGraphicFramePr>
            <a:graphicFrameLocks noGrp="1"/>
          </p:cNvGraphicFramePr>
          <p:nvPr>
            <p:extLst>
              <p:ext uri="{D42A27DB-BD31-4B8C-83A1-F6EECF244321}">
                <p14:modId xmlns:p14="http://schemas.microsoft.com/office/powerpoint/2010/main" val="1888483080"/>
              </p:ext>
            </p:extLst>
          </p:nvPr>
        </p:nvGraphicFramePr>
        <p:xfrm>
          <a:off x="3355759" y="1620253"/>
          <a:ext cx="8762260" cy="3169857"/>
        </p:xfrm>
        <a:graphic>
          <a:graphicData uri="http://schemas.openxmlformats.org/drawingml/2006/table">
            <a:tbl>
              <a:tblPr firstRow="1" bandRow="1">
                <a:tableStyleId>{1E171933-4619-4E11-9A3F-F7608DF75F80}</a:tableStyleId>
              </a:tblPr>
              <a:tblGrid>
                <a:gridCol w="2342674">
                  <a:extLst>
                    <a:ext uri="{9D8B030D-6E8A-4147-A177-3AD203B41FA5}">
                      <a16:colId xmlns:a16="http://schemas.microsoft.com/office/drawing/2014/main" val="3032920865"/>
                    </a:ext>
                  </a:extLst>
                </a:gridCol>
                <a:gridCol w="6419586">
                  <a:extLst>
                    <a:ext uri="{9D8B030D-6E8A-4147-A177-3AD203B41FA5}">
                      <a16:colId xmlns:a16="http://schemas.microsoft.com/office/drawing/2014/main" val="2836109610"/>
                    </a:ext>
                  </a:extLst>
                </a:gridCol>
              </a:tblGrid>
              <a:tr h="370840">
                <a:tc>
                  <a:txBody>
                    <a:bodyPr/>
                    <a:lstStyle/>
                    <a:p>
                      <a:pPr algn="ctr">
                        <a:lnSpc>
                          <a:spcPct val="107000"/>
                        </a:lnSpc>
                        <a:spcAft>
                          <a:spcPts val="800"/>
                        </a:spcAft>
                      </a:pPr>
                      <a:r>
                        <a:rPr lang="en-GB" sz="1800" kern="1200" dirty="0">
                          <a:solidFill>
                            <a:schemeClr val="tx1"/>
                          </a:solidFill>
                          <a:latin typeface="+mn-lt"/>
                          <a:ea typeface="+mn-ea"/>
                          <a:cs typeface="+mn-cs"/>
                        </a:rPr>
                        <a:t>hyperparameters</a:t>
                      </a:r>
                    </a:p>
                  </a:txBody>
                  <a:tcPr marL="68580" marR="68580" marT="0" marB="0"/>
                </a:tc>
                <a:tc>
                  <a:txBody>
                    <a:bodyPr/>
                    <a:lstStyle/>
                    <a:p>
                      <a:pPr algn="ctr">
                        <a:lnSpc>
                          <a:spcPct val="107000"/>
                        </a:lnSpc>
                        <a:spcAft>
                          <a:spcPts val="800"/>
                        </a:spcAft>
                      </a:pPr>
                      <a:r>
                        <a:rPr lang="en-GB" sz="1800" kern="1200">
                          <a:solidFill>
                            <a:schemeClr val="tx1"/>
                          </a:solidFill>
                          <a:latin typeface="+mn-lt"/>
                          <a:ea typeface="+mn-ea"/>
                          <a:cs typeface="+mn-cs"/>
                        </a:rPr>
                        <a:t>values</a:t>
                      </a:r>
                    </a:p>
                  </a:txBody>
                  <a:tcPr marL="68580" marR="68580" marT="0" marB="0"/>
                </a:tc>
                <a:extLst>
                  <a:ext uri="{0D108BD9-81ED-4DB2-BD59-A6C34878D82A}">
                    <a16:rowId xmlns:a16="http://schemas.microsoft.com/office/drawing/2014/main" val="3255921912"/>
                  </a:ext>
                </a:extLst>
              </a:tr>
              <a:tr h="370840">
                <a:tc>
                  <a:txBody>
                    <a:bodyPr/>
                    <a:lstStyle/>
                    <a:p>
                      <a:pPr algn="ctr">
                        <a:lnSpc>
                          <a:spcPct val="107000"/>
                        </a:lnSpc>
                        <a:spcAft>
                          <a:spcPts val="800"/>
                        </a:spcAft>
                      </a:pPr>
                      <a:r>
                        <a:rPr lang="en-GB" sz="1800" kern="1200" dirty="0">
                          <a:solidFill>
                            <a:schemeClr val="tx1"/>
                          </a:solidFill>
                          <a:latin typeface="+mn-lt"/>
                          <a:ea typeface="+mn-ea"/>
                          <a:cs typeface="+mn-cs"/>
                        </a:rPr>
                        <a:t>Optimizer</a:t>
                      </a:r>
                    </a:p>
                  </a:txBody>
                  <a:tcPr marL="68580" marR="68580" marT="0" marB="0"/>
                </a:tc>
                <a:tc>
                  <a:txBody>
                    <a:bodyPr/>
                    <a:lstStyle/>
                    <a:p>
                      <a:pPr algn="ctr">
                        <a:lnSpc>
                          <a:spcPct val="107000"/>
                        </a:lnSpc>
                        <a:spcAft>
                          <a:spcPts val="800"/>
                        </a:spcAft>
                      </a:pPr>
                      <a:r>
                        <a:rPr lang="en-GB" sz="1800" kern="1200">
                          <a:solidFill>
                            <a:schemeClr val="tx1"/>
                          </a:solidFill>
                          <a:latin typeface="+mn-lt"/>
                          <a:ea typeface="+mn-ea"/>
                          <a:cs typeface="+mn-cs"/>
                        </a:rPr>
                        <a:t>adamw_torch</a:t>
                      </a:r>
                    </a:p>
                  </a:txBody>
                  <a:tcPr marL="68580" marR="68580" marT="0" marB="0"/>
                </a:tc>
                <a:extLst>
                  <a:ext uri="{0D108BD9-81ED-4DB2-BD59-A6C34878D82A}">
                    <a16:rowId xmlns:a16="http://schemas.microsoft.com/office/drawing/2014/main" val="732911212"/>
                  </a:ext>
                </a:extLst>
              </a:tr>
              <a:tr h="370840">
                <a:tc>
                  <a:txBody>
                    <a:bodyPr/>
                    <a:lstStyle/>
                    <a:p>
                      <a:pPr algn="ctr">
                        <a:lnSpc>
                          <a:spcPct val="107000"/>
                        </a:lnSpc>
                        <a:spcAft>
                          <a:spcPts val="800"/>
                        </a:spcAft>
                      </a:pPr>
                      <a:r>
                        <a:rPr lang="en-GB" sz="1800" kern="1200" dirty="0">
                          <a:solidFill>
                            <a:schemeClr val="tx1"/>
                          </a:solidFill>
                          <a:latin typeface="+mn-lt"/>
                          <a:ea typeface="+mn-ea"/>
                          <a:cs typeface="+mn-cs"/>
                        </a:rPr>
                        <a:t>Epoch</a:t>
                      </a:r>
                    </a:p>
                  </a:txBody>
                  <a:tcPr marL="68580" marR="68580" marT="0" marB="0"/>
                </a:tc>
                <a:tc>
                  <a:txBody>
                    <a:bodyPr/>
                    <a:lstStyle/>
                    <a:p>
                      <a:pPr algn="ctr">
                        <a:lnSpc>
                          <a:spcPct val="107000"/>
                        </a:lnSpc>
                        <a:spcAft>
                          <a:spcPts val="800"/>
                        </a:spcAft>
                      </a:pPr>
                      <a:r>
                        <a:rPr lang="en-GB" sz="1800" kern="1200">
                          <a:solidFill>
                            <a:schemeClr val="tx1"/>
                          </a:solidFill>
                          <a:latin typeface="+mn-lt"/>
                          <a:ea typeface="+mn-ea"/>
                          <a:cs typeface="+mn-cs"/>
                        </a:rPr>
                        <a:t>Varied</a:t>
                      </a:r>
                    </a:p>
                  </a:txBody>
                  <a:tcPr marL="68580" marR="68580" marT="0" marB="0"/>
                </a:tc>
                <a:extLst>
                  <a:ext uri="{0D108BD9-81ED-4DB2-BD59-A6C34878D82A}">
                    <a16:rowId xmlns:a16="http://schemas.microsoft.com/office/drawing/2014/main" val="3953776349"/>
                  </a:ext>
                </a:extLst>
              </a:tr>
              <a:tr h="370840">
                <a:tc>
                  <a:txBody>
                    <a:bodyPr/>
                    <a:lstStyle/>
                    <a:p>
                      <a:pPr algn="ctr">
                        <a:lnSpc>
                          <a:spcPct val="107000"/>
                        </a:lnSpc>
                        <a:spcAft>
                          <a:spcPts val="800"/>
                        </a:spcAft>
                      </a:pPr>
                      <a:r>
                        <a:rPr lang="en-GB" sz="1800" kern="1200" dirty="0">
                          <a:solidFill>
                            <a:schemeClr val="tx1"/>
                          </a:solidFill>
                          <a:latin typeface="+mn-lt"/>
                          <a:ea typeface="+mn-ea"/>
                          <a:cs typeface="+mn-cs"/>
                        </a:rPr>
                        <a:t>evaluation strategy</a:t>
                      </a:r>
                    </a:p>
                  </a:txBody>
                  <a:tcPr marL="68580" marR="68580" marT="0" marB="0"/>
                </a:tc>
                <a:tc>
                  <a:txBody>
                    <a:bodyPr/>
                    <a:lstStyle/>
                    <a:p>
                      <a:pPr algn="ctr">
                        <a:lnSpc>
                          <a:spcPct val="107000"/>
                        </a:lnSpc>
                        <a:spcAft>
                          <a:spcPts val="800"/>
                        </a:spcAft>
                      </a:pPr>
                      <a:r>
                        <a:rPr lang="en-GB" sz="1800" kern="1200" dirty="0">
                          <a:solidFill>
                            <a:schemeClr val="tx1"/>
                          </a:solidFill>
                          <a:latin typeface="+mn-lt"/>
                          <a:ea typeface="+mn-ea"/>
                          <a:cs typeface="+mn-cs"/>
                        </a:rPr>
                        <a:t>Epoch</a:t>
                      </a:r>
                    </a:p>
                  </a:txBody>
                  <a:tcPr marL="68580" marR="68580" marT="0" marB="0"/>
                </a:tc>
                <a:extLst>
                  <a:ext uri="{0D108BD9-81ED-4DB2-BD59-A6C34878D82A}">
                    <a16:rowId xmlns:a16="http://schemas.microsoft.com/office/drawing/2014/main" val="3317119090"/>
                  </a:ext>
                </a:extLst>
              </a:tr>
              <a:tr h="370840">
                <a:tc>
                  <a:txBody>
                    <a:bodyPr/>
                    <a:lstStyle/>
                    <a:p>
                      <a:pPr algn="ctr">
                        <a:lnSpc>
                          <a:spcPct val="107000"/>
                        </a:lnSpc>
                        <a:spcAft>
                          <a:spcPts val="800"/>
                        </a:spcAft>
                      </a:pPr>
                      <a:r>
                        <a:rPr lang="en-GB" sz="1800" kern="1200">
                          <a:solidFill>
                            <a:schemeClr val="tx1"/>
                          </a:solidFill>
                          <a:latin typeface="+mn-lt"/>
                          <a:ea typeface="+mn-ea"/>
                          <a:cs typeface="+mn-cs"/>
                        </a:rPr>
                        <a:t>learning rate</a:t>
                      </a:r>
                    </a:p>
                  </a:txBody>
                  <a:tcPr marL="68580" marR="68580" marT="0" marB="0"/>
                </a:tc>
                <a:tc>
                  <a:txBody>
                    <a:bodyPr/>
                    <a:lstStyle/>
                    <a:p>
                      <a:pPr algn="ctr">
                        <a:lnSpc>
                          <a:spcPct val="107000"/>
                        </a:lnSpc>
                        <a:spcAft>
                          <a:spcPts val="800"/>
                        </a:spcAft>
                      </a:pPr>
                      <a:r>
                        <a:rPr lang="en-GB" sz="1800" kern="1200" dirty="0">
                          <a:solidFill>
                            <a:schemeClr val="tx1"/>
                          </a:solidFill>
                          <a:latin typeface="+mn-lt"/>
                          <a:ea typeface="+mn-ea"/>
                          <a:cs typeface="+mn-cs"/>
                        </a:rPr>
                        <a:t>Varied</a:t>
                      </a:r>
                    </a:p>
                  </a:txBody>
                  <a:tcPr marL="68580" marR="68580" marT="0" marB="0"/>
                </a:tc>
                <a:extLst>
                  <a:ext uri="{0D108BD9-81ED-4DB2-BD59-A6C34878D82A}">
                    <a16:rowId xmlns:a16="http://schemas.microsoft.com/office/drawing/2014/main" val="1663700774"/>
                  </a:ext>
                </a:extLst>
              </a:tr>
              <a:tr h="370840">
                <a:tc>
                  <a:txBody>
                    <a:bodyPr/>
                    <a:lstStyle/>
                    <a:p>
                      <a:pPr algn="ctr">
                        <a:lnSpc>
                          <a:spcPct val="107000"/>
                        </a:lnSpc>
                        <a:spcAft>
                          <a:spcPts val="800"/>
                        </a:spcAft>
                      </a:pPr>
                      <a:r>
                        <a:rPr lang="en-GB" sz="1800" kern="1200">
                          <a:solidFill>
                            <a:schemeClr val="tx1"/>
                          </a:solidFill>
                          <a:latin typeface="+mn-lt"/>
                          <a:ea typeface="+mn-ea"/>
                          <a:cs typeface="+mn-cs"/>
                        </a:rPr>
                        <a:t>weight decay</a:t>
                      </a:r>
                    </a:p>
                  </a:txBody>
                  <a:tcPr marL="68580" marR="68580" marT="0" marB="0"/>
                </a:tc>
                <a:tc>
                  <a:txBody>
                    <a:bodyPr/>
                    <a:lstStyle/>
                    <a:p>
                      <a:pPr algn="ctr">
                        <a:lnSpc>
                          <a:spcPct val="107000"/>
                        </a:lnSpc>
                        <a:spcAft>
                          <a:spcPts val="800"/>
                        </a:spcAft>
                      </a:pPr>
                      <a:r>
                        <a:rPr lang="en-GB" sz="1800" kern="1200" dirty="0">
                          <a:solidFill>
                            <a:schemeClr val="tx1"/>
                          </a:solidFill>
                          <a:latin typeface="+mn-lt"/>
                          <a:ea typeface="+mn-ea"/>
                          <a:cs typeface="+mn-cs"/>
                        </a:rPr>
                        <a:t>Varied</a:t>
                      </a:r>
                    </a:p>
                  </a:txBody>
                  <a:tcPr marL="68580" marR="68580" marT="0" marB="0"/>
                </a:tc>
                <a:extLst>
                  <a:ext uri="{0D108BD9-81ED-4DB2-BD59-A6C34878D82A}">
                    <a16:rowId xmlns:a16="http://schemas.microsoft.com/office/drawing/2014/main" val="3988776999"/>
                  </a:ext>
                </a:extLst>
              </a:tr>
              <a:tr h="370840">
                <a:tc>
                  <a:txBody>
                    <a:bodyPr/>
                    <a:lstStyle/>
                    <a:p>
                      <a:pPr algn="ctr">
                        <a:lnSpc>
                          <a:spcPct val="107000"/>
                        </a:lnSpc>
                        <a:spcAft>
                          <a:spcPts val="800"/>
                        </a:spcAft>
                      </a:pPr>
                      <a:r>
                        <a:rPr lang="en-GB" sz="1800" kern="1200" dirty="0">
                          <a:solidFill>
                            <a:schemeClr val="tx1"/>
                          </a:solidFill>
                          <a:latin typeface="+mn-lt"/>
                          <a:ea typeface="+mn-ea"/>
                          <a:cs typeface="+mn-cs"/>
                        </a:rPr>
                        <a:t>Max token length</a:t>
                      </a:r>
                    </a:p>
                  </a:txBody>
                  <a:tcPr marL="68580" marR="68580" marT="0" marB="0"/>
                </a:tc>
                <a:tc>
                  <a:txBody>
                    <a:bodyPr/>
                    <a:lstStyle/>
                    <a:p>
                      <a:pPr algn="ctr">
                        <a:lnSpc>
                          <a:spcPct val="107000"/>
                        </a:lnSpc>
                        <a:spcAft>
                          <a:spcPts val="800"/>
                        </a:spcAft>
                      </a:pPr>
                      <a:r>
                        <a:rPr lang="en-GB" sz="1800" kern="1200" dirty="0">
                          <a:solidFill>
                            <a:schemeClr val="tx1"/>
                          </a:solidFill>
                          <a:latin typeface="+mn-lt"/>
                          <a:ea typeface="+mn-ea"/>
                          <a:cs typeface="+mn-cs"/>
                        </a:rPr>
                        <a:t>4096(clinical </a:t>
                      </a:r>
                      <a:r>
                        <a:rPr lang="en-GB" sz="1800" kern="1200" dirty="0" err="1">
                          <a:solidFill>
                            <a:schemeClr val="tx1"/>
                          </a:solidFill>
                          <a:latin typeface="+mn-lt"/>
                          <a:ea typeface="+mn-ea"/>
                          <a:cs typeface="+mn-cs"/>
                        </a:rPr>
                        <a:t>Longformer</a:t>
                      </a:r>
                      <a:r>
                        <a:rPr lang="en-GB" sz="1800" kern="1200" dirty="0">
                          <a:solidFill>
                            <a:schemeClr val="tx1"/>
                          </a:solidFill>
                          <a:latin typeface="+mn-lt"/>
                          <a:ea typeface="+mn-ea"/>
                          <a:cs typeface="+mn-cs"/>
                        </a:rPr>
                        <a:t>), 512 (</a:t>
                      </a:r>
                      <a:r>
                        <a:rPr lang="en-GB" sz="1800" kern="1200" dirty="0" err="1">
                          <a:solidFill>
                            <a:schemeClr val="tx1"/>
                          </a:solidFill>
                          <a:latin typeface="+mn-lt"/>
                          <a:ea typeface="+mn-ea"/>
                          <a:cs typeface="+mn-cs"/>
                        </a:rPr>
                        <a:t>BioElectra</a:t>
                      </a:r>
                      <a:r>
                        <a:rPr lang="en-GB" sz="1800" kern="1200" dirty="0">
                          <a:solidFill>
                            <a:schemeClr val="tx1"/>
                          </a:solidFill>
                          <a:latin typeface="+mn-lt"/>
                          <a:ea typeface="+mn-ea"/>
                          <a:cs typeface="+mn-cs"/>
                        </a:rPr>
                        <a:t>, PubMedBert, </a:t>
                      </a:r>
                      <a:r>
                        <a:rPr lang="en-GB" sz="1800" kern="1200" dirty="0" err="1">
                          <a:solidFill>
                            <a:schemeClr val="tx1"/>
                          </a:solidFill>
                          <a:latin typeface="+mn-lt"/>
                          <a:ea typeface="+mn-ea"/>
                          <a:cs typeface="+mn-cs"/>
                        </a:rPr>
                        <a:t>BioLinkBert</a:t>
                      </a:r>
                      <a:r>
                        <a:rPr lang="en-GB" sz="1800" kern="1200" dirty="0">
                          <a:solidFill>
                            <a:schemeClr val="tx1"/>
                          </a:solidFill>
                          <a:latin typeface="+mn-lt"/>
                          <a:ea typeface="+mn-ea"/>
                          <a:cs typeface="+mn-cs"/>
                        </a:rPr>
                        <a:t>)</a:t>
                      </a:r>
                    </a:p>
                  </a:txBody>
                  <a:tcPr marL="68580" marR="68580" marT="0" marB="0"/>
                </a:tc>
                <a:extLst>
                  <a:ext uri="{0D108BD9-81ED-4DB2-BD59-A6C34878D82A}">
                    <a16:rowId xmlns:a16="http://schemas.microsoft.com/office/drawing/2014/main" val="1849065123"/>
                  </a:ext>
                </a:extLst>
              </a:tr>
              <a:tr h="370840">
                <a:tc>
                  <a:txBody>
                    <a:bodyPr/>
                    <a:lstStyle/>
                    <a:p>
                      <a:pPr algn="ctr">
                        <a:lnSpc>
                          <a:spcPct val="107000"/>
                        </a:lnSpc>
                        <a:spcAft>
                          <a:spcPts val="800"/>
                        </a:spcAft>
                      </a:pPr>
                      <a:r>
                        <a:rPr lang="en-GB" sz="1800" kern="1200" dirty="0">
                          <a:solidFill>
                            <a:schemeClr val="tx1"/>
                          </a:solidFill>
                          <a:latin typeface="+mn-lt"/>
                          <a:ea typeface="+mn-ea"/>
                          <a:cs typeface="+mn-cs"/>
                        </a:rPr>
                        <a:t>Tokenizer</a:t>
                      </a:r>
                    </a:p>
                  </a:txBody>
                  <a:tcPr marL="68580" marR="68580" marT="0" marB="0"/>
                </a:tc>
                <a:tc>
                  <a:txBody>
                    <a:bodyPr/>
                    <a:lstStyle/>
                    <a:p>
                      <a:pPr algn="ctr">
                        <a:lnSpc>
                          <a:spcPct val="107000"/>
                        </a:lnSpc>
                        <a:spcAft>
                          <a:spcPts val="800"/>
                        </a:spcAft>
                      </a:pPr>
                      <a:r>
                        <a:rPr lang="en-GB" sz="1800" kern="1200" dirty="0">
                          <a:solidFill>
                            <a:schemeClr val="tx1"/>
                          </a:solidFill>
                          <a:latin typeface="+mn-lt"/>
                          <a:ea typeface="+mn-ea"/>
                          <a:cs typeface="+mn-cs"/>
                        </a:rPr>
                        <a:t>Fast Tokenizer</a:t>
                      </a:r>
                    </a:p>
                  </a:txBody>
                  <a:tcPr marL="68580" marR="68580" marT="0" marB="0"/>
                </a:tc>
                <a:extLst>
                  <a:ext uri="{0D108BD9-81ED-4DB2-BD59-A6C34878D82A}">
                    <a16:rowId xmlns:a16="http://schemas.microsoft.com/office/drawing/2014/main" val="3380519039"/>
                  </a:ext>
                </a:extLst>
              </a:tr>
            </a:tbl>
          </a:graphicData>
        </a:graphic>
      </p:graphicFrame>
      <p:sp>
        <p:nvSpPr>
          <p:cNvPr id="5" name="Date Placeholder 1">
            <a:extLst>
              <a:ext uri="{FF2B5EF4-FFF2-40B4-BE49-F238E27FC236}">
                <a16:creationId xmlns:a16="http://schemas.microsoft.com/office/drawing/2014/main" id="{72E6135A-843E-0FF7-E6E9-42EA22DC04F7}"/>
              </a:ext>
            </a:extLst>
          </p:cNvPr>
          <p:cNvSpPr>
            <a:spLocks noGrp="1"/>
          </p:cNvSpPr>
          <p:nvPr>
            <p:ph type="dt" sz="half" idx="10"/>
          </p:nvPr>
        </p:nvSpPr>
        <p:spPr>
          <a:xfrm>
            <a:off x="838199" y="6356350"/>
            <a:ext cx="7151703" cy="365125"/>
          </a:xfrm>
        </p:spPr>
        <p:txBody>
          <a:bodyPr rtlCol="0" anchor="ctr">
            <a:normAutofit/>
          </a:bodyPr>
          <a:lstStyle>
            <a:defPPr>
              <a:defRPr lang="en-GB"/>
            </a:defPPr>
          </a:lstStyle>
          <a:p>
            <a:pPr>
              <a:spcAft>
                <a:spcPts val="600"/>
              </a:spcAft>
            </a:pPr>
            <a:r>
              <a:rPr lang="en-GB"/>
              <a:t>2024				Thesis defence</a:t>
            </a:r>
            <a:endParaRPr lang="en-GB" dirty="0"/>
          </a:p>
        </p:txBody>
      </p:sp>
    </p:spTree>
    <p:extLst>
      <p:ext uri="{BB962C8B-B14F-4D97-AF65-F5344CB8AC3E}">
        <p14:creationId xmlns:p14="http://schemas.microsoft.com/office/powerpoint/2010/main" val="3555837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7299</TotalTime>
  <Words>1872</Words>
  <Application>Microsoft Office PowerPoint</Application>
  <PresentationFormat>Widescreen</PresentationFormat>
  <Paragraphs>457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Gill Sans Nova</vt:lpstr>
      <vt:lpstr>Sagona Book</vt:lpstr>
      <vt:lpstr>Office Theme</vt:lpstr>
      <vt:lpstr>Thesis defence  on Fine–Tuning Named Entity Recognition For Clinical Tag Extraction Using Pretrained Language Models</vt:lpstr>
      <vt:lpstr>Agenda</vt:lpstr>
      <vt:lpstr>Introduction</vt:lpstr>
      <vt:lpstr>Project Flowchart</vt:lpstr>
      <vt:lpstr>Data and Data processing</vt:lpstr>
      <vt:lpstr>Final Datasets statistics</vt:lpstr>
      <vt:lpstr>Final Datasets statistics</vt:lpstr>
      <vt:lpstr>Dataset Keypoints</vt:lpstr>
      <vt:lpstr>Methods</vt:lpstr>
      <vt:lpstr>Overview of Trainings completed</vt:lpstr>
      <vt:lpstr>Results(dataset and models</vt:lpstr>
      <vt:lpstr>Results(Entity Type and Model)</vt:lpstr>
      <vt:lpstr>Discussion </vt:lpstr>
      <vt:lpstr>Conclusion and Future works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defence  on Fine–Tuning Named Entity Recognition For Clinical Tag Extraction Using Pretrained Language Models</dc:title>
  <dc:creator>ADEYEMI GBADAMOSI</dc:creator>
  <cp:lastModifiedBy>ADEYEMI GBADAMOSI</cp:lastModifiedBy>
  <cp:revision>11</cp:revision>
  <dcterms:created xsi:type="dcterms:W3CDTF">2024-01-23T11:59:28Z</dcterms:created>
  <dcterms:modified xsi:type="dcterms:W3CDTF">2024-01-28T16:17:00Z</dcterms:modified>
</cp:coreProperties>
</file>