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85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69108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466" y="0"/>
            <a:ext cx="9144000" cy="3929400"/>
            <a:chOff x="11225" y="0"/>
            <a:chExt cx="9144000" cy="3929400"/>
          </a:xfrm>
        </p:grpSpPr>
        <p:sp>
          <p:nvSpPr>
            <p:cNvPr id="54" name="Shape 54"/>
            <p:cNvSpPr/>
            <p:nvPr/>
          </p:nvSpPr>
          <p:spPr>
            <a:xfrm>
              <a:off x="11225" y="0"/>
              <a:ext cx="9144000" cy="2481600"/>
            </a:xfrm>
            <a:prstGeom prst="rect">
              <a:avLst/>
            </a:prstGeom>
            <a:solidFill>
              <a:srgbClr val="D0E0E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20000"/>
                </a:lnSpc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endParaRPr sz="1200" dirty="0">
                <a:solidFill>
                  <a:schemeClr val="dk1"/>
                </a:solidFill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11225" y="0"/>
              <a:ext cx="1756500" cy="2481600"/>
            </a:xfrm>
            <a:prstGeom prst="homePlate">
              <a:avLst>
                <a:gd name="adj" fmla="val 50000"/>
              </a:avLst>
            </a:prstGeom>
            <a:solidFill>
              <a:srgbClr val="134F5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 txBox="1"/>
            <p:nvPr/>
          </p:nvSpPr>
          <p:spPr>
            <a:xfrm>
              <a:off x="11225" y="408525"/>
              <a:ext cx="1810500" cy="741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GB" sz="1800" dirty="0">
                  <a:solidFill>
                    <a:srgbClr val="F3F3F3"/>
                  </a:solidFill>
                  <a:latin typeface="Times New Roman"/>
                  <a:cs typeface="Times New Roman"/>
                </a:rPr>
                <a:t>Core</a:t>
              </a:r>
              <a:r>
                <a:rPr lang="en-GB" sz="1800" dirty="0">
                  <a:solidFill>
                    <a:srgbClr val="F3F3F3"/>
                  </a:solidFill>
                </a:rPr>
                <a:t> </a:t>
              </a:r>
              <a:br>
                <a:rPr lang="en-GB" sz="1800" dirty="0">
                  <a:solidFill>
                    <a:srgbClr val="F3F3F3"/>
                  </a:solidFill>
                </a:rPr>
              </a:br>
              <a:r>
                <a:rPr lang="en-GB" sz="1800" dirty="0">
                  <a:solidFill>
                    <a:srgbClr val="F3F3F3"/>
                  </a:solidFill>
                  <a:latin typeface="Times New Roman"/>
                  <a:cs typeface="Times New Roman"/>
                </a:rPr>
                <a:t>Standards</a:t>
              </a:r>
            </a:p>
          </p:txBody>
        </p:sp>
        <p:pic>
          <p:nvPicPr>
            <p:cNvPr id="60" name="Shape 60" descr="SBGN-logo-WhiteBackground-1024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53210" y="864982"/>
              <a:ext cx="952500" cy="4569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" name="Shape 61"/>
            <p:cNvSpPr txBox="1"/>
            <p:nvPr/>
          </p:nvSpPr>
          <p:spPr>
            <a:xfrm>
              <a:off x="4186620" y="243975"/>
              <a:ext cx="2478689" cy="329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GB" dirty="0" smtClean="0">
                  <a:solidFill>
                    <a:srgbClr val="134F5C"/>
                  </a:solidFill>
                  <a:latin typeface="Times New Roman"/>
                  <a:cs typeface="Times New Roman"/>
                </a:rPr>
                <a:t>Standards for Visual</a:t>
              </a:r>
              <a:r>
                <a:rPr lang="en-GB" dirty="0">
                  <a:solidFill>
                    <a:srgbClr val="134F5C"/>
                  </a:solidFill>
                  <a:latin typeface="Times New Roman"/>
                  <a:cs typeface="Times New Roman"/>
                </a:rPr>
                <a:t/>
              </a:r>
              <a:br>
                <a:rPr lang="en-GB" dirty="0">
                  <a:solidFill>
                    <a:srgbClr val="134F5C"/>
                  </a:solidFill>
                  <a:latin typeface="Times New Roman"/>
                  <a:cs typeface="Times New Roman"/>
                </a:rPr>
              </a:br>
              <a:r>
                <a:rPr lang="en-GB" dirty="0" smtClean="0">
                  <a:solidFill>
                    <a:srgbClr val="134F5C"/>
                  </a:solidFill>
                  <a:latin typeface="Times New Roman"/>
                  <a:cs typeface="Times New Roman"/>
                </a:rPr>
                <a:t>Representation</a:t>
              </a:r>
              <a:endParaRPr lang="en-GB" dirty="0">
                <a:solidFill>
                  <a:srgbClr val="134F5C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2" name="Shape 62"/>
            <p:cNvSpPr txBox="1"/>
            <p:nvPr/>
          </p:nvSpPr>
          <p:spPr>
            <a:xfrm>
              <a:off x="6577724" y="253481"/>
              <a:ext cx="2458663" cy="329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GB" dirty="0" smtClean="0">
                  <a:solidFill>
                    <a:srgbClr val="134F5C"/>
                  </a:solidFill>
                  <a:latin typeface="Times New Roman"/>
                  <a:cs typeface="Times New Roman"/>
                </a:rPr>
                <a:t>Standards for Models </a:t>
              </a:r>
            </a:p>
            <a:p>
              <a:pPr lvl="0" algn="ctr" rtl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GB" dirty="0" smtClean="0">
                  <a:solidFill>
                    <a:srgbClr val="134F5C"/>
                  </a:solidFill>
                  <a:latin typeface="Times New Roman"/>
                  <a:cs typeface="Times New Roman"/>
                </a:rPr>
                <a:t>and their Analyses</a:t>
              </a:r>
              <a:endParaRPr lang="en-GB" dirty="0">
                <a:solidFill>
                  <a:srgbClr val="134F5C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3" name="Shape 63"/>
            <p:cNvSpPr txBox="1"/>
            <p:nvPr/>
          </p:nvSpPr>
          <p:spPr>
            <a:xfrm>
              <a:off x="1410138" y="243975"/>
              <a:ext cx="2776482" cy="329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GB" dirty="0" smtClean="0">
                  <a:solidFill>
                    <a:srgbClr val="134F5C"/>
                  </a:solidFill>
                  <a:latin typeface="Times New Roman"/>
                  <a:cs typeface="Times New Roman"/>
                </a:rPr>
                <a:t>Standards for Knowledge Representation</a:t>
              </a:r>
              <a:endParaRPr lang="en-GB" dirty="0">
                <a:solidFill>
                  <a:srgbClr val="134F5C"/>
                </a:solidFill>
                <a:latin typeface="Times New Roman"/>
                <a:cs typeface="Times New Roman"/>
              </a:endParaRPr>
            </a:p>
          </p:txBody>
        </p:sp>
        <p:pic>
          <p:nvPicPr>
            <p:cNvPr id="64" name="Shape 64" descr="CellML_Logo_300x150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54726" y="814471"/>
              <a:ext cx="913599" cy="456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Shape 65" descr="1000px-SBML.svg.png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37137" y="852187"/>
              <a:ext cx="952499" cy="4190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Shape 66" descr="sbol-logo.png"/>
            <p:cNvPicPr preferRelativeResize="0">
              <a:picLocks noChangeAspect="1"/>
            </p:cNvPicPr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118802" y="1431809"/>
              <a:ext cx="1313809" cy="4580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Shape 6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270511" y="1441338"/>
              <a:ext cx="1238250" cy="380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Shape 68" descr="SEDML_logo.png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810550" y="1822337"/>
              <a:ext cx="828674" cy="457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" name="Shape 70"/>
            <p:cNvSpPr/>
            <p:nvPr/>
          </p:nvSpPr>
          <p:spPr>
            <a:xfrm>
              <a:off x="11225" y="2590800"/>
              <a:ext cx="9144000" cy="13386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20000"/>
                </a:lnSpc>
                <a:spcBef>
                  <a:spcPts val="0"/>
                </a:spcBef>
                <a:buNone/>
              </a:pP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11225" y="2590800"/>
              <a:ext cx="1756500" cy="1338600"/>
            </a:xfrm>
            <a:prstGeom prst="homePlate">
              <a:avLst>
                <a:gd name="adj" fmla="val 50000"/>
              </a:avLst>
            </a:prstGeom>
            <a:solidFill>
              <a:srgbClr val="6AA84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 txBox="1"/>
            <p:nvPr/>
          </p:nvSpPr>
          <p:spPr>
            <a:xfrm>
              <a:off x="11225" y="2568706"/>
              <a:ext cx="1810500" cy="6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 sz="1800" dirty="0">
                  <a:solidFill>
                    <a:srgbClr val="F3F3F3"/>
                  </a:solidFill>
                  <a:latin typeface="Times New Roman"/>
                  <a:cs typeface="Times New Roman"/>
                </a:rPr>
                <a:t>Associated Standards</a:t>
              </a:r>
            </a:p>
          </p:txBody>
        </p:sp>
        <p:sp>
          <p:nvSpPr>
            <p:cNvPr id="73" name="Shape 73"/>
            <p:cNvSpPr txBox="1"/>
            <p:nvPr/>
          </p:nvSpPr>
          <p:spPr>
            <a:xfrm>
              <a:off x="194075" y="3247800"/>
              <a:ext cx="1794132" cy="60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 dirty="0">
                  <a:solidFill>
                    <a:srgbClr val="FFFFFF"/>
                  </a:solidFill>
                  <a:latin typeface="Times New Roman"/>
                  <a:cs typeface="Times New Roman"/>
                </a:rPr>
                <a:t>Used by core standards</a:t>
              </a:r>
            </a:p>
          </p:txBody>
        </p:sp>
        <p:sp>
          <p:nvSpPr>
            <p:cNvPr id="76" name="Shape 76"/>
            <p:cNvSpPr txBox="1"/>
            <p:nvPr/>
          </p:nvSpPr>
          <p:spPr>
            <a:xfrm>
              <a:off x="7413387" y="2777787"/>
              <a:ext cx="16230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GB" dirty="0" smtClean="0">
                  <a:solidFill>
                    <a:srgbClr val="134F5C"/>
                  </a:solidFill>
                  <a:latin typeface="Times New Roman"/>
                  <a:cs typeface="Times New Roman"/>
                </a:rPr>
                <a:t>Controlled</a:t>
              </a:r>
            </a:p>
            <a:p>
              <a:pPr lvl="0" algn="ctr" rtl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GB" dirty="0" smtClean="0">
                  <a:solidFill>
                    <a:srgbClr val="134F5C"/>
                  </a:solidFill>
                  <a:latin typeface="Times New Roman"/>
                  <a:cs typeface="Times New Roman"/>
                </a:rPr>
                <a:t>Vocabularies</a:t>
              </a:r>
              <a:endParaRPr lang="en-GB" dirty="0">
                <a:solidFill>
                  <a:srgbClr val="134F5C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7" name="Shape 77"/>
            <p:cNvSpPr txBox="1"/>
            <p:nvPr/>
          </p:nvSpPr>
          <p:spPr>
            <a:xfrm>
              <a:off x="4704087" y="2777787"/>
              <a:ext cx="16230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GB" dirty="0">
                  <a:solidFill>
                    <a:srgbClr val="134F5C"/>
                  </a:solidFill>
                  <a:latin typeface="Times New Roman"/>
                  <a:cs typeface="Times New Roman"/>
                </a:rPr>
                <a:t>Infrastructure</a:t>
              </a:r>
            </a:p>
          </p:txBody>
        </p:sp>
        <p:pic>
          <p:nvPicPr>
            <p:cNvPr id="78" name="Shape 78" descr="identifiers-org_logo-new.png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905710" y="3174185"/>
              <a:ext cx="485775" cy="485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Shape 7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420151" y="3093104"/>
              <a:ext cx="504824" cy="5048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Shape 80"/>
            <p:cNvSpPr txBox="1"/>
            <p:nvPr/>
          </p:nvSpPr>
          <p:spPr>
            <a:xfrm>
              <a:off x="1893600" y="2777787"/>
              <a:ext cx="16230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GB" dirty="0">
                  <a:solidFill>
                    <a:srgbClr val="134F5C"/>
                  </a:solidFill>
                  <a:latin typeface="Times New Roman"/>
                  <a:cs typeface="Times New Roman"/>
                </a:rPr>
                <a:t>Projects</a:t>
              </a:r>
            </a:p>
          </p:txBody>
        </p:sp>
        <p:sp>
          <p:nvSpPr>
            <p:cNvPr id="81" name="Shape 81"/>
            <p:cNvSpPr txBox="1"/>
            <p:nvPr/>
          </p:nvSpPr>
          <p:spPr>
            <a:xfrm>
              <a:off x="4344699" y="3073350"/>
              <a:ext cx="1807955" cy="649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GB" i="1" dirty="0">
                  <a:latin typeface="Times New Roman"/>
                  <a:cs typeface="Times New Roman"/>
                </a:rPr>
                <a:t>BioModels.net</a:t>
              </a:r>
            </a:p>
            <a:p>
              <a:pPr lvl="0">
                <a:spcBef>
                  <a:spcPts val="0"/>
                </a:spcBef>
                <a:buNone/>
              </a:pPr>
              <a:r>
                <a:rPr lang="en-GB" dirty="0">
                  <a:latin typeface="Times New Roman"/>
                  <a:cs typeface="Times New Roman"/>
                </a:rPr>
                <a:t>qualifiers</a:t>
              </a:r>
            </a:p>
          </p:txBody>
        </p:sp>
        <p:pic>
          <p:nvPicPr>
            <p:cNvPr id="2" name="Picture 1" descr="sbo_small_border_2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6510" y="3227550"/>
              <a:ext cx="746252" cy="495300"/>
            </a:xfrm>
            <a:prstGeom prst="rect">
              <a:avLst/>
            </a:prstGeom>
          </p:spPr>
        </p:pic>
        <p:pic>
          <p:nvPicPr>
            <p:cNvPr id="3" name="Picture 2" descr="SBOLVisuallogoCropped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3094" y="1496933"/>
              <a:ext cx="1128289" cy="45358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075180" y="833748"/>
              <a:ext cx="1441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Times New Roman"/>
                  <a:cs typeface="Times New Roman"/>
                </a:rPr>
                <a:t>BioPAX</a:t>
              </a:r>
              <a:endParaRPr lang="en-US" sz="2800" b="1" dirty="0">
                <a:latin typeface="Times New Roman"/>
                <a:cs typeface="Times New Roman"/>
              </a:endParaRPr>
            </a:p>
          </p:txBody>
        </p:sp>
      </p:grpSp>
      <p:pic>
        <p:nvPicPr>
          <p:cNvPr id="6" name="Picture 5" descr="kisao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501" y="3227550"/>
            <a:ext cx="497927" cy="4988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</TotalTime>
  <Words>27</Words>
  <Application>Microsoft Macintosh PowerPoint</Application>
  <PresentationFormat>On-screen Show (16:9)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simple-light-2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Chris Myers</cp:lastModifiedBy>
  <cp:revision>8</cp:revision>
  <dcterms:modified xsi:type="dcterms:W3CDTF">2017-07-07T16:29:26Z</dcterms:modified>
</cp:coreProperties>
</file>