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/>
    <p:restoredTop sz="94654"/>
  </p:normalViewPr>
  <p:slideViewPr>
    <p:cSldViewPr>
      <p:cViewPr>
        <p:scale>
          <a:sx n="132" d="100"/>
          <a:sy n="132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BDEE08-CE08-AE4E-AC00-645F9594E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3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E3132-8337-8944-AA0B-7EFAD98DAA5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0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E3132-8337-8944-AA0B-7EFAD98DAA5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E3132-8337-8944-AA0B-7EFAD98DAA56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CoverAB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3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CA39D-B27E-0A47-8A4C-D0755ACD98A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0262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BA105-FE0B-4E4E-AA70-38372430E9A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27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32438-DE49-AC4E-960D-0D4387718A9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5322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49C77-43E0-AC43-8018-27E2A6747221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92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D5933-188E-504E-BA87-CFE2643FC4BD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20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7D3C9-8AB0-FD4D-91E5-E860267722F0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064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E49D9-3A99-D143-BB1B-79EF120A5E18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3962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AA32C-80B4-894D-B6AC-8BB306288B4A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414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27E86-759A-5A44-8854-C4D0354E1169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863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CF7D-3081-C343-977E-A0EE0A710C34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34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29" name="Picture 13" descr="PPTTopAB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1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09C04DE8-7767-B14B-A583-6169A8D660B8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odels.physiomeproject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hyperlink" Target="https://github.com/cellml/libcellml" TargetMode="External"/><Relationship Id="rId9" Type="http://schemas.openxmlformats.org/officeDocument/2006/relationships/image" Target="../media/image9.png"/><Relationship Id="rId10" Type="http://schemas.openxmlformats.org/officeDocument/2006/relationships/hyperlink" Target="http://opencor.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all-in-one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32438-DE49-AC4E-960D-0D4387718A9C}" type="slidenum">
              <a:rPr lang="en-US" smtClean="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8697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1200"/>
            <a:ext cx="8208912" cy="216788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Modular framework for encoding mathematical models:</a:t>
            </a:r>
          </a:p>
          <a:p>
            <a:pPr lvl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focus on encoding models consisting of differential algebraic equations using </a:t>
            </a:r>
            <a:r>
              <a:rPr lang="en-GB" dirty="0" err="1" smtClean="0">
                <a:latin typeface="Verdana" charset="0"/>
                <a:ea typeface="ＭＳ Ｐゴシック" charset="0"/>
                <a:cs typeface="ＭＳ Ｐゴシック" charset="0"/>
              </a:rPr>
              <a:t>MathML</a:t>
            </a:r>
            <a:endParaRPr lang="en-GB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math is the primary data, biological context, provenance, etc., provided through annotations using RDF</a:t>
            </a:r>
          </a:p>
          <a:p>
            <a:pPr eaLnBrk="1" hangingPunct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All quantities require physical units ensuring unambiguous conversion of numerical values where required</a:t>
            </a:r>
          </a:p>
        </p:txBody>
      </p:sp>
      <p:pic>
        <p:nvPicPr>
          <p:cNvPr id="1843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9921"/>
            <a:ext cx="2636838" cy="43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CellM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2197"/>
            <a:ext cx="2051720" cy="1065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9386" y="1311151"/>
            <a:ext cx="319273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b="1" dirty="0">
                <a:latin typeface="Verdana" charset="0"/>
              </a:rPr>
              <a:t>http:/</a:t>
            </a:r>
            <a:r>
              <a:rPr lang="en-GB" b="1" dirty="0" smtClean="0">
                <a:latin typeface="Verdana" charset="0"/>
              </a:rPr>
              <a:t>/</a:t>
            </a:r>
            <a:r>
              <a:rPr lang="en-GB" b="1" dirty="0" err="1" smtClean="0">
                <a:latin typeface="Verdana" charset="0"/>
              </a:rPr>
              <a:t>cellml.org</a:t>
            </a:r>
            <a:r>
              <a:rPr lang="en-GB" b="1" dirty="0">
                <a:latin typeface="Verdana" charset="0"/>
              </a:rPr>
              <a:t>/</a:t>
            </a:r>
          </a:p>
        </p:txBody>
      </p:sp>
      <p:pic>
        <p:nvPicPr>
          <p:cNvPr id="5" name="Picture 4" descr="fieldml-expos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1088"/>
            <a:ext cx="2515525" cy="2376264"/>
          </a:xfrm>
          <a:prstGeom prst="rect">
            <a:avLst/>
          </a:prstGeom>
        </p:spPr>
      </p:pic>
      <p:pic>
        <p:nvPicPr>
          <p:cNvPr id="6" name="Picture 5" descr="physiom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764704"/>
            <a:ext cx="1944216" cy="1060481"/>
          </a:xfrm>
          <a:prstGeom prst="rect">
            <a:avLst/>
          </a:prstGeom>
        </p:spPr>
      </p:pic>
      <p:pic>
        <p:nvPicPr>
          <p:cNvPr id="4" name="Picture 3" descr="cellml-exposu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791331"/>
            <a:ext cx="1727944" cy="220168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4005064"/>
            <a:ext cx="6120680" cy="266429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dirty="0" smtClean="0">
                <a:latin typeface="Verdana" charset="0"/>
              </a:rPr>
              <a:t>CellML models able to define hierarchies of modules to enable mathematical abstraction</a:t>
            </a:r>
          </a:p>
          <a:p>
            <a:r>
              <a:rPr lang="en-GB" dirty="0" smtClean="0">
                <a:latin typeface="Verdana" charset="0"/>
              </a:rPr>
              <a:t>Hierarchical </a:t>
            </a:r>
            <a:r>
              <a:rPr lang="en-GB" dirty="0">
                <a:latin typeface="Verdana" charset="0"/>
              </a:rPr>
              <a:t>modules able to be imported from external CellML models enabling </a:t>
            </a:r>
            <a:r>
              <a:rPr lang="en-GB" dirty="0" smtClean="0">
                <a:latin typeface="Verdana" charset="0"/>
              </a:rPr>
              <a:t>reuse</a:t>
            </a:r>
            <a:endParaRPr lang="en-GB" dirty="0">
              <a:latin typeface="Verdana" charset="0"/>
            </a:endParaRPr>
          </a:p>
          <a:p>
            <a:r>
              <a:rPr lang="en-GB" dirty="0">
                <a:latin typeface="Verdana" charset="0"/>
              </a:rPr>
              <a:t>Free and open repository available (</a:t>
            </a:r>
            <a:r>
              <a:rPr lang="en-GB" dirty="0" smtClean="0">
                <a:latin typeface="Verdana" charset="0"/>
              </a:rPr>
              <a:t>https://</a:t>
            </a:r>
            <a:r>
              <a:rPr lang="en-GB" dirty="0">
                <a:latin typeface="Verdana" charset="0"/>
              </a:rPr>
              <a:t>models.physiomeproject.org/) supporting versioned model reuse, archiving, collaboration…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CellML</a:t>
            </a:r>
            <a:r>
              <a:rPr lang="en-US" dirty="0" smtClean="0"/>
              <a:t> + PMR +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32438-DE49-AC4E-960D-0D4387718A9C}" type="slidenum">
              <a:rPr lang="en-US" smtClean="0"/>
              <a:pPr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026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1200"/>
            <a:ext cx="8208912" cy="38960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Modular framework for encoding mathematical models:</a:t>
            </a:r>
          </a:p>
          <a:p>
            <a:pPr lvl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focus on encoding models consisting of differential algebraic equations using </a:t>
            </a:r>
            <a:r>
              <a:rPr lang="en-GB" dirty="0" err="1" smtClean="0">
                <a:latin typeface="Verdana" charset="0"/>
                <a:ea typeface="ＭＳ Ｐゴシック" charset="0"/>
                <a:cs typeface="ＭＳ Ｐゴシック" charset="0"/>
              </a:rPr>
              <a:t>MathML</a:t>
            </a:r>
            <a:endParaRPr lang="en-GB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math is the primary data, biological context, provenance, etc., provided through annotations using RDF</a:t>
            </a:r>
          </a:p>
          <a:p>
            <a:pPr eaLnBrk="1" hangingPunct="1"/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All quantities require physical units ensuring unambiguous conversion of numerical values where required</a:t>
            </a:r>
          </a:p>
          <a:p>
            <a:r>
              <a:rPr lang="en-GB" dirty="0" err="1">
                <a:latin typeface="Verdana" charset="0"/>
              </a:rPr>
              <a:t>CellML</a:t>
            </a:r>
            <a:r>
              <a:rPr lang="en-GB" dirty="0">
                <a:latin typeface="Verdana" charset="0"/>
              </a:rPr>
              <a:t> models able to define hierarchies of modules to enable mathematical abstraction</a:t>
            </a:r>
          </a:p>
          <a:p>
            <a:r>
              <a:rPr lang="en-GB" dirty="0">
                <a:latin typeface="Verdana" charset="0"/>
              </a:rPr>
              <a:t>Hierarchical modules able to be imported from external </a:t>
            </a:r>
            <a:r>
              <a:rPr lang="en-GB" dirty="0" err="1">
                <a:latin typeface="Verdana" charset="0"/>
              </a:rPr>
              <a:t>CellML</a:t>
            </a:r>
            <a:r>
              <a:rPr lang="en-GB" dirty="0">
                <a:latin typeface="Verdana" charset="0"/>
              </a:rPr>
              <a:t> models enabling reuse</a:t>
            </a:r>
          </a:p>
          <a:p>
            <a:pPr eaLnBrk="1" hangingPunct="1"/>
            <a:endParaRPr lang="en-GB" dirty="0" smtClean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843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9921"/>
            <a:ext cx="2636838" cy="43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CellM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2197"/>
            <a:ext cx="2051720" cy="1065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9386" y="1311151"/>
            <a:ext cx="319273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GB" b="1" dirty="0">
                <a:latin typeface="Verdana" charset="0"/>
              </a:rPr>
              <a:t>http:/</a:t>
            </a:r>
            <a:r>
              <a:rPr lang="en-GB" b="1" dirty="0" smtClean="0">
                <a:latin typeface="Verdana" charset="0"/>
              </a:rPr>
              <a:t>/</a:t>
            </a:r>
            <a:r>
              <a:rPr lang="en-GB" b="1" dirty="0" err="1" smtClean="0">
                <a:latin typeface="Verdana" charset="0"/>
              </a:rPr>
              <a:t>cellml.org</a:t>
            </a:r>
            <a:r>
              <a:rPr lang="en-GB" b="1" dirty="0">
                <a:latin typeface="Verdana" charset="0"/>
              </a:rPr>
              <a:t>/</a:t>
            </a:r>
          </a:p>
        </p:txBody>
      </p:sp>
      <p:pic>
        <p:nvPicPr>
          <p:cNvPr id="6" name="Picture 5" descr="physio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764704"/>
            <a:ext cx="1944216" cy="10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981200"/>
            <a:ext cx="6048673" cy="1663824"/>
          </a:xfrm>
        </p:spPr>
        <p:txBody>
          <a:bodyPr>
            <a:noAutofit/>
          </a:bodyPr>
          <a:lstStyle/>
          <a:p>
            <a:r>
              <a:rPr lang="en-GB" b="1" dirty="0" smtClean="0">
                <a:latin typeface="Verdana" charset="0"/>
              </a:rPr>
              <a:t>Physiome Model Repository</a:t>
            </a:r>
          </a:p>
          <a:p>
            <a:pPr lvl="1"/>
            <a:r>
              <a:rPr lang="en-GB" dirty="0" smtClean="0">
                <a:latin typeface="Verdana" charset="0"/>
                <a:hlinkClick r:id="rId3"/>
              </a:rPr>
              <a:t>https://models.physiomeproject.org</a:t>
            </a:r>
            <a:endParaRPr lang="en-GB" dirty="0" smtClean="0">
              <a:latin typeface="Verdana" charset="0"/>
            </a:endParaRPr>
          </a:p>
          <a:p>
            <a:pPr lvl="1"/>
            <a:r>
              <a:rPr lang="en-GB" dirty="0" smtClean="0">
                <a:latin typeface="Verdana" charset="0"/>
              </a:rPr>
              <a:t>free </a:t>
            </a:r>
            <a:r>
              <a:rPr lang="en-GB" dirty="0">
                <a:latin typeface="Verdana" charset="0"/>
              </a:rPr>
              <a:t>and open </a:t>
            </a:r>
            <a:r>
              <a:rPr lang="en-GB" dirty="0" smtClean="0">
                <a:latin typeface="Verdana" charset="0"/>
              </a:rPr>
              <a:t>repository supporting </a:t>
            </a:r>
            <a:r>
              <a:rPr lang="en-GB" dirty="0">
                <a:latin typeface="Verdana" charset="0"/>
              </a:rPr>
              <a:t>versioned model reuse, archiving, collaboration</a:t>
            </a:r>
            <a:r>
              <a:rPr lang="en-GB" dirty="0" smtClean="0">
                <a:latin typeface="Verdana" charset="0"/>
              </a:rPr>
              <a:t>…</a:t>
            </a:r>
            <a:endParaRPr lang="en-GB" dirty="0">
              <a:latin typeface="Verdana" charset="0"/>
            </a:endParaRPr>
          </a:p>
        </p:txBody>
      </p:sp>
      <p:pic>
        <p:nvPicPr>
          <p:cNvPr id="5" name="Picture 4" descr="fieldml-expos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13" y="1772816"/>
            <a:ext cx="2515525" cy="2376264"/>
          </a:xfrm>
          <a:prstGeom prst="rect">
            <a:avLst/>
          </a:prstGeom>
        </p:spPr>
      </p:pic>
      <p:pic>
        <p:nvPicPr>
          <p:cNvPr id="6" name="Picture 5" descr="physio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764704"/>
            <a:ext cx="1944216" cy="1060481"/>
          </a:xfrm>
          <a:prstGeom prst="rect">
            <a:avLst/>
          </a:prstGeom>
        </p:spPr>
      </p:pic>
      <p:pic>
        <p:nvPicPr>
          <p:cNvPr id="4" name="Picture 3" descr="cellml-expo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19" y="2492896"/>
            <a:ext cx="1727944" cy="2201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25" y="3393572"/>
            <a:ext cx="3396043" cy="209872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528" y="5108860"/>
            <a:ext cx="7992889" cy="16848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900" b="1" dirty="0" err="1" smtClean="0"/>
              <a:t>libCellML</a:t>
            </a:r>
            <a:endParaRPr lang="en-GB" sz="1900" b="1" dirty="0" smtClean="0"/>
          </a:p>
          <a:p>
            <a:pPr lvl="1"/>
            <a:r>
              <a:rPr lang="en-GB" sz="1900" dirty="0">
                <a:hlinkClick r:id="rId8"/>
              </a:rPr>
              <a:t>https://</a:t>
            </a:r>
            <a:r>
              <a:rPr lang="en-GB" sz="1900" dirty="0" smtClean="0">
                <a:hlinkClick r:id="rId8"/>
              </a:rPr>
              <a:t>github.com/cellml/libcellml</a:t>
            </a:r>
            <a:endParaRPr lang="en-GB" sz="1900" dirty="0" smtClean="0"/>
          </a:p>
          <a:p>
            <a:pPr lvl="1"/>
            <a:r>
              <a:rPr lang="en-GB" sz="1900" dirty="0"/>
              <a:t>aims to become an easy to use library that will be useful to developers of </a:t>
            </a:r>
            <a:r>
              <a:rPr lang="en-GB" sz="1900" dirty="0" err="1"/>
              <a:t>CellML</a:t>
            </a:r>
            <a:r>
              <a:rPr lang="en-GB" sz="1900" dirty="0"/>
              <a:t> </a:t>
            </a:r>
            <a:r>
              <a:rPr lang="en-GB" sz="1900" dirty="0" smtClean="0"/>
              <a:t>applications</a:t>
            </a:r>
          </a:p>
          <a:p>
            <a:pPr lvl="1"/>
            <a:r>
              <a:rPr lang="en-GB" sz="1900" dirty="0" smtClean="0"/>
              <a:t>replacement of the </a:t>
            </a:r>
            <a:r>
              <a:rPr lang="en-GB" sz="1900" dirty="0" err="1" smtClean="0"/>
              <a:t>CellML</a:t>
            </a:r>
            <a:r>
              <a:rPr lang="en-GB" sz="1900" dirty="0" smtClean="0"/>
              <a:t> API</a:t>
            </a:r>
            <a:endParaRPr lang="en-GB" sz="1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94" y="517364"/>
            <a:ext cx="1854200" cy="1574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3691459"/>
            <a:ext cx="4320480" cy="14428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900" b="1" dirty="0" err="1">
                <a:latin typeface="Verdana" charset="0"/>
                <a:ea typeface="ＭＳ Ｐゴシック" charset="0"/>
                <a:cs typeface="ＭＳ Ｐゴシック" charset="0"/>
              </a:rPr>
              <a:t>OpenCOR</a:t>
            </a:r>
            <a:endParaRPr lang="en-GB" sz="19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GB" sz="1900" dirty="0">
                <a:latin typeface="Verdana" charset="0"/>
                <a:ea typeface="ＭＳ Ｐゴシック" charset="0"/>
                <a:hlinkClick r:id="rId10"/>
              </a:rPr>
              <a:t>http://opencor.ws</a:t>
            </a:r>
            <a:endParaRPr lang="en-GB" sz="1900" dirty="0">
              <a:latin typeface="Verdana" charset="0"/>
              <a:ea typeface="ＭＳ Ｐゴシック" charset="0"/>
            </a:endParaRPr>
          </a:p>
          <a:p>
            <a:pPr lvl="1"/>
            <a:r>
              <a:rPr lang="en-GB" sz="1900" dirty="0">
                <a:latin typeface="Verdana" charset="0"/>
                <a:ea typeface="ＭＳ Ｐゴシック" charset="0"/>
              </a:rPr>
              <a:t>Open source cross-platform modelling environment</a:t>
            </a:r>
          </a:p>
        </p:txBody>
      </p:sp>
      <p:pic>
        <p:nvPicPr>
          <p:cNvPr id="18437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9921"/>
            <a:ext cx="2636838" cy="43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CellML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2197"/>
            <a:ext cx="2051720" cy="10651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829" y="43554"/>
            <a:ext cx="3437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Verdana" charset="0"/>
              </a:rPr>
              <a:t>Key resources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7" b="33717"/>
          <a:stretch/>
        </p:blipFill>
        <p:spPr>
          <a:xfrm>
            <a:off x="5844586" y="6047117"/>
            <a:ext cx="3263918" cy="7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i-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0"/>
      </a:accent1>
      <a:accent2>
        <a:srgbClr val="006990"/>
      </a:accent2>
      <a:accent3>
        <a:srgbClr val="FFFFFF"/>
      </a:accent3>
      <a:accent4>
        <a:srgbClr val="000000"/>
      </a:accent4>
      <a:accent5>
        <a:srgbClr val="AAB9C6"/>
      </a:accent5>
      <a:accent6>
        <a:srgbClr val="005E82"/>
      </a:accent6>
      <a:hlink>
        <a:srgbClr val="006990"/>
      </a:hlink>
      <a:folHlink>
        <a:srgbClr val="0098C3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abi-presentation.potx</Template>
  <TotalTime>2041</TotalTime>
  <Words>241</Words>
  <Application>Microsoft Macintosh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Verdana</vt:lpstr>
      <vt:lpstr>Arial</vt:lpstr>
      <vt:lpstr>abi-presentation</vt:lpstr>
      <vt:lpstr>all-in-one overview</vt:lpstr>
      <vt:lpstr>PowerPoint Presentation</vt:lpstr>
      <vt:lpstr>CellML + PMR + tools</vt:lpstr>
      <vt:lpstr>PowerPoint Presentation</vt:lpstr>
      <vt:lpstr>PowerPoint Presentation</vt:lpstr>
    </vt:vector>
  </TitlesOfParts>
  <Company>KingSt Advertising Ltd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Liggens is an Institute</dc:title>
  <dc:creator>Studio 2</dc:creator>
  <cp:lastModifiedBy>d.nickerson@auckland.ac.nz</cp:lastModifiedBy>
  <cp:revision>23</cp:revision>
  <dcterms:created xsi:type="dcterms:W3CDTF">2008-07-24T23:39:13Z</dcterms:created>
  <dcterms:modified xsi:type="dcterms:W3CDTF">2016-06-20T02:38:21Z</dcterms:modified>
</cp:coreProperties>
</file>