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1" r:id="rId2"/>
  </p:sldMasterIdLst>
  <p:notesMasterIdLst>
    <p:notesMasterId r:id="rId30"/>
  </p:notesMasterIdLst>
  <p:sldIdLst>
    <p:sldId id="262" r:id="rId3"/>
    <p:sldId id="316" r:id="rId4"/>
    <p:sldId id="329" r:id="rId5"/>
    <p:sldId id="331" r:id="rId6"/>
    <p:sldId id="332" r:id="rId7"/>
    <p:sldId id="333" r:id="rId8"/>
    <p:sldId id="334" r:id="rId9"/>
    <p:sldId id="335" r:id="rId10"/>
    <p:sldId id="336" r:id="rId11"/>
    <p:sldId id="340" r:id="rId12"/>
    <p:sldId id="337" r:id="rId13"/>
    <p:sldId id="341" r:id="rId14"/>
    <p:sldId id="338" r:id="rId15"/>
    <p:sldId id="343" r:id="rId16"/>
    <p:sldId id="342" r:id="rId17"/>
    <p:sldId id="339" r:id="rId18"/>
    <p:sldId id="344" r:id="rId19"/>
    <p:sldId id="345" r:id="rId20"/>
    <p:sldId id="346" r:id="rId21"/>
    <p:sldId id="347" r:id="rId22"/>
    <p:sldId id="348" r:id="rId23"/>
    <p:sldId id="350" r:id="rId24"/>
    <p:sldId id="349" r:id="rId25"/>
    <p:sldId id="351" r:id="rId26"/>
    <p:sldId id="352" r:id="rId27"/>
    <p:sldId id="353" r:id="rId28"/>
    <p:sldId id="327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57B4D0"/>
    <a:srgbClr val="FFFFFF"/>
    <a:srgbClr val="E5E5E5"/>
    <a:srgbClr val="1A1D1A"/>
    <a:srgbClr val="767676"/>
    <a:srgbClr val="878787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5529" autoAdjust="0"/>
  </p:normalViewPr>
  <p:slideViewPr>
    <p:cSldViewPr snapToGrid="0">
      <p:cViewPr varScale="1">
        <p:scale>
          <a:sx n="87" d="100"/>
          <a:sy n="87" d="100"/>
        </p:scale>
        <p:origin x="58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30214-BCF4-40B1-AC81-91D8086898FF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5D738-6DBF-4EC5-9648-44AB22773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3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901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371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951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697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381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425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518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811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195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17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249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28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jier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11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3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41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806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2022/9/1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071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2022/9/1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83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6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16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74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44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76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501304" y="6739570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http://www.1ppt.com/jieri/</a:t>
            </a:r>
          </a:p>
        </p:txBody>
      </p:sp>
    </p:spTree>
    <p:extLst>
      <p:ext uri="{BB962C8B-B14F-4D97-AF65-F5344CB8AC3E}">
        <p14:creationId xmlns:p14="http://schemas.microsoft.com/office/powerpoint/2010/main" val="24341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847850" y="2038350"/>
            <a:ext cx="7886700" cy="34671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04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95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99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46A7-8F8C-4CD6-B7C8-B85B2F262809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E2C5-596F-4533-9916-C86FEF8EE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45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54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019" y="0"/>
            <a:ext cx="7820116" cy="685800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 rot="11174285" flipH="1">
            <a:off x="7836" y="3442314"/>
            <a:ext cx="107568" cy="360143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-11413" y="3675838"/>
            <a:ext cx="486556" cy="1193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 flipV="1">
            <a:off x="158093" y="3403086"/>
            <a:ext cx="317051" cy="272467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11174285">
            <a:off x="126119" y="3395284"/>
            <a:ext cx="50405" cy="5040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7715704" flipH="1">
            <a:off x="427643" y="2943623"/>
            <a:ext cx="46728" cy="156449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97576" y="2891515"/>
            <a:ext cx="60177" cy="197392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392962" y="2891514"/>
            <a:ext cx="164791" cy="439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 rot="7715704">
            <a:off x="386825" y="2931043"/>
            <a:ext cx="21897" cy="21896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等腰三角形 19"/>
          <p:cNvSpPr/>
          <p:nvPr/>
        </p:nvSpPr>
        <p:spPr>
          <a:xfrm rot="18000000">
            <a:off x="4253484" y="5086478"/>
            <a:ext cx="138271" cy="495101"/>
          </a:xfrm>
          <a:prstGeom prst="triangl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2463990" y="759758"/>
            <a:ext cx="285664" cy="253535"/>
          </a:xfrm>
          <a:prstGeom prst="triangle">
            <a:avLst>
              <a:gd name="adj" fmla="val 0"/>
            </a:avLst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0152" y="2657644"/>
            <a:ext cx="5913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cs typeface="+mn-ea"/>
                <a:sym typeface="+mn-lt"/>
              </a:rPr>
              <a:t>综合实验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842244" y="3735511"/>
            <a:ext cx="5157610" cy="0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88900" dist="63500" dir="5400000" algn="t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11519" y="4173686"/>
            <a:ext cx="74376" cy="3105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61515" y="1397347"/>
            <a:ext cx="7820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tx2"/>
                </a:solidFill>
                <a:effectLst>
                  <a:outerShdw blurRad="139700" dist="88900" dir="2700000" algn="tl" rotWithShape="0">
                    <a:schemeClr val="tx1">
                      <a:lumMod val="75000"/>
                      <a:lumOff val="25000"/>
                      <a:alpha val="40000"/>
                    </a:schemeClr>
                  </a:outerShdw>
                </a:effectLst>
                <a:cs typeface="+mn-ea"/>
                <a:sym typeface="+mn-lt"/>
              </a:rPr>
              <a:t>网络工程与组网技术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078519" y="4118648"/>
            <a:ext cx="4174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cs typeface="+mn-ea"/>
                <a:sym typeface="+mn-lt"/>
              </a:rPr>
              <a:t>陈向东 李光伟 倪硕 张永霖 周科澄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074343D-9B8A-4EC5-A287-1B7C66BA27D1}"/>
              </a:ext>
            </a:extLst>
          </p:cNvPr>
          <p:cNvSpPr/>
          <p:nvPr/>
        </p:nvSpPr>
        <p:spPr>
          <a:xfrm>
            <a:off x="1143748" y="4901894"/>
            <a:ext cx="18582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+mn-ea"/>
                <a:cs typeface="+mn-ea"/>
              </a:rPr>
              <a:t>2022</a:t>
            </a:r>
            <a:r>
              <a:rPr lang="zh-CN" altLang="en-US" sz="2000" dirty="0">
                <a:solidFill>
                  <a:schemeClr val="tx2"/>
                </a:solidFill>
                <a:latin typeface="+mn-ea"/>
                <a:cs typeface="+mn-ea"/>
              </a:rPr>
              <a:t>年</a:t>
            </a:r>
            <a:r>
              <a:rPr lang="en-US" altLang="zh-CN" sz="2000" dirty="0">
                <a:solidFill>
                  <a:schemeClr val="tx2"/>
                </a:solidFill>
                <a:latin typeface="+mn-ea"/>
                <a:cs typeface="+mn-ea"/>
              </a:rPr>
              <a:t>9</a:t>
            </a:r>
            <a:r>
              <a:rPr lang="zh-CN" altLang="en-US" sz="2000" dirty="0">
                <a:solidFill>
                  <a:schemeClr val="tx2"/>
                </a:solidFill>
                <a:latin typeface="+mn-ea"/>
                <a:cs typeface="+mn-ea"/>
              </a:rPr>
              <a:t>月</a:t>
            </a:r>
            <a:r>
              <a:rPr lang="en-US" altLang="zh-CN" sz="2000" dirty="0">
                <a:solidFill>
                  <a:schemeClr val="tx2"/>
                </a:solidFill>
                <a:latin typeface="+mn-ea"/>
                <a:cs typeface="+mn-ea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latin typeface="+mn-ea"/>
                <a:cs typeface="+mn-ea"/>
              </a:rPr>
              <a:t>日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89A6914-5E8E-4D53-B744-B5A07B95C99B}"/>
              </a:ext>
            </a:extLst>
          </p:cNvPr>
          <p:cNvSpPr/>
          <p:nvPr/>
        </p:nvSpPr>
        <p:spPr>
          <a:xfrm>
            <a:off x="911519" y="4922391"/>
            <a:ext cx="74376" cy="3105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2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029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0.20547 -7.40741E-7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7" presetClass="entr" presetSubtype="1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path" presetSubtype="0" decel="4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0.03073 2.22222E-6 L -0.15925 2.22222E-6 " pathEditMode="relative" rAng="0" ptsTypes="AA">
                                      <p:cBhvr>
                                        <p:cTn id="29" dur="1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5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5" presetClass="path" presetSubtype="0" accel="40000" decel="40000" fill="hold" grpId="2" nodeType="withEffect">
                                  <p:stCondLst>
                                    <p:cond delay="1450"/>
                                  </p:stCondLst>
                                  <p:childTnLst>
                                    <p:animMotion origin="layout" path="M 0.03073 2.22222E-6 L 2.91667E-6 2.22222E-6 " pathEditMode="relative" rAng="0" ptsTypes="AA">
                                      <p:cBhvr>
                                        <p:cTn id="3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5" presetClass="path" presetSubtype="0" decel="4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-0.0388 -0.02686 L 0.14193 0.06828 " pathEditMode="relative" rAng="0" ptsTypes="AA">
                                      <p:cBhvr>
                                        <p:cTn id="36" dur="75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474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5" presetClass="path" presetSubtype="0" accel="40000" decel="4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345 -0.02547 L 0.0043 -0.00278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113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3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349 -0.124074 L 0 0 E" pathEditMode="relative" ptsTypes="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" presetClass="emp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7" presetClass="entr" presetSubtype="1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16" grpId="0"/>
      <p:bldP spid="23" grpId="0" animBg="1"/>
      <p:bldP spid="27" grpId="0"/>
      <p:bldP spid="27" grpId="1"/>
      <p:bldP spid="31" grpId="0"/>
      <p:bldP spid="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C7B98E9-004E-4F12-915E-102DEA15F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18" y="1257565"/>
            <a:ext cx="4526672" cy="63251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2BE38E3-387B-407B-A89D-DB11903D1C20}"/>
              </a:ext>
            </a:extLst>
          </p:cNvPr>
          <p:cNvSpPr/>
          <p:nvPr/>
        </p:nvSpPr>
        <p:spPr>
          <a:xfrm>
            <a:off x="1419730" y="465873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n-ea"/>
              </a:rPr>
              <a:t>相关设备配置文件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4B95D5-604F-47B9-AC5D-6A24522EE91B}"/>
              </a:ext>
            </a:extLst>
          </p:cNvPr>
          <p:cNvSpPr/>
          <p:nvPr/>
        </p:nvSpPr>
        <p:spPr>
          <a:xfrm>
            <a:off x="685018" y="1976063"/>
            <a:ext cx="30219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+mn-ea"/>
              </a:rPr>
              <a:t>用户名：</a:t>
            </a:r>
            <a:r>
              <a:rPr lang="en-US" altLang="zh-CN" b="1" dirty="0">
                <a:latin typeface="+mn-ea"/>
              </a:rPr>
              <a:t>se</a:t>
            </a:r>
          </a:p>
          <a:p>
            <a:r>
              <a:rPr lang="zh-CN" altLang="en-US" b="1" dirty="0">
                <a:latin typeface="+mn-ea"/>
              </a:rPr>
              <a:t>密钥：</a:t>
            </a:r>
            <a:r>
              <a:rPr lang="en-US" altLang="zh-CN" b="1" dirty="0" err="1">
                <a:latin typeface="+mn-ea"/>
              </a:rPr>
              <a:t>lab@seu</a:t>
            </a:r>
            <a:r>
              <a:rPr lang="zh-CN" altLang="en-US" b="1" dirty="0">
                <a:latin typeface="+mn-ea"/>
              </a:rPr>
              <a:t>（已加密）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8E6932-671C-4EF8-B15F-AA58344E9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21" y="2737561"/>
            <a:ext cx="2972058" cy="61727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803C924-C198-4E42-BE93-4CB740701965}"/>
              </a:ext>
            </a:extLst>
          </p:cNvPr>
          <p:cNvSpPr/>
          <p:nvPr/>
        </p:nvSpPr>
        <p:spPr>
          <a:xfrm>
            <a:off x="682421" y="4792547"/>
            <a:ext cx="51794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+mn-ea"/>
              </a:rPr>
              <a:t>访问控制：只允许</a:t>
            </a:r>
            <a:r>
              <a:rPr lang="en-US" altLang="zh-CN" b="1" dirty="0">
                <a:latin typeface="+mn-ea"/>
              </a:rPr>
              <a:t>192.168.10.10</a:t>
            </a:r>
            <a:r>
              <a:rPr lang="zh-CN" altLang="en-US" b="1" dirty="0">
                <a:latin typeface="+mn-ea"/>
              </a:rPr>
              <a:t>（运维部）</a:t>
            </a:r>
            <a:endParaRPr lang="en-US" altLang="zh-CN" b="1" dirty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访问</a:t>
            </a:r>
            <a:r>
              <a:rPr lang="en-US" altLang="zh-CN" b="1" dirty="0">
                <a:latin typeface="+mn-ea"/>
              </a:rPr>
              <a:t>SW1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SW2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R1</a:t>
            </a:r>
            <a:r>
              <a:rPr lang="zh-CN" altLang="en-US" b="1" dirty="0">
                <a:latin typeface="+mn-ea"/>
              </a:rPr>
              <a:t>的</a:t>
            </a:r>
            <a:r>
              <a:rPr lang="en-US" altLang="zh-CN" b="1" dirty="0">
                <a:latin typeface="+mn-ea"/>
              </a:rPr>
              <a:t>TELNET</a:t>
            </a:r>
            <a:r>
              <a:rPr lang="zh-CN" altLang="en-US" b="1" dirty="0">
                <a:latin typeface="+mn-ea"/>
              </a:rPr>
              <a:t>服务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769C2F9-5236-41F1-91A5-2256BDA43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21" y="5587481"/>
            <a:ext cx="4379095" cy="94519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35517A1-CAE7-4F06-A969-6086A4293762}"/>
              </a:ext>
            </a:extLst>
          </p:cNvPr>
          <p:cNvSpPr txBox="1"/>
          <p:nvPr/>
        </p:nvSpPr>
        <p:spPr>
          <a:xfrm>
            <a:off x="2810422" y="5637780"/>
            <a:ext cx="192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</a:rPr>
              <a:t>运维部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PC3</a:t>
            </a:r>
            <a:endParaRPr lang="zh-CN" altLang="en-US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3D21694-59A9-4800-A9E7-4E7EFEA105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7765"/>
          <a:stretch/>
        </p:blipFill>
        <p:spPr>
          <a:xfrm>
            <a:off x="6405005" y="1257565"/>
            <a:ext cx="5053749" cy="241137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F237046-D55D-4493-8796-91750238CB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7765"/>
          <a:stretch/>
        </p:blipFill>
        <p:spPr>
          <a:xfrm>
            <a:off x="6448781" y="4950003"/>
            <a:ext cx="5060798" cy="97774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BA81A61-8024-4CDC-9423-988A3D1F5291}"/>
              </a:ext>
            </a:extLst>
          </p:cNvPr>
          <p:cNvSpPr/>
          <p:nvPr/>
        </p:nvSpPr>
        <p:spPr>
          <a:xfrm>
            <a:off x="6571213" y="642654"/>
            <a:ext cx="4815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+mn-ea"/>
              </a:rPr>
              <a:t>在</a:t>
            </a:r>
            <a:r>
              <a:rPr lang="en-US" altLang="zh-CN" b="1" dirty="0">
                <a:latin typeface="+mn-ea"/>
              </a:rPr>
              <a:t>PC3</a:t>
            </a:r>
            <a:r>
              <a:rPr lang="zh-CN" altLang="en-US" b="1" dirty="0">
                <a:latin typeface="+mn-ea"/>
              </a:rPr>
              <a:t>（运维部）上访问</a:t>
            </a:r>
            <a:r>
              <a:rPr lang="en-US" altLang="zh-CN" b="1" dirty="0">
                <a:latin typeface="+mn-ea"/>
              </a:rPr>
              <a:t>R1</a:t>
            </a:r>
            <a:r>
              <a:rPr lang="zh-CN" altLang="en-US" b="1" dirty="0">
                <a:latin typeface="+mn-ea"/>
              </a:rPr>
              <a:t>的</a:t>
            </a:r>
            <a:r>
              <a:rPr lang="en-US" altLang="zh-CN" b="1" dirty="0">
                <a:latin typeface="+mn-ea"/>
              </a:rPr>
              <a:t>TELNET</a:t>
            </a:r>
            <a:r>
              <a:rPr lang="zh-CN" altLang="en-US" b="1" dirty="0">
                <a:latin typeface="+mn-ea"/>
              </a:rPr>
              <a:t>服务：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6C4BA8-7D8F-4D2B-97B1-BB332E63BE36}"/>
              </a:ext>
            </a:extLst>
          </p:cNvPr>
          <p:cNvSpPr/>
          <p:nvPr/>
        </p:nvSpPr>
        <p:spPr>
          <a:xfrm>
            <a:off x="6571213" y="4316831"/>
            <a:ext cx="4815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+mn-ea"/>
              </a:rPr>
              <a:t>在</a:t>
            </a:r>
            <a:r>
              <a:rPr lang="en-US" altLang="zh-CN" b="1" dirty="0">
                <a:latin typeface="+mn-ea"/>
              </a:rPr>
              <a:t>PC2</a:t>
            </a:r>
            <a:r>
              <a:rPr lang="zh-CN" altLang="en-US" b="1" dirty="0">
                <a:latin typeface="+mn-ea"/>
              </a:rPr>
              <a:t>（销售部）上访问</a:t>
            </a:r>
            <a:r>
              <a:rPr lang="en-US" altLang="zh-CN" b="1" dirty="0">
                <a:latin typeface="+mn-ea"/>
              </a:rPr>
              <a:t>R1</a:t>
            </a:r>
            <a:r>
              <a:rPr lang="zh-CN" altLang="en-US" b="1" dirty="0">
                <a:latin typeface="+mn-ea"/>
              </a:rPr>
              <a:t>的</a:t>
            </a:r>
            <a:r>
              <a:rPr lang="en-US" altLang="zh-CN" b="1" dirty="0">
                <a:latin typeface="+mn-ea"/>
              </a:rPr>
              <a:t>TELNET</a:t>
            </a:r>
            <a:r>
              <a:rPr lang="zh-CN" altLang="en-US" b="1" dirty="0">
                <a:latin typeface="+mn-ea"/>
              </a:rPr>
              <a:t>服务：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DB03E71-0198-4E31-A4C9-5862F6A9016E}"/>
              </a:ext>
            </a:extLst>
          </p:cNvPr>
          <p:cNvSpPr txBox="1"/>
          <p:nvPr/>
        </p:nvSpPr>
        <p:spPr>
          <a:xfrm>
            <a:off x="8518832" y="3735605"/>
            <a:ext cx="113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+mn-ea"/>
              </a:rPr>
              <a:t>访问成功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A01BE3A-6CED-441E-ACBD-BC4540EA384E}"/>
              </a:ext>
            </a:extLst>
          </p:cNvPr>
          <p:cNvSpPr txBox="1"/>
          <p:nvPr/>
        </p:nvSpPr>
        <p:spPr>
          <a:xfrm>
            <a:off x="8426780" y="6006926"/>
            <a:ext cx="110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</a:rPr>
              <a:t>访问被拒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40D8A81-747F-49D5-8B6D-EA81FAF198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421" y="3356744"/>
            <a:ext cx="1783235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29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>
            <a:spLocks/>
          </p:cNvSpPr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5" name="Freeform 197"/>
          <p:cNvSpPr>
            <a:spLocks/>
          </p:cNvSpPr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2" name="Freeform 204"/>
          <p:cNvSpPr>
            <a:spLocks/>
          </p:cNvSpPr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Freeform 212"/>
          <p:cNvSpPr>
            <a:spLocks/>
          </p:cNvSpPr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Freeform 213"/>
          <p:cNvSpPr>
            <a:spLocks/>
          </p:cNvSpPr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Freeform 214"/>
          <p:cNvSpPr>
            <a:spLocks/>
          </p:cNvSpPr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3" name="Freeform 215"/>
          <p:cNvSpPr>
            <a:spLocks/>
          </p:cNvSpPr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5" name="Freeform 217"/>
          <p:cNvSpPr>
            <a:spLocks/>
          </p:cNvSpPr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6" name="Freeform 218"/>
          <p:cNvSpPr>
            <a:spLocks/>
          </p:cNvSpPr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7" name="Freeform 219"/>
          <p:cNvSpPr>
            <a:spLocks/>
          </p:cNvSpPr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Freeform 220"/>
          <p:cNvSpPr>
            <a:spLocks/>
          </p:cNvSpPr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4" name="Freeform 226"/>
          <p:cNvSpPr>
            <a:spLocks/>
          </p:cNvSpPr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Freeform 227"/>
          <p:cNvSpPr>
            <a:spLocks/>
          </p:cNvSpPr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7" name="Freeform 229"/>
          <p:cNvSpPr>
            <a:spLocks/>
          </p:cNvSpPr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8" name="Freeform 230"/>
          <p:cNvSpPr>
            <a:spLocks/>
          </p:cNvSpPr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9" name="Freeform 231"/>
          <p:cNvSpPr>
            <a:spLocks/>
          </p:cNvSpPr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4" name="Freeform 196"/>
          <p:cNvSpPr>
            <a:spLocks/>
          </p:cNvSpPr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4" name="Freeform 206"/>
          <p:cNvSpPr>
            <a:spLocks/>
          </p:cNvSpPr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1" name="Freeform 233"/>
          <p:cNvSpPr>
            <a:spLocks/>
          </p:cNvSpPr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6" name="Freeform 198"/>
          <p:cNvSpPr>
            <a:spLocks/>
          </p:cNvSpPr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7" name="Freeform 199"/>
          <p:cNvSpPr>
            <a:spLocks/>
          </p:cNvSpPr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8" name="Freeform 200"/>
          <p:cNvSpPr>
            <a:spLocks/>
          </p:cNvSpPr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4" name="Freeform 216"/>
          <p:cNvSpPr>
            <a:spLocks/>
          </p:cNvSpPr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9" name="Freeform 221"/>
          <p:cNvSpPr>
            <a:spLocks/>
          </p:cNvSpPr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1" name="Freeform 223"/>
          <p:cNvSpPr>
            <a:spLocks/>
          </p:cNvSpPr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0" name="Freeform 232"/>
          <p:cNvSpPr>
            <a:spLocks/>
          </p:cNvSpPr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459048" y="502374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cs typeface="+mn-ea"/>
                <a:sym typeface="+mn-lt"/>
              </a:rPr>
              <a:t>4</a:t>
            </a: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681006" y="3631262"/>
            <a:ext cx="5859994" cy="7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链路聚合配置</a:t>
            </a:r>
            <a:endParaRPr lang="en-US" altLang="zh-CN" sz="40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04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49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53" grpId="0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DCE1732-5D2A-495C-A36D-17AA60A95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95" y="1600459"/>
            <a:ext cx="2824838" cy="198071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BD24189-592D-4B54-AEDD-42D3E97BD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313" y="1600459"/>
            <a:ext cx="2735605" cy="191814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EFAE961-BED5-4ED2-A498-DEE5744AF525}"/>
              </a:ext>
            </a:extLst>
          </p:cNvPr>
          <p:cNvSpPr/>
          <p:nvPr/>
        </p:nvSpPr>
        <p:spPr>
          <a:xfrm>
            <a:off x="865077" y="838095"/>
            <a:ext cx="24449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+mn-ea"/>
              </a:rPr>
              <a:t>SW1</a:t>
            </a:r>
            <a:r>
              <a:rPr lang="zh-CN" altLang="en-US" sz="2800" b="1" dirty="0">
                <a:latin typeface="+mn-ea"/>
              </a:rPr>
              <a:t>配置文件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6A597C-9A31-4F44-BDA6-3B68F1254E0B}"/>
              </a:ext>
            </a:extLst>
          </p:cNvPr>
          <p:cNvSpPr/>
          <p:nvPr/>
        </p:nvSpPr>
        <p:spPr>
          <a:xfrm>
            <a:off x="8882023" y="844644"/>
            <a:ext cx="24449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+mn-ea"/>
              </a:rPr>
              <a:t>SW2</a:t>
            </a:r>
            <a:r>
              <a:rPr lang="zh-CN" altLang="en-US" sz="2800" b="1" dirty="0">
                <a:latin typeface="+mn-ea"/>
              </a:rPr>
              <a:t>配置文件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DA8FB1-5F6E-459A-9A47-2A1C7DB63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948" y="838095"/>
            <a:ext cx="4610100" cy="12856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C054FF-F2E0-4D81-9DDF-6A98FB44E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1987" y="4019355"/>
            <a:ext cx="9628025" cy="261938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67F73DD-F434-4B57-9439-5AA4074B16A8}"/>
              </a:ext>
            </a:extLst>
          </p:cNvPr>
          <p:cNvSpPr/>
          <p:nvPr/>
        </p:nvSpPr>
        <p:spPr>
          <a:xfrm>
            <a:off x="4070140" y="316739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n-ea"/>
              </a:rPr>
              <a:t>控制台查看聚合接口信息</a:t>
            </a:r>
          </a:p>
        </p:txBody>
      </p:sp>
    </p:spTree>
    <p:extLst>
      <p:ext uri="{BB962C8B-B14F-4D97-AF65-F5344CB8AC3E}">
        <p14:creationId xmlns:p14="http://schemas.microsoft.com/office/powerpoint/2010/main" val="3219771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>
            <a:spLocks/>
          </p:cNvSpPr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5" name="Freeform 197"/>
          <p:cNvSpPr>
            <a:spLocks/>
          </p:cNvSpPr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2" name="Freeform 204"/>
          <p:cNvSpPr>
            <a:spLocks/>
          </p:cNvSpPr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Freeform 212"/>
          <p:cNvSpPr>
            <a:spLocks/>
          </p:cNvSpPr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Freeform 213"/>
          <p:cNvSpPr>
            <a:spLocks/>
          </p:cNvSpPr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Freeform 214"/>
          <p:cNvSpPr>
            <a:spLocks/>
          </p:cNvSpPr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3" name="Freeform 215"/>
          <p:cNvSpPr>
            <a:spLocks/>
          </p:cNvSpPr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5" name="Freeform 217"/>
          <p:cNvSpPr>
            <a:spLocks/>
          </p:cNvSpPr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6" name="Freeform 218"/>
          <p:cNvSpPr>
            <a:spLocks/>
          </p:cNvSpPr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7" name="Freeform 219"/>
          <p:cNvSpPr>
            <a:spLocks/>
          </p:cNvSpPr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Freeform 220"/>
          <p:cNvSpPr>
            <a:spLocks/>
          </p:cNvSpPr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4" name="Freeform 226"/>
          <p:cNvSpPr>
            <a:spLocks/>
          </p:cNvSpPr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Freeform 227"/>
          <p:cNvSpPr>
            <a:spLocks/>
          </p:cNvSpPr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7" name="Freeform 229"/>
          <p:cNvSpPr>
            <a:spLocks/>
          </p:cNvSpPr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8" name="Freeform 230"/>
          <p:cNvSpPr>
            <a:spLocks/>
          </p:cNvSpPr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9" name="Freeform 231"/>
          <p:cNvSpPr>
            <a:spLocks/>
          </p:cNvSpPr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4" name="Freeform 196"/>
          <p:cNvSpPr>
            <a:spLocks/>
          </p:cNvSpPr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4" name="Freeform 206"/>
          <p:cNvSpPr>
            <a:spLocks/>
          </p:cNvSpPr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1" name="Freeform 233"/>
          <p:cNvSpPr>
            <a:spLocks/>
          </p:cNvSpPr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6" name="Freeform 198"/>
          <p:cNvSpPr>
            <a:spLocks/>
          </p:cNvSpPr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7" name="Freeform 199"/>
          <p:cNvSpPr>
            <a:spLocks/>
          </p:cNvSpPr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8" name="Freeform 200"/>
          <p:cNvSpPr>
            <a:spLocks/>
          </p:cNvSpPr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4" name="Freeform 216"/>
          <p:cNvSpPr>
            <a:spLocks/>
          </p:cNvSpPr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9" name="Freeform 221"/>
          <p:cNvSpPr>
            <a:spLocks/>
          </p:cNvSpPr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1" name="Freeform 223"/>
          <p:cNvSpPr>
            <a:spLocks/>
          </p:cNvSpPr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0" name="Freeform 232"/>
          <p:cNvSpPr>
            <a:spLocks/>
          </p:cNvSpPr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459048" y="502374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cs typeface="+mn-ea"/>
                <a:sym typeface="+mn-lt"/>
              </a:rPr>
              <a:t>5</a:t>
            </a: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681006" y="3631262"/>
            <a:ext cx="5859994" cy="7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路由协议配置</a:t>
            </a:r>
            <a:endParaRPr lang="en-US" altLang="zh-CN" sz="40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05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79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53" grpId="0"/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C87F304-918D-403C-A5B1-9967FF07AD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307"/>
          <a:stretch/>
        </p:blipFill>
        <p:spPr>
          <a:xfrm>
            <a:off x="594504" y="1743870"/>
            <a:ext cx="2941575" cy="186206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C21DFA4-A3D8-4D29-AD2B-3024DF122A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350"/>
          <a:stretch/>
        </p:blipFill>
        <p:spPr>
          <a:xfrm>
            <a:off x="3809240" y="1863299"/>
            <a:ext cx="3109229" cy="162320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90EA3D7-754F-49BB-9AB9-129F2A44E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504" y="4513041"/>
            <a:ext cx="3109229" cy="14479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C6F059E-3B12-4033-8323-C03FF9EBCF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9240" y="4425402"/>
            <a:ext cx="3109229" cy="162320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AD1EC4A-F70C-480F-AB4C-B0822D3BDC51}"/>
              </a:ext>
            </a:extLst>
          </p:cNvPr>
          <p:cNvSpPr/>
          <p:nvPr/>
        </p:nvSpPr>
        <p:spPr>
          <a:xfrm>
            <a:off x="2420369" y="304520"/>
            <a:ext cx="25667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+mn-ea"/>
              </a:rPr>
              <a:t>OSPF</a:t>
            </a:r>
            <a:r>
              <a:rPr lang="zh-CN" altLang="en-US" sz="2800" b="1" dirty="0">
                <a:latin typeface="+mn-ea"/>
              </a:rPr>
              <a:t>配置信息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48D493-49EE-4790-9D0B-22D383CC8208}"/>
              </a:ext>
            </a:extLst>
          </p:cNvPr>
          <p:cNvSpPr/>
          <p:nvPr/>
        </p:nvSpPr>
        <p:spPr>
          <a:xfrm>
            <a:off x="8476064" y="304520"/>
            <a:ext cx="23759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+mn-ea"/>
              </a:rPr>
              <a:t>BGP</a:t>
            </a:r>
            <a:r>
              <a:rPr lang="zh-CN" altLang="en-US" sz="2800" b="1" dirty="0">
                <a:latin typeface="+mn-ea"/>
              </a:rPr>
              <a:t>配置信息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AAEAA3B-59A2-4E82-81E0-0944965EDA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786" b="-1092"/>
          <a:stretch/>
        </p:blipFill>
        <p:spPr>
          <a:xfrm>
            <a:off x="8193263" y="1770790"/>
            <a:ext cx="2941575" cy="16851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505C384-8EE1-4206-ADD4-32A01D096A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852" b="-1194"/>
          <a:stretch/>
        </p:blipFill>
        <p:spPr>
          <a:xfrm>
            <a:off x="8193263" y="4299663"/>
            <a:ext cx="3109229" cy="187467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3767EB7-0FD7-4A82-8B11-1F5EEC037111}"/>
              </a:ext>
            </a:extLst>
          </p:cNvPr>
          <p:cNvSpPr/>
          <p:nvPr/>
        </p:nvSpPr>
        <p:spPr>
          <a:xfrm>
            <a:off x="1791488" y="3874819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n-ea"/>
              </a:rPr>
              <a:t>SW1</a:t>
            </a:r>
            <a:endParaRPr lang="zh-CN" altLang="en-US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A06B76-E49C-4037-858F-959218D3D552}"/>
              </a:ext>
            </a:extLst>
          </p:cNvPr>
          <p:cNvSpPr/>
          <p:nvPr/>
        </p:nvSpPr>
        <p:spPr>
          <a:xfrm>
            <a:off x="5006224" y="3874819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n-ea"/>
              </a:rPr>
              <a:t>SW2</a:t>
            </a:r>
            <a:endParaRPr lang="zh-CN" altLang="en-US" b="1" dirty="0"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779B76-073F-471B-B817-360F695E896A}"/>
              </a:ext>
            </a:extLst>
          </p:cNvPr>
          <p:cNvSpPr/>
          <p:nvPr/>
        </p:nvSpPr>
        <p:spPr>
          <a:xfrm>
            <a:off x="1820673" y="1105648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n-ea"/>
              </a:rPr>
              <a:t>R1</a:t>
            </a:r>
            <a:endParaRPr lang="zh-CN" altLang="en-US" b="1" dirty="0">
              <a:latin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32F9619-608E-4FB8-8E37-6F0555868C32}"/>
              </a:ext>
            </a:extLst>
          </p:cNvPr>
          <p:cNvSpPr/>
          <p:nvPr/>
        </p:nvSpPr>
        <p:spPr>
          <a:xfrm>
            <a:off x="5119236" y="1105648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n-ea"/>
              </a:rPr>
              <a:t>R2</a:t>
            </a:r>
            <a:endParaRPr lang="zh-CN" altLang="en-US" b="1" dirty="0"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7A9F88C-488C-49AB-A583-F75AD3ABFB4C}"/>
              </a:ext>
            </a:extLst>
          </p:cNvPr>
          <p:cNvSpPr/>
          <p:nvPr/>
        </p:nvSpPr>
        <p:spPr>
          <a:xfrm>
            <a:off x="9419431" y="1105648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n-ea"/>
              </a:rPr>
              <a:t>R1</a:t>
            </a:r>
            <a:endParaRPr lang="zh-CN" altLang="en-US" b="1" dirty="0">
              <a:latin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C2DB767-BAE3-4772-8B91-FF3C7053680F}"/>
              </a:ext>
            </a:extLst>
          </p:cNvPr>
          <p:cNvSpPr/>
          <p:nvPr/>
        </p:nvSpPr>
        <p:spPr>
          <a:xfrm>
            <a:off x="9503259" y="3723897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n-ea"/>
              </a:rPr>
              <a:t>R2</a:t>
            </a:r>
            <a:endParaRPr lang="zh-CN" altLang="en-US" b="1" dirty="0">
              <a:latin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02872CD-AE20-4D62-9D3C-F91CDBBB57E6}"/>
              </a:ext>
            </a:extLst>
          </p:cNvPr>
          <p:cNvSpPr txBox="1"/>
          <p:nvPr/>
        </p:nvSpPr>
        <p:spPr>
          <a:xfrm>
            <a:off x="3116659" y="6317493"/>
            <a:ext cx="5958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IPv6</a:t>
            </a:r>
            <a:r>
              <a:rPr lang="zh-CN" altLang="en-US" dirty="0"/>
              <a:t>静态路由表内容较多，不在此详细展示，写在报告中</a:t>
            </a:r>
          </a:p>
        </p:txBody>
      </p:sp>
    </p:spTree>
    <p:extLst>
      <p:ext uri="{BB962C8B-B14F-4D97-AF65-F5344CB8AC3E}">
        <p14:creationId xmlns:p14="http://schemas.microsoft.com/office/powerpoint/2010/main" val="1392959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AD80FAB-17C9-48B9-AB95-159918237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54" y="1387725"/>
            <a:ext cx="4999153" cy="147078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DA89D6E-57FD-464D-9DC1-E40550C18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54" y="3561222"/>
            <a:ext cx="4999153" cy="138696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DFFF919-1E3A-4F5A-8028-58FE4FBA7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54" y="5650892"/>
            <a:ext cx="4999153" cy="9068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CF15A3-EC65-4AF5-9606-5FB00E7E4E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7493" y="3561222"/>
            <a:ext cx="4999153" cy="9983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E62535-8992-4AD0-88AC-F4419077D1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7495" y="1939482"/>
            <a:ext cx="4999153" cy="40389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D135660-E7D6-40FE-8C4D-FC1B94718BE3}"/>
              </a:ext>
            </a:extLst>
          </p:cNvPr>
          <p:cNvSpPr/>
          <p:nvPr/>
        </p:nvSpPr>
        <p:spPr>
          <a:xfrm>
            <a:off x="744349" y="304520"/>
            <a:ext cx="47211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n-ea"/>
              </a:rPr>
              <a:t>通过</a:t>
            </a:r>
            <a:r>
              <a:rPr lang="en-US" altLang="zh-CN" sz="2800" b="1" dirty="0">
                <a:latin typeface="+mn-ea"/>
              </a:rPr>
              <a:t>OSPF</a:t>
            </a:r>
            <a:r>
              <a:rPr lang="zh-CN" altLang="en-US" sz="2800" b="1" dirty="0">
                <a:latin typeface="+mn-ea"/>
              </a:rPr>
              <a:t>学习到的路由信息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3E7389-4BA2-43D9-B7E2-DA717690BB27}"/>
              </a:ext>
            </a:extLst>
          </p:cNvPr>
          <p:cNvSpPr/>
          <p:nvPr/>
        </p:nvSpPr>
        <p:spPr>
          <a:xfrm>
            <a:off x="6726485" y="304520"/>
            <a:ext cx="45304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n-ea"/>
              </a:rPr>
              <a:t>通过</a:t>
            </a:r>
            <a:r>
              <a:rPr lang="en-US" altLang="zh-CN" sz="2800" b="1" dirty="0">
                <a:latin typeface="+mn-ea"/>
              </a:rPr>
              <a:t>BGP</a:t>
            </a:r>
            <a:r>
              <a:rPr lang="zh-CN" altLang="en-US" sz="2800" b="1" dirty="0">
                <a:latin typeface="+mn-ea"/>
              </a:rPr>
              <a:t>学习到的路由信息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B1C1CC8-542E-4764-80EA-8CD5D3E1CC12}"/>
              </a:ext>
            </a:extLst>
          </p:cNvPr>
          <p:cNvSpPr/>
          <p:nvPr/>
        </p:nvSpPr>
        <p:spPr>
          <a:xfrm>
            <a:off x="2747300" y="851704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n-ea"/>
              </a:rPr>
              <a:t>SW1</a:t>
            </a:r>
            <a:endParaRPr lang="zh-CN" altLang="en-US" b="1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FFD57CC-66E8-4F85-8D67-7F4568C97CB0}"/>
              </a:ext>
            </a:extLst>
          </p:cNvPr>
          <p:cNvSpPr/>
          <p:nvPr/>
        </p:nvSpPr>
        <p:spPr>
          <a:xfrm>
            <a:off x="2747300" y="3027358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n-ea"/>
              </a:rPr>
              <a:t>SW2</a:t>
            </a:r>
            <a:endParaRPr lang="zh-CN" altLang="en-US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B89A5F-225D-4F70-AA1E-26CCAFE1ADCC}"/>
              </a:ext>
            </a:extLst>
          </p:cNvPr>
          <p:cNvSpPr/>
          <p:nvPr/>
        </p:nvSpPr>
        <p:spPr>
          <a:xfrm>
            <a:off x="2860312" y="5112714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n-ea"/>
              </a:rPr>
              <a:t>R1</a:t>
            </a:r>
            <a:endParaRPr lang="zh-CN" altLang="en-US" b="1" dirty="0"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EEB1D2-B244-4282-BE5B-59974115D647}"/>
              </a:ext>
            </a:extLst>
          </p:cNvPr>
          <p:cNvSpPr/>
          <p:nvPr/>
        </p:nvSpPr>
        <p:spPr>
          <a:xfrm>
            <a:off x="8842453" y="1405618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n-ea"/>
              </a:rPr>
              <a:t>R1</a:t>
            </a:r>
            <a:endParaRPr lang="zh-CN" altLang="en-US" b="1" dirty="0">
              <a:latin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543A2DF-0993-4606-BBBB-C4E3C008AE54}"/>
              </a:ext>
            </a:extLst>
          </p:cNvPr>
          <p:cNvSpPr/>
          <p:nvPr/>
        </p:nvSpPr>
        <p:spPr>
          <a:xfrm>
            <a:off x="8842453" y="3027358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n-ea"/>
              </a:rPr>
              <a:t>R2</a:t>
            </a:r>
            <a:endParaRPr lang="zh-CN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3679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>
            <a:spLocks/>
          </p:cNvSpPr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5" name="Freeform 197"/>
          <p:cNvSpPr>
            <a:spLocks/>
          </p:cNvSpPr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2" name="Freeform 204"/>
          <p:cNvSpPr>
            <a:spLocks/>
          </p:cNvSpPr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Freeform 212"/>
          <p:cNvSpPr>
            <a:spLocks/>
          </p:cNvSpPr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Freeform 213"/>
          <p:cNvSpPr>
            <a:spLocks/>
          </p:cNvSpPr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Freeform 214"/>
          <p:cNvSpPr>
            <a:spLocks/>
          </p:cNvSpPr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3" name="Freeform 215"/>
          <p:cNvSpPr>
            <a:spLocks/>
          </p:cNvSpPr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5" name="Freeform 217"/>
          <p:cNvSpPr>
            <a:spLocks/>
          </p:cNvSpPr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6" name="Freeform 218"/>
          <p:cNvSpPr>
            <a:spLocks/>
          </p:cNvSpPr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7" name="Freeform 219"/>
          <p:cNvSpPr>
            <a:spLocks/>
          </p:cNvSpPr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Freeform 220"/>
          <p:cNvSpPr>
            <a:spLocks/>
          </p:cNvSpPr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4" name="Freeform 226"/>
          <p:cNvSpPr>
            <a:spLocks/>
          </p:cNvSpPr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Freeform 227"/>
          <p:cNvSpPr>
            <a:spLocks/>
          </p:cNvSpPr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7" name="Freeform 229"/>
          <p:cNvSpPr>
            <a:spLocks/>
          </p:cNvSpPr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8" name="Freeform 230"/>
          <p:cNvSpPr>
            <a:spLocks/>
          </p:cNvSpPr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9" name="Freeform 231"/>
          <p:cNvSpPr>
            <a:spLocks/>
          </p:cNvSpPr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4" name="Freeform 196"/>
          <p:cNvSpPr>
            <a:spLocks/>
          </p:cNvSpPr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4" name="Freeform 206"/>
          <p:cNvSpPr>
            <a:spLocks/>
          </p:cNvSpPr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1" name="Freeform 233"/>
          <p:cNvSpPr>
            <a:spLocks/>
          </p:cNvSpPr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6" name="Freeform 198"/>
          <p:cNvSpPr>
            <a:spLocks/>
          </p:cNvSpPr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7" name="Freeform 199"/>
          <p:cNvSpPr>
            <a:spLocks/>
          </p:cNvSpPr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8" name="Freeform 200"/>
          <p:cNvSpPr>
            <a:spLocks/>
          </p:cNvSpPr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4" name="Freeform 216"/>
          <p:cNvSpPr>
            <a:spLocks/>
          </p:cNvSpPr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9" name="Freeform 221"/>
          <p:cNvSpPr>
            <a:spLocks/>
          </p:cNvSpPr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1" name="Freeform 223"/>
          <p:cNvSpPr>
            <a:spLocks/>
          </p:cNvSpPr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0" name="Freeform 232"/>
          <p:cNvSpPr>
            <a:spLocks/>
          </p:cNvSpPr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459048" y="502374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cs typeface="+mn-ea"/>
                <a:sym typeface="+mn-lt"/>
              </a:rPr>
              <a:t>6</a:t>
            </a: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681006" y="3631262"/>
            <a:ext cx="5859994" cy="7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隧道配置</a:t>
            </a:r>
            <a:endParaRPr lang="en-US" altLang="zh-CN" sz="40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06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85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53" grpId="0"/>
      <p:bldP spid="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994A586-A7A9-401D-9960-49D578202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010"/>
            <a:ext cx="3406435" cy="241574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8C3BF13-380F-4B14-95AF-2D86EA7085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61"/>
          <a:stretch/>
        </p:blipFill>
        <p:spPr>
          <a:xfrm>
            <a:off x="8785565" y="4404147"/>
            <a:ext cx="3406435" cy="245385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7596063-286F-4292-ABBC-AC1EC0B2A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3501479" cy="24157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EA767E8-33D4-4E51-A060-4B14A0850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5083" y="984425"/>
            <a:ext cx="3516917" cy="24445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4632E08-6404-4061-BCCB-CF7D7DB90EEC}"/>
              </a:ext>
            </a:extLst>
          </p:cNvPr>
          <p:cNvSpPr/>
          <p:nvPr/>
        </p:nvSpPr>
        <p:spPr>
          <a:xfrm>
            <a:off x="3964004" y="316882"/>
            <a:ext cx="41535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6 TO 4 TUNNEL</a:t>
            </a:r>
            <a:endParaRPr lang="zh-CN" altLang="en-US" sz="4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5E5AC5-C96B-4C98-80BB-847DB71E09B4}"/>
              </a:ext>
            </a:extLst>
          </p:cNvPr>
          <p:cNvSpPr/>
          <p:nvPr/>
        </p:nvSpPr>
        <p:spPr>
          <a:xfrm>
            <a:off x="525083" y="2694269"/>
            <a:ext cx="24513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+mn-ea"/>
              </a:rPr>
              <a:t>R1</a:t>
            </a:r>
            <a:r>
              <a:rPr lang="zh-CN" altLang="en-US" sz="2800" b="1" dirty="0">
                <a:latin typeface="+mn-ea"/>
              </a:rPr>
              <a:t>端配置信息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8E276A-367B-4ABC-832C-B9514C95E7C3}"/>
              </a:ext>
            </a:extLst>
          </p:cNvPr>
          <p:cNvSpPr/>
          <p:nvPr/>
        </p:nvSpPr>
        <p:spPr>
          <a:xfrm>
            <a:off x="9207885" y="3654963"/>
            <a:ext cx="24513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+mn-ea"/>
              </a:rPr>
              <a:t>R3</a:t>
            </a:r>
            <a:r>
              <a:rPr lang="zh-CN" altLang="en-US" sz="2800" b="1" dirty="0">
                <a:latin typeface="+mn-ea"/>
              </a:rPr>
              <a:t>端配置信息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41B4259-E3ED-4A23-8903-FD0342A84B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3830" y="1678400"/>
            <a:ext cx="4983912" cy="6325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E5BEFD8-7410-4663-9C2A-047BE8C4B6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8820" y="2773409"/>
            <a:ext cx="4983912" cy="6325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9E04AB8-1644-47D2-B8C5-4DBBDD5637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3830" y="3868418"/>
            <a:ext cx="4983912" cy="63251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96E659C-1B90-403B-B7B3-7272717D11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3830" y="4963427"/>
            <a:ext cx="4983912" cy="63251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7960CFF-A76A-4EB5-BB89-E5D8159965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3830" y="6075396"/>
            <a:ext cx="4983912" cy="63251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E5EE040-B1BF-4AFF-9A8F-30421536EEC1}"/>
              </a:ext>
            </a:extLst>
          </p:cNvPr>
          <p:cNvSpPr/>
          <p:nvPr/>
        </p:nvSpPr>
        <p:spPr>
          <a:xfrm>
            <a:off x="3557546" y="1198287"/>
            <a:ext cx="4966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+mn-ea"/>
              </a:rPr>
              <a:t>上海办事处</a:t>
            </a:r>
            <a:r>
              <a:rPr lang="en-US" altLang="zh-CN" b="1" dirty="0">
                <a:latin typeface="+mn-ea"/>
              </a:rPr>
              <a:t>PC5</a:t>
            </a:r>
            <a:r>
              <a:rPr lang="zh-CN" altLang="en-US" b="1" dirty="0"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ping</a:t>
            </a:r>
            <a:r>
              <a:rPr lang="zh-CN" altLang="en-US" b="1" dirty="0">
                <a:latin typeface="+mn-ea"/>
              </a:rPr>
              <a:t>南京总部各部门</a:t>
            </a:r>
            <a:r>
              <a:rPr lang="en-US" altLang="zh-CN" b="1" dirty="0">
                <a:latin typeface="+mn-ea"/>
              </a:rPr>
              <a:t>IPv6</a:t>
            </a:r>
            <a:r>
              <a:rPr lang="zh-CN" altLang="en-US" b="1" dirty="0">
                <a:latin typeface="+mn-ea"/>
              </a:rPr>
              <a:t>地址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4AFD562-3241-41DA-AFA8-857A2BDC5FC6}"/>
              </a:ext>
            </a:extLst>
          </p:cNvPr>
          <p:cNvSpPr/>
          <p:nvPr/>
        </p:nvSpPr>
        <p:spPr>
          <a:xfrm>
            <a:off x="7396468" y="29050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+mn-ea"/>
              </a:rPr>
              <a:t>销售部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7E11EBC-F9DE-4751-84EA-CF4D7B776514}"/>
              </a:ext>
            </a:extLst>
          </p:cNvPr>
          <p:cNvSpPr/>
          <p:nvPr/>
        </p:nvSpPr>
        <p:spPr>
          <a:xfrm>
            <a:off x="7396470" y="182081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+mn-ea"/>
              </a:rPr>
              <a:t>市场部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89B6104-132D-4B13-8CB3-FEE63DC4F3F6}"/>
              </a:ext>
            </a:extLst>
          </p:cNvPr>
          <p:cNvSpPr/>
          <p:nvPr/>
        </p:nvSpPr>
        <p:spPr>
          <a:xfrm>
            <a:off x="7396469" y="400000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+mn-ea"/>
              </a:rPr>
              <a:t>运维部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AA1C9F7-A023-42C0-A6A0-3C43EC65F68E}"/>
              </a:ext>
            </a:extLst>
          </p:cNvPr>
          <p:cNvSpPr/>
          <p:nvPr/>
        </p:nvSpPr>
        <p:spPr>
          <a:xfrm>
            <a:off x="7396467" y="509501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+mn-ea"/>
              </a:rPr>
              <a:t>开发部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55F647-7805-4CE3-9B60-05F0FD4884DE}"/>
              </a:ext>
            </a:extLst>
          </p:cNvPr>
          <p:cNvSpPr/>
          <p:nvPr/>
        </p:nvSpPr>
        <p:spPr>
          <a:xfrm>
            <a:off x="7165634" y="620698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+mn-ea"/>
              </a:rPr>
              <a:t>数据中心</a:t>
            </a:r>
          </a:p>
        </p:txBody>
      </p:sp>
    </p:spTree>
    <p:extLst>
      <p:ext uri="{BB962C8B-B14F-4D97-AF65-F5344CB8AC3E}">
        <p14:creationId xmlns:p14="http://schemas.microsoft.com/office/powerpoint/2010/main" val="3255202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>
            <a:spLocks/>
          </p:cNvSpPr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5" name="Freeform 197"/>
          <p:cNvSpPr>
            <a:spLocks/>
          </p:cNvSpPr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2" name="Freeform 204"/>
          <p:cNvSpPr>
            <a:spLocks/>
          </p:cNvSpPr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Freeform 212"/>
          <p:cNvSpPr>
            <a:spLocks/>
          </p:cNvSpPr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Freeform 213"/>
          <p:cNvSpPr>
            <a:spLocks/>
          </p:cNvSpPr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Freeform 214"/>
          <p:cNvSpPr>
            <a:spLocks/>
          </p:cNvSpPr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3" name="Freeform 215"/>
          <p:cNvSpPr>
            <a:spLocks/>
          </p:cNvSpPr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5" name="Freeform 217"/>
          <p:cNvSpPr>
            <a:spLocks/>
          </p:cNvSpPr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6" name="Freeform 218"/>
          <p:cNvSpPr>
            <a:spLocks/>
          </p:cNvSpPr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7" name="Freeform 219"/>
          <p:cNvSpPr>
            <a:spLocks/>
          </p:cNvSpPr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Freeform 220"/>
          <p:cNvSpPr>
            <a:spLocks/>
          </p:cNvSpPr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4" name="Freeform 226"/>
          <p:cNvSpPr>
            <a:spLocks/>
          </p:cNvSpPr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Freeform 227"/>
          <p:cNvSpPr>
            <a:spLocks/>
          </p:cNvSpPr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7" name="Freeform 229"/>
          <p:cNvSpPr>
            <a:spLocks/>
          </p:cNvSpPr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8" name="Freeform 230"/>
          <p:cNvSpPr>
            <a:spLocks/>
          </p:cNvSpPr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9" name="Freeform 231"/>
          <p:cNvSpPr>
            <a:spLocks/>
          </p:cNvSpPr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4" name="Freeform 196"/>
          <p:cNvSpPr>
            <a:spLocks/>
          </p:cNvSpPr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4" name="Freeform 206"/>
          <p:cNvSpPr>
            <a:spLocks/>
          </p:cNvSpPr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1" name="Freeform 233"/>
          <p:cNvSpPr>
            <a:spLocks/>
          </p:cNvSpPr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6" name="Freeform 198"/>
          <p:cNvSpPr>
            <a:spLocks/>
          </p:cNvSpPr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7" name="Freeform 199"/>
          <p:cNvSpPr>
            <a:spLocks/>
          </p:cNvSpPr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8" name="Freeform 200"/>
          <p:cNvSpPr>
            <a:spLocks/>
          </p:cNvSpPr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4" name="Freeform 216"/>
          <p:cNvSpPr>
            <a:spLocks/>
          </p:cNvSpPr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9" name="Freeform 221"/>
          <p:cNvSpPr>
            <a:spLocks/>
          </p:cNvSpPr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1" name="Freeform 223"/>
          <p:cNvSpPr>
            <a:spLocks/>
          </p:cNvSpPr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0" name="Freeform 232"/>
          <p:cNvSpPr>
            <a:spLocks/>
          </p:cNvSpPr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459048" y="502374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cs typeface="+mn-ea"/>
                <a:sym typeface="+mn-lt"/>
              </a:rPr>
              <a:t>7</a:t>
            </a: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681006" y="3631262"/>
            <a:ext cx="5859994" cy="7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策略配置</a:t>
            </a:r>
            <a:endParaRPr lang="en-US" altLang="zh-CN" sz="40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07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24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53" grpId="0"/>
      <p:bldP spid="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8BA241C-C8D4-4572-A976-F63331EC5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30" y="2020165"/>
            <a:ext cx="11100939" cy="281767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A79D70D-3B73-4874-BE3D-72D174E09C69}"/>
              </a:ext>
            </a:extLst>
          </p:cNvPr>
          <p:cNvSpPr txBox="1"/>
          <p:nvPr/>
        </p:nvSpPr>
        <p:spPr>
          <a:xfrm>
            <a:off x="7491046" y="3068514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</a:rPr>
              <a:t>SW1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DF949A-18B2-4829-833D-2A90C8797B59}"/>
              </a:ext>
            </a:extLst>
          </p:cNvPr>
          <p:cNvSpPr txBox="1"/>
          <p:nvPr/>
        </p:nvSpPr>
        <p:spPr>
          <a:xfrm>
            <a:off x="7561382" y="3343200"/>
            <a:ext cx="43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</a:rPr>
              <a:t>R1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176D32-A534-40DD-813D-EAB49B75BADF}"/>
              </a:ext>
            </a:extLst>
          </p:cNvPr>
          <p:cNvSpPr txBox="1"/>
          <p:nvPr/>
        </p:nvSpPr>
        <p:spPr>
          <a:xfrm>
            <a:off x="7482254" y="3601318"/>
            <a:ext cx="631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</a:rPr>
              <a:t>SW2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869748-195F-4998-8EE9-5628F660B475}"/>
              </a:ext>
            </a:extLst>
          </p:cNvPr>
          <p:cNvSpPr txBox="1"/>
          <p:nvPr/>
        </p:nvSpPr>
        <p:spPr>
          <a:xfrm>
            <a:off x="7509166" y="3891467"/>
            <a:ext cx="631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</a:rPr>
              <a:t>PC4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6E38BBF-EC1D-4390-B217-0BE6E044E413}"/>
              </a:ext>
            </a:extLst>
          </p:cNvPr>
          <p:cNvSpPr/>
          <p:nvPr/>
        </p:nvSpPr>
        <p:spPr>
          <a:xfrm>
            <a:off x="2005872" y="1012546"/>
            <a:ext cx="81802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n-ea"/>
              </a:rPr>
              <a:t>市场部</a:t>
            </a:r>
            <a:r>
              <a:rPr lang="en-US" altLang="zh-CN" sz="2800" b="1" dirty="0">
                <a:latin typeface="+mn-ea"/>
              </a:rPr>
              <a:t>PC1 TRACEROUTE </a:t>
            </a:r>
            <a:r>
              <a:rPr lang="zh-CN" altLang="en-US" sz="2800" b="1" dirty="0">
                <a:latin typeface="+mn-ea"/>
              </a:rPr>
              <a:t>发送到开发部</a:t>
            </a:r>
            <a:r>
              <a:rPr lang="en-US" altLang="zh-CN" sz="2800" b="1" dirty="0">
                <a:latin typeface="+mn-ea"/>
              </a:rPr>
              <a:t>PC4</a:t>
            </a:r>
            <a:r>
              <a:rPr lang="zh-CN" altLang="en-US" sz="2800" b="1" dirty="0">
                <a:latin typeface="+mn-ea"/>
              </a:rPr>
              <a:t>的包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6350D4B-C616-4A11-BE60-2CDA37DCAD81}"/>
              </a:ext>
            </a:extLst>
          </p:cNvPr>
          <p:cNvSpPr/>
          <p:nvPr/>
        </p:nvSpPr>
        <p:spPr>
          <a:xfrm>
            <a:off x="3310620" y="5521025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在网络拓扑图上的路径如下图所示</a:t>
            </a:r>
          </a:p>
        </p:txBody>
      </p:sp>
    </p:spTree>
    <p:extLst>
      <p:ext uri="{BB962C8B-B14F-4D97-AF65-F5344CB8AC3E}">
        <p14:creationId xmlns:p14="http://schemas.microsoft.com/office/powerpoint/2010/main" val="286770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>
            <a:spLocks/>
          </p:cNvSpPr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5" name="Freeform 197"/>
          <p:cNvSpPr>
            <a:spLocks/>
          </p:cNvSpPr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2" name="Freeform 204"/>
          <p:cNvSpPr>
            <a:spLocks/>
          </p:cNvSpPr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Freeform 212"/>
          <p:cNvSpPr>
            <a:spLocks/>
          </p:cNvSpPr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Freeform 213"/>
          <p:cNvSpPr>
            <a:spLocks/>
          </p:cNvSpPr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Freeform 214"/>
          <p:cNvSpPr>
            <a:spLocks/>
          </p:cNvSpPr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3" name="Freeform 215"/>
          <p:cNvSpPr>
            <a:spLocks/>
          </p:cNvSpPr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5" name="Freeform 217"/>
          <p:cNvSpPr>
            <a:spLocks/>
          </p:cNvSpPr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6" name="Freeform 218"/>
          <p:cNvSpPr>
            <a:spLocks/>
          </p:cNvSpPr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7" name="Freeform 219"/>
          <p:cNvSpPr>
            <a:spLocks/>
          </p:cNvSpPr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Freeform 220"/>
          <p:cNvSpPr>
            <a:spLocks/>
          </p:cNvSpPr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4" name="Freeform 226"/>
          <p:cNvSpPr>
            <a:spLocks/>
          </p:cNvSpPr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Freeform 227"/>
          <p:cNvSpPr>
            <a:spLocks/>
          </p:cNvSpPr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7" name="Freeform 229"/>
          <p:cNvSpPr>
            <a:spLocks/>
          </p:cNvSpPr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8" name="Freeform 230"/>
          <p:cNvSpPr>
            <a:spLocks/>
          </p:cNvSpPr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9" name="Freeform 231"/>
          <p:cNvSpPr>
            <a:spLocks/>
          </p:cNvSpPr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4" name="Freeform 196"/>
          <p:cNvSpPr>
            <a:spLocks/>
          </p:cNvSpPr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4" name="Freeform 206"/>
          <p:cNvSpPr>
            <a:spLocks/>
          </p:cNvSpPr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1" name="Freeform 233"/>
          <p:cNvSpPr>
            <a:spLocks/>
          </p:cNvSpPr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6" name="Freeform 198"/>
          <p:cNvSpPr>
            <a:spLocks/>
          </p:cNvSpPr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7" name="Freeform 199"/>
          <p:cNvSpPr>
            <a:spLocks/>
          </p:cNvSpPr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8" name="Freeform 200"/>
          <p:cNvSpPr>
            <a:spLocks/>
          </p:cNvSpPr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4" name="Freeform 216"/>
          <p:cNvSpPr>
            <a:spLocks/>
          </p:cNvSpPr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9" name="Freeform 221"/>
          <p:cNvSpPr>
            <a:spLocks/>
          </p:cNvSpPr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1" name="Freeform 223"/>
          <p:cNvSpPr>
            <a:spLocks/>
          </p:cNvSpPr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0" name="Freeform 232"/>
          <p:cNvSpPr>
            <a:spLocks/>
          </p:cNvSpPr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459048" y="502374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cs typeface="+mn-ea"/>
                <a:sym typeface="+mn-lt"/>
              </a:rPr>
              <a:t>1</a:t>
            </a: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681006" y="3631262"/>
            <a:ext cx="5859994" cy="7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IP</a:t>
            </a:r>
            <a:r>
              <a:rPr lang="zh-CN" altLang="en-US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配置及</a:t>
            </a:r>
            <a:r>
              <a:rPr lang="en-US" altLang="zh-CN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VLAN</a:t>
            </a:r>
            <a:r>
              <a:rPr lang="zh-CN" altLang="en-US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规划</a:t>
            </a:r>
            <a:endParaRPr lang="en-US" altLang="zh-CN" sz="40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01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44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53" grpId="0"/>
      <p:bldP spid="6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C544A49-E550-4056-AF53-2E2039AAF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70" y="920892"/>
            <a:ext cx="10701259" cy="50162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018A17D-43B3-45F1-922F-DF3B787D3D9E}"/>
              </a:ext>
            </a:extLst>
          </p:cNvPr>
          <p:cNvSpPr/>
          <p:nvPr/>
        </p:nvSpPr>
        <p:spPr>
          <a:xfrm>
            <a:off x="481601" y="511973"/>
            <a:ext cx="513153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可以看到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</a:t>
            </a:r>
          </a:p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优先从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”SW1-R1-SW2”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通过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而不是更短的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”SW1-SW2”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608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14BF3D12-8B04-4122-9B7A-32A70305F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" t="46974" r="-78" b="7299"/>
          <a:stretch/>
        </p:blipFill>
        <p:spPr>
          <a:xfrm>
            <a:off x="430179" y="3851032"/>
            <a:ext cx="11331637" cy="19431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D7FF920-F7FC-427E-B160-06CD254661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690"/>
          <a:stretch/>
        </p:blipFill>
        <p:spPr>
          <a:xfrm>
            <a:off x="438973" y="1304319"/>
            <a:ext cx="11331637" cy="201038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D03DEBE-9832-44B0-A995-07784B5A4427}"/>
              </a:ext>
            </a:extLst>
          </p:cNvPr>
          <p:cNvSpPr/>
          <p:nvPr/>
        </p:nvSpPr>
        <p:spPr>
          <a:xfrm>
            <a:off x="1455241" y="493800"/>
            <a:ext cx="92815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+mn-ea"/>
              </a:rPr>
              <a:t>R2</a:t>
            </a:r>
            <a:r>
              <a:rPr lang="zh-CN" altLang="en-US" sz="2800" b="1" dirty="0">
                <a:latin typeface="+mn-ea"/>
              </a:rPr>
              <a:t>分别</a:t>
            </a:r>
            <a:r>
              <a:rPr lang="en-US" altLang="zh-CN" sz="2800" b="1" dirty="0">
                <a:latin typeface="+mn-ea"/>
              </a:rPr>
              <a:t>TRACEROUTE </a:t>
            </a:r>
            <a:r>
              <a:rPr lang="zh-CN" altLang="en-US" sz="2800" b="1" dirty="0">
                <a:latin typeface="+mn-ea"/>
              </a:rPr>
              <a:t>发送到数据中心和销售部</a:t>
            </a:r>
            <a:r>
              <a:rPr lang="en-US" altLang="zh-CN" sz="2800" b="1" dirty="0">
                <a:latin typeface="+mn-ea"/>
              </a:rPr>
              <a:t>PC2</a:t>
            </a:r>
            <a:r>
              <a:rPr lang="zh-CN" altLang="en-US" sz="2800" b="1" dirty="0">
                <a:latin typeface="+mn-ea"/>
              </a:rPr>
              <a:t>的包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C04C6A-93F9-454C-BDA1-CAC7A2D5BAA5}"/>
              </a:ext>
            </a:extLst>
          </p:cNvPr>
          <p:cNvSpPr txBox="1"/>
          <p:nvPr/>
        </p:nvSpPr>
        <p:spPr>
          <a:xfrm>
            <a:off x="4528037" y="128673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</a:rPr>
              <a:t>数据中心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3E6205-6745-43CB-8729-E2A3DB1EB7A9}"/>
              </a:ext>
            </a:extLst>
          </p:cNvPr>
          <p:cNvSpPr txBox="1"/>
          <p:nvPr/>
        </p:nvSpPr>
        <p:spPr>
          <a:xfrm>
            <a:off x="7596550" y="2693503"/>
            <a:ext cx="1074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B050"/>
                </a:solidFill>
              </a:rPr>
              <a:t>DC</a:t>
            </a:r>
            <a:r>
              <a:rPr lang="zh-CN" altLang="en-US" sz="2000" b="1" dirty="0">
                <a:solidFill>
                  <a:srgbClr val="00B050"/>
                </a:solidFill>
              </a:rPr>
              <a:t>专线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CE7B00-0D11-4E45-864F-02ACD0D48582}"/>
              </a:ext>
            </a:extLst>
          </p:cNvPr>
          <p:cNvSpPr txBox="1"/>
          <p:nvPr/>
        </p:nvSpPr>
        <p:spPr>
          <a:xfrm>
            <a:off x="4528037" y="377317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销售部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ED8007-45B4-464F-9C46-8F9F9AA83378}"/>
              </a:ext>
            </a:extLst>
          </p:cNvPr>
          <p:cNvSpPr txBox="1"/>
          <p:nvPr/>
        </p:nvSpPr>
        <p:spPr>
          <a:xfrm>
            <a:off x="7370165" y="517115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互联网专线</a:t>
            </a:r>
          </a:p>
        </p:txBody>
      </p:sp>
    </p:spTree>
    <p:extLst>
      <p:ext uri="{BB962C8B-B14F-4D97-AF65-F5344CB8AC3E}">
        <p14:creationId xmlns:p14="http://schemas.microsoft.com/office/powerpoint/2010/main" val="1532064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>
            <a:spLocks/>
          </p:cNvSpPr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5" name="Freeform 197"/>
          <p:cNvSpPr>
            <a:spLocks/>
          </p:cNvSpPr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2" name="Freeform 204"/>
          <p:cNvSpPr>
            <a:spLocks/>
          </p:cNvSpPr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Freeform 212"/>
          <p:cNvSpPr>
            <a:spLocks/>
          </p:cNvSpPr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Freeform 213"/>
          <p:cNvSpPr>
            <a:spLocks/>
          </p:cNvSpPr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Freeform 214"/>
          <p:cNvSpPr>
            <a:spLocks/>
          </p:cNvSpPr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3" name="Freeform 215"/>
          <p:cNvSpPr>
            <a:spLocks/>
          </p:cNvSpPr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5" name="Freeform 217"/>
          <p:cNvSpPr>
            <a:spLocks/>
          </p:cNvSpPr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6" name="Freeform 218"/>
          <p:cNvSpPr>
            <a:spLocks/>
          </p:cNvSpPr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7" name="Freeform 219"/>
          <p:cNvSpPr>
            <a:spLocks/>
          </p:cNvSpPr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Freeform 220"/>
          <p:cNvSpPr>
            <a:spLocks/>
          </p:cNvSpPr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4" name="Freeform 226"/>
          <p:cNvSpPr>
            <a:spLocks/>
          </p:cNvSpPr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Freeform 227"/>
          <p:cNvSpPr>
            <a:spLocks/>
          </p:cNvSpPr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7" name="Freeform 229"/>
          <p:cNvSpPr>
            <a:spLocks/>
          </p:cNvSpPr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8" name="Freeform 230"/>
          <p:cNvSpPr>
            <a:spLocks/>
          </p:cNvSpPr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9" name="Freeform 231"/>
          <p:cNvSpPr>
            <a:spLocks/>
          </p:cNvSpPr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4" name="Freeform 196"/>
          <p:cNvSpPr>
            <a:spLocks/>
          </p:cNvSpPr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4" name="Freeform 206"/>
          <p:cNvSpPr>
            <a:spLocks/>
          </p:cNvSpPr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1" name="Freeform 233"/>
          <p:cNvSpPr>
            <a:spLocks/>
          </p:cNvSpPr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6" name="Freeform 198"/>
          <p:cNvSpPr>
            <a:spLocks/>
          </p:cNvSpPr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7" name="Freeform 199"/>
          <p:cNvSpPr>
            <a:spLocks/>
          </p:cNvSpPr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8" name="Freeform 200"/>
          <p:cNvSpPr>
            <a:spLocks/>
          </p:cNvSpPr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4" name="Freeform 216"/>
          <p:cNvSpPr>
            <a:spLocks/>
          </p:cNvSpPr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9" name="Freeform 221"/>
          <p:cNvSpPr>
            <a:spLocks/>
          </p:cNvSpPr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1" name="Freeform 223"/>
          <p:cNvSpPr>
            <a:spLocks/>
          </p:cNvSpPr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0" name="Freeform 232"/>
          <p:cNvSpPr>
            <a:spLocks/>
          </p:cNvSpPr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459048" y="502374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cs typeface="+mn-ea"/>
                <a:sym typeface="+mn-lt"/>
              </a:rPr>
              <a:t>8</a:t>
            </a: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681006" y="3631262"/>
            <a:ext cx="5859994" cy="7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安全机制配置</a:t>
            </a:r>
            <a:endParaRPr lang="en-US" altLang="zh-CN" sz="40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08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9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53" grpId="0"/>
      <p:bldP spid="6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644B5B5-A4A4-401F-AF57-DC3E979E4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28" y="1699317"/>
            <a:ext cx="5586326" cy="471223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2FFF9A6-2E85-4823-9442-AB4918A6AE6A}"/>
              </a:ext>
            </a:extLst>
          </p:cNvPr>
          <p:cNvSpPr/>
          <p:nvPr/>
        </p:nvSpPr>
        <p:spPr>
          <a:xfrm>
            <a:off x="4160698" y="230031"/>
            <a:ext cx="351891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MAC</a:t>
            </a:r>
            <a:r>
              <a:rPr lang="zh-CN" altLang="en-US" sz="3200" b="1" dirty="0">
                <a:latin typeface="+mn-ea"/>
              </a:rPr>
              <a:t>地址绑定</a:t>
            </a:r>
            <a:endParaRPr lang="en-US" altLang="zh-CN" sz="3200" b="1" dirty="0">
              <a:latin typeface="+mn-ea"/>
            </a:endParaRPr>
          </a:p>
          <a:p>
            <a:pPr algn="ctr"/>
            <a:endParaRPr lang="en-US" altLang="zh-CN" sz="2800" b="1" dirty="0">
              <a:latin typeface="+mn-ea"/>
            </a:endParaRPr>
          </a:p>
          <a:p>
            <a:pPr algn="ct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禁止开发部员工私自接入设备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F24E27-59FB-454C-B701-7F399187A941}"/>
              </a:ext>
            </a:extLst>
          </p:cNvPr>
          <p:cNvSpPr/>
          <p:nvPr/>
        </p:nvSpPr>
        <p:spPr>
          <a:xfrm>
            <a:off x="7396198" y="1611659"/>
            <a:ext cx="37273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+mn-ea"/>
              </a:rPr>
              <a:t>为</a:t>
            </a:r>
            <a:r>
              <a:rPr lang="en-US" altLang="zh-CN" b="1" dirty="0">
                <a:latin typeface="+mn-ea"/>
              </a:rPr>
              <a:t>PC4(1)</a:t>
            </a:r>
            <a:r>
              <a:rPr lang="zh-CN" altLang="en-US" b="1" dirty="0">
                <a:latin typeface="+mn-ea"/>
              </a:rPr>
              <a:t>配置好地址与网关等信息</a:t>
            </a:r>
            <a:endParaRPr lang="en-US" altLang="zh-CN" b="1" dirty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并断开</a:t>
            </a:r>
            <a:r>
              <a:rPr lang="en-US" altLang="zh-CN" b="1" dirty="0">
                <a:latin typeface="+mn-ea"/>
              </a:rPr>
              <a:t>PC4</a:t>
            </a:r>
            <a:r>
              <a:rPr lang="zh-CN" altLang="en-US" b="1" dirty="0">
                <a:latin typeface="+mn-ea"/>
              </a:rPr>
              <a:t>，将</a:t>
            </a:r>
            <a:r>
              <a:rPr lang="en-US" altLang="zh-CN" b="1" dirty="0">
                <a:latin typeface="+mn-ea"/>
              </a:rPr>
              <a:t>PC4(1)</a:t>
            </a:r>
            <a:r>
              <a:rPr lang="zh-CN" altLang="en-US" b="1" dirty="0">
                <a:latin typeface="+mn-ea"/>
              </a:rPr>
              <a:t>接入原接口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217EC2-5178-425C-99A1-D69C6273D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535" y="2436204"/>
            <a:ext cx="3613637" cy="15885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1A4E391-F1EE-494B-886D-583201CFE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159" y="2436205"/>
            <a:ext cx="1844200" cy="15885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44DF0A8-3604-4A97-B4DC-7D8331AC9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4159" y="4838483"/>
            <a:ext cx="5464013" cy="139458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4428329-C349-469C-8CF3-A0D7AEF9DC86}"/>
              </a:ext>
            </a:extLst>
          </p:cNvPr>
          <p:cNvSpPr/>
          <p:nvPr/>
        </p:nvSpPr>
        <p:spPr>
          <a:xfrm>
            <a:off x="6795873" y="4319655"/>
            <a:ext cx="4927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+mn-ea"/>
              </a:rPr>
              <a:t>尝试与交换机建立连接，失败，且接口被关闭</a:t>
            </a:r>
          </a:p>
        </p:txBody>
      </p:sp>
    </p:spTree>
    <p:extLst>
      <p:ext uri="{BB962C8B-B14F-4D97-AF65-F5344CB8AC3E}">
        <p14:creationId xmlns:p14="http://schemas.microsoft.com/office/powerpoint/2010/main" val="2620775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3B01AAD-5E18-4E36-97C0-14CC4F8ED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592" y="2369432"/>
            <a:ext cx="8642816" cy="73476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638E1BF-BAD4-463F-A55A-29FD31B355D4}"/>
              </a:ext>
            </a:extLst>
          </p:cNvPr>
          <p:cNvSpPr/>
          <p:nvPr/>
        </p:nvSpPr>
        <p:spPr>
          <a:xfrm>
            <a:off x="3891710" y="1268759"/>
            <a:ext cx="44085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+mn-ea"/>
              </a:rPr>
              <a:t>在数据中心所连接的</a:t>
            </a:r>
            <a:r>
              <a:rPr lang="en-US" altLang="zh-CN" b="1" dirty="0">
                <a:latin typeface="+mn-ea"/>
              </a:rPr>
              <a:t>SW2</a:t>
            </a:r>
            <a:r>
              <a:rPr lang="zh-CN" altLang="en-US" b="1" dirty="0">
                <a:latin typeface="+mn-ea"/>
              </a:rPr>
              <a:t>上配置访问控制</a:t>
            </a:r>
            <a:endParaRPr lang="en-US" altLang="zh-CN" b="1" dirty="0">
              <a:latin typeface="+mn-ea"/>
            </a:endParaRPr>
          </a:p>
          <a:p>
            <a:pPr algn="ctr"/>
            <a:r>
              <a:rPr lang="zh-CN" altLang="en-US" b="1" dirty="0">
                <a:latin typeface="+mn-ea"/>
              </a:rPr>
              <a:t>拒绝市场部和销售部的</a:t>
            </a:r>
            <a:r>
              <a:rPr lang="en-US" altLang="zh-CN" b="1" dirty="0" err="1">
                <a:latin typeface="+mn-ea"/>
              </a:rPr>
              <a:t>icmp</a:t>
            </a:r>
            <a:r>
              <a:rPr lang="zh-CN" altLang="en-US" b="1" dirty="0">
                <a:latin typeface="+mn-ea"/>
              </a:rPr>
              <a:t>流量访问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67E9F5-F808-403E-9BD9-EBE5AE410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252" y="4932172"/>
            <a:ext cx="7203832" cy="172936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F82FC58-0469-424E-A759-9989ADB8A67A}"/>
              </a:ext>
            </a:extLst>
          </p:cNvPr>
          <p:cNvSpPr/>
          <p:nvPr/>
        </p:nvSpPr>
        <p:spPr>
          <a:xfrm>
            <a:off x="3026088" y="3930163"/>
            <a:ext cx="6139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+mn-ea"/>
              </a:rPr>
              <a:t>在销售部和市场部主机上访问数据中心服务器</a:t>
            </a:r>
            <a:r>
              <a:rPr lang="en-US" altLang="zh-CN" b="1" dirty="0">
                <a:latin typeface="+mn-ea"/>
              </a:rPr>
              <a:t>210.28.91.2</a:t>
            </a:r>
          </a:p>
          <a:p>
            <a:pPr algn="ctr"/>
            <a:r>
              <a:rPr lang="zh-CN" altLang="en-US" b="1" dirty="0">
                <a:latin typeface="+mn-ea"/>
              </a:rPr>
              <a:t>可以看到数据被阻止在了</a:t>
            </a:r>
            <a:r>
              <a:rPr lang="en-US" altLang="zh-CN" b="1" dirty="0">
                <a:latin typeface="+mn-ea"/>
              </a:rPr>
              <a:t>SW2</a:t>
            </a:r>
            <a:endParaRPr lang="zh-CN" altLang="en-US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3421EA-34A2-4D6A-8F88-2F1267C34C9D}"/>
              </a:ext>
            </a:extLst>
          </p:cNvPr>
          <p:cNvSpPr/>
          <p:nvPr/>
        </p:nvSpPr>
        <p:spPr>
          <a:xfrm>
            <a:off x="4146819" y="230031"/>
            <a:ext cx="35466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ACL</a:t>
            </a:r>
            <a:r>
              <a:rPr lang="zh-CN" altLang="en-US" sz="4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访问控制</a:t>
            </a:r>
            <a:endParaRPr lang="en-US" altLang="zh-CN" sz="44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6131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A06C0F64-3D5A-4E21-9CBD-802444925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920" y="68571"/>
            <a:ext cx="4336156" cy="347502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164D858-F57E-4439-A0CF-AEDD5F627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08" y="3852407"/>
            <a:ext cx="4999153" cy="20194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49E93EE-9993-415E-A31E-7A7099AA7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939" y="3913372"/>
            <a:ext cx="4999153" cy="195851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06A5887-1237-47DF-AC4B-86B495A36B60}"/>
              </a:ext>
            </a:extLst>
          </p:cNvPr>
          <p:cNvSpPr/>
          <p:nvPr/>
        </p:nvSpPr>
        <p:spPr>
          <a:xfrm>
            <a:off x="2039745" y="5961184"/>
            <a:ext cx="19754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+mn-ea"/>
              </a:rPr>
              <a:t>Pkts </a:t>
            </a:r>
            <a:r>
              <a:rPr lang="en-US" altLang="zh-CN" b="1" dirty="0" err="1">
                <a:latin typeface="+mn-ea"/>
              </a:rPr>
              <a:t>encaps</a:t>
            </a:r>
            <a:r>
              <a:rPr lang="en-US" altLang="zh-CN" b="1" dirty="0">
                <a:latin typeface="+mn-ea"/>
              </a:rPr>
              <a:t>: 28</a:t>
            </a:r>
          </a:p>
          <a:p>
            <a:pPr algn="ctr"/>
            <a:r>
              <a:rPr lang="en-US" altLang="zh-CN" b="1" dirty="0">
                <a:latin typeface="+mn-ea"/>
              </a:rPr>
              <a:t>Pkts </a:t>
            </a:r>
            <a:r>
              <a:rPr lang="en-US" altLang="zh-CN" b="1" dirty="0" err="1">
                <a:latin typeface="+mn-ea"/>
              </a:rPr>
              <a:t>decaps</a:t>
            </a:r>
            <a:r>
              <a:rPr lang="en-US" altLang="zh-CN" b="1" dirty="0">
                <a:latin typeface="+mn-ea"/>
              </a:rPr>
              <a:t>: 26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4FFE86-0914-4F84-A0F8-19AC07F9B810}"/>
              </a:ext>
            </a:extLst>
          </p:cNvPr>
          <p:cNvSpPr/>
          <p:nvPr/>
        </p:nvSpPr>
        <p:spPr>
          <a:xfrm>
            <a:off x="8176780" y="5961183"/>
            <a:ext cx="19754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+mn-ea"/>
              </a:rPr>
              <a:t>Pkts </a:t>
            </a:r>
            <a:r>
              <a:rPr lang="en-US" altLang="zh-CN" b="1" dirty="0" err="1">
                <a:latin typeface="+mn-ea"/>
              </a:rPr>
              <a:t>encaps</a:t>
            </a:r>
            <a:r>
              <a:rPr lang="en-US" altLang="zh-CN" b="1" dirty="0">
                <a:latin typeface="+mn-ea"/>
              </a:rPr>
              <a:t>: 36</a:t>
            </a:r>
          </a:p>
          <a:p>
            <a:pPr algn="ctr"/>
            <a:r>
              <a:rPr lang="en-US" altLang="zh-CN" b="1" dirty="0">
                <a:latin typeface="+mn-ea"/>
              </a:rPr>
              <a:t>Pkts </a:t>
            </a:r>
            <a:r>
              <a:rPr lang="en-US" altLang="zh-CN" b="1" dirty="0" err="1">
                <a:latin typeface="+mn-ea"/>
              </a:rPr>
              <a:t>decaps</a:t>
            </a:r>
            <a:r>
              <a:rPr lang="en-US" altLang="zh-CN" b="1" dirty="0">
                <a:latin typeface="+mn-ea"/>
              </a:rPr>
              <a:t>: 33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6CCC556-C377-46C7-BC04-ADCF254F1E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7004" y="3543593"/>
            <a:ext cx="6817992" cy="12093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B20A9B-139C-4BC1-B158-5A98D0CBCF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926" y="68572"/>
            <a:ext cx="4336156" cy="347502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31A5481-EDD0-48D1-BB09-B69B5C5D51FA}"/>
              </a:ext>
            </a:extLst>
          </p:cNvPr>
          <p:cNvSpPr/>
          <p:nvPr/>
        </p:nvSpPr>
        <p:spPr>
          <a:xfrm>
            <a:off x="2700342" y="468143"/>
            <a:ext cx="1837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+mn-ea"/>
              </a:rPr>
              <a:t>R1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的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IPSEC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配置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09CFF3F8-EEF6-4494-B4EA-A58E40148D83}"/>
              </a:ext>
            </a:extLst>
          </p:cNvPr>
          <p:cNvSpPr/>
          <p:nvPr/>
        </p:nvSpPr>
        <p:spPr>
          <a:xfrm>
            <a:off x="5660780" y="5048621"/>
            <a:ext cx="870439" cy="527541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3BC438E-3C85-4F01-976C-995DB4EA56E9}"/>
              </a:ext>
            </a:extLst>
          </p:cNvPr>
          <p:cNvSpPr/>
          <p:nvPr/>
        </p:nvSpPr>
        <p:spPr>
          <a:xfrm>
            <a:off x="4717935" y="6020577"/>
            <a:ext cx="2756128" cy="52754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E2020E2-9631-4A7F-A8DD-31DEDDB21BE1}"/>
              </a:ext>
            </a:extLst>
          </p:cNvPr>
          <p:cNvSpPr/>
          <p:nvPr/>
        </p:nvSpPr>
        <p:spPr>
          <a:xfrm>
            <a:off x="9504996" y="468143"/>
            <a:ext cx="1837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+mn-ea"/>
              </a:rPr>
              <a:t>R3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的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IPSEC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配置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FDEDEF1-4033-4F04-999A-214E62EA9A06}"/>
              </a:ext>
            </a:extLst>
          </p:cNvPr>
          <p:cNvSpPr/>
          <p:nvPr/>
        </p:nvSpPr>
        <p:spPr>
          <a:xfrm>
            <a:off x="5202966" y="558563"/>
            <a:ext cx="178606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latin typeface="+mn-ea"/>
              </a:rPr>
              <a:t>IPSEC</a:t>
            </a:r>
          </a:p>
          <a:p>
            <a:pPr algn="ctr"/>
            <a:r>
              <a:rPr lang="zh-CN" altLang="en-US" sz="4400" b="1" dirty="0">
                <a:latin typeface="+mn-ea"/>
              </a:rPr>
              <a:t>配置</a:t>
            </a:r>
            <a:endParaRPr lang="en-US" altLang="zh-CN" sz="4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4870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>
            <a:spLocks/>
          </p:cNvSpPr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5" name="Freeform 197"/>
          <p:cNvSpPr>
            <a:spLocks/>
          </p:cNvSpPr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2" name="Freeform 204"/>
          <p:cNvSpPr>
            <a:spLocks/>
          </p:cNvSpPr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Freeform 212"/>
          <p:cNvSpPr>
            <a:spLocks/>
          </p:cNvSpPr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Freeform 213"/>
          <p:cNvSpPr>
            <a:spLocks/>
          </p:cNvSpPr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Freeform 214"/>
          <p:cNvSpPr>
            <a:spLocks/>
          </p:cNvSpPr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3" name="Freeform 215"/>
          <p:cNvSpPr>
            <a:spLocks/>
          </p:cNvSpPr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5" name="Freeform 217"/>
          <p:cNvSpPr>
            <a:spLocks/>
          </p:cNvSpPr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6" name="Freeform 218"/>
          <p:cNvSpPr>
            <a:spLocks/>
          </p:cNvSpPr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7" name="Freeform 219"/>
          <p:cNvSpPr>
            <a:spLocks/>
          </p:cNvSpPr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Freeform 220"/>
          <p:cNvSpPr>
            <a:spLocks/>
          </p:cNvSpPr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4" name="Freeform 226"/>
          <p:cNvSpPr>
            <a:spLocks/>
          </p:cNvSpPr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Freeform 227"/>
          <p:cNvSpPr>
            <a:spLocks/>
          </p:cNvSpPr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7" name="Freeform 229"/>
          <p:cNvSpPr>
            <a:spLocks/>
          </p:cNvSpPr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8" name="Freeform 230"/>
          <p:cNvSpPr>
            <a:spLocks/>
          </p:cNvSpPr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9" name="Freeform 231"/>
          <p:cNvSpPr>
            <a:spLocks/>
          </p:cNvSpPr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4" name="Freeform 196"/>
          <p:cNvSpPr>
            <a:spLocks/>
          </p:cNvSpPr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4" name="Freeform 206"/>
          <p:cNvSpPr>
            <a:spLocks/>
          </p:cNvSpPr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1" name="Freeform 233"/>
          <p:cNvSpPr>
            <a:spLocks/>
          </p:cNvSpPr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6" name="Freeform 198"/>
          <p:cNvSpPr>
            <a:spLocks/>
          </p:cNvSpPr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7" name="Freeform 199"/>
          <p:cNvSpPr>
            <a:spLocks/>
          </p:cNvSpPr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8" name="Freeform 200"/>
          <p:cNvSpPr>
            <a:spLocks/>
          </p:cNvSpPr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4" name="Freeform 216"/>
          <p:cNvSpPr>
            <a:spLocks/>
          </p:cNvSpPr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9" name="Freeform 221"/>
          <p:cNvSpPr>
            <a:spLocks/>
          </p:cNvSpPr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1" name="Freeform 223"/>
          <p:cNvSpPr>
            <a:spLocks/>
          </p:cNvSpPr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0" name="Freeform 232"/>
          <p:cNvSpPr>
            <a:spLocks/>
          </p:cNvSpPr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459048" y="502374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cs typeface="+mn-ea"/>
                <a:sym typeface="+mn-lt"/>
              </a:rPr>
              <a:t>9</a:t>
            </a: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681006" y="3631262"/>
            <a:ext cx="5859994" cy="7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创新点</a:t>
            </a:r>
            <a:endParaRPr lang="en-US" altLang="zh-CN" sz="40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09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6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53" grpId="0"/>
      <p:bldP spid="6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25188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itchFamily="34" charset="0"/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91860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itchFamily="34" charset="0"/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70443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itchFamily="34" charset="0"/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-153162" y="2188750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-284226" y="25148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195326" y="26514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10321" y="182203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419871" y="207920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-281051" y="297526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408051" y="26672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338201" y="286413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53162" y="21887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446151" y="313344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254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300101" y="18132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281759" y="188062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530996" y="2653881"/>
            <a:ext cx="126000" cy="12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-231045" y="3189574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-174689" y="2507742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127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-285813" y="2999868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076325" y="231013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0066499" y="1762190"/>
            <a:ext cx="50400" cy="50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0164016" y="2397968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765637" y="2073923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986735" y="2164703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0145355" y="3013789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061380" y="4124131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11349005" y="4534678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2839865" y="1266190"/>
            <a:ext cx="162000" cy="162000"/>
          </a:xfrm>
          <a:prstGeom prst="ellipse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2864368" y="1072087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27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2619633" y="930340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28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637462" y="3804870"/>
            <a:ext cx="126000" cy="12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4695335" y="3152040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063248" y="643399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2266173" y="501781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6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3438719" y="4283841"/>
            <a:ext cx="108000" cy="10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10229694" y="2044130"/>
            <a:ext cx="43200" cy="43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2210253" y="2998561"/>
            <a:ext cx="730250" cy="73025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221083" y="4851400"/>
            <a:ext cx="2006600" cy="2006600"/>
          </a:xfrm>
          <a:prstGeom prst="ellipse">
            <a:avLst/>
          </a:prstGeom>
          <a:solidFill>
            <a:schemeClr val="bg1">
              <a:lumMod val="65000"/>
              <a:alpha val="87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9083675" y="224064"/>
            <a:ext cx="939800" cy="93980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10167906" y="4233636"/>
            <a:ext cx="939800" cy="939800"/>
          </a:xfrm>
          <a:prstGeom prst="ellipse">
            <a:avLst/>
          </a:prstGeom>
          <a:solidFill>
            <a:srgbClr val="999999"/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1186958" y="2041641"/>
            <a:ext cx="1107440" cy="1107440"/>
          </a:xfrm>
          <a:prstGeom prst="ellipse">
            <a:avLst/>
          </a:prstGeom>
          <a:solidFill>
            <a:schemeClr val="bg1">
              <a:lumMod val="65000"/>
              <a:alpha val="73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9" name="文本框 128" descr="e7d195523061f1c011414db08df74492ac20befa3fb15586EED641F7DA837B3633596E05B8AE62E50B5E5456BD3C648DCE2D234CC482E88EB223CB95B207F69907A09C8021443F850886F0462B4D95DAE7E52E05A390C4CE625F38A433E56E1506C378848893C4809CC188E12B64E27FF9994B107CB3C3C2C94CAA84DC1D73C7FCCF51DAA75E7A6B"/>
          <p:cNvSpPr txBox="1"/>
          <p:nvPr/>
        </p:nvSpPr>
        <p:spPr>
          <a:xfrm>
            <a:off x="2907466" y="2637414"/>
            <a:ext cx="63770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itchFamily="34" charset="0"/>
              </a:defRPr>
            </a:lvl1pPr>
          </a:lstStyle>
          <a:p>
            <a:r>
              <a:rPr lang="en-US" altLang="zh-CN" sz="9600" dirty="0">
                <a:cs typeface="+mn-ea"/>
                <a:sym typeface="+mn-lt"/>
              </a:rPr>
              <a:t>Thank You</a:t>
            </a:r>
            <a:endParaRPr lang="zh-CN" altLang="en-US" sz="9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475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-0.00046 C 0.11901 -0.01157 0.19635 -0.03495 0.2651 -0.07917 C 0.33359 -0.12338 0.36015 -0.15532 0.41106 -0.1669 C 0.46198 -0.1787 0.5138 -0.14005 0.56796 -0.12523 C 0.62239 -0.11065 0.71106 -0.13472 0.74218 -0.1544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09" y="-842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91667E-6 -2.22222E-6 C 0.18282 0.00255 0.1961 0.29954 0.29584 0.29074 C 0.39545 0.28195 0.51576 0.0831 0.60339 0.06459 C 0.69089 0.04584 0.75847 0.17408 0.82097 0.17824 C 0.8836 0.18264 0.93672 0.10533 0.97917 0.09005 C 1.02201 0.07408 1.05065 0.09028 1.07982 0.10579 " pathEditMode="relative" rAng="0" ptsTypes="AAAA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1453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375E-6 4.07407E-6 C 0.08945 -0.02292 0.21015 -0.075 0.30989 -0.05232 C 0.40911 -0.02963 0.50976 0.12083 0.59648 0.13541 C 0.68307 0.15 0.76419 0.03703 0.82955 0.03541 C 0.89505 0.03356 0.94713 0.14051 0.98971 0.12523 C 1.03216 0.10926 1.0513 0.09884 1.08059 0.08634 " pathEditMode="relative" rAng="0" ptsTypes="AAAAAA">
                                      <p:cBhvr>
                                        <p:cTn id="19" dur="18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39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2.70833E-6 -0.00092 C 0.11536 0.02361 0.19036 -0.15717 0.28515 -0.15046 C 0.37903 -0.14352 0.4789 0.01875 0.56562 0.04051 C 0.65208 0.06204 0.73489 -0.0243 0.80416 -0.02106 C 0.87343 -0.01759 0.93867 0.07616 0.98125 0.06088 C 1.0237 0.04491 1.05495 0.02662 1.07903 -0.00185 " pathEditMode="relative" rAng="0" ptsTypes="AAAAAA">
                                      <p:cBhvr>
                                        <p:cTn id="21" dur="2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432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0 C 0.21419 0.01574 0.20625 0.15463 0.29622 0.16481 C 0.38606 0.175 0.4496 0.06065 0.53893 0.06065 C 0.62786 0.06088 0.7539 0.15556 0.83046 0.16528 C 0.90716 0.17477 0.95872 0.11944 0.99882 0.11806 C 1.03867 0.1169 1.08085 0.11435 1.10872 0.13403 " pathEditMode="relative" rAng="0" ptsTypes="AAAAAA">
                                      <p:cBhvr>
                                        <p:cTn id="23" dur="2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83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2.08333E-6 0 C 0.20586 0.08495 0.26133 0.28264 0.34857 0.28287 C 0.43568 0.28287 0.51575 0.21551 0.55612 0.17731 C 0.59648 0.13889 0.64648 0.08519 0.70755 0.08611 C 0.76823 0.08704 0.88099 0.18449 0.92122 0.18287 C 0.96081 0.18171 1.07357 0.17824 1.10872 0.13102 " pathEditMode="relative" rAng="0" ptsTypes="AAAAAA">
                                      <p:cBhvr>
                                        <p:cTn id="25" dur="1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1414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95833E-6 4.44444E-6 C 0.10208 -0.04908 0.21653 -0.11968 0.30768 -0.10232 C 0.39908 -0.0845 0.46875 0.08726 0.54713 0.10532 C 0.62565 0.12314 0.70755 0.00439 0.77799 0.00532 C 0.8483 0.00648 0.92682 0.12685 0.96953 0.11157 C 1.01185 0.0956 1.06171 0.07199 1.08606 0.04351 " pathEditMode="relative" rAng="0" ptsTypes="AAAA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37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6.25E-7 -0.00093 C 0.08945 -0.02361 0.23542 0.26597 0.33333 0.26921 C 0.43125 0.27268 0.52266 0.02616 0.5875 0.01921 C 0.65234 0.01227 0.71289 0.13495 0.77943 0.14398 C 0.84557 0.15324 0.94323 0.08958 0.98581 0.0743 C 1.02825 0.05833 1.0513 0.09791 1.0806 0.08541 " pathEditMode="relative" rAng="0" ptsTypes="AAAAAA">
                                      <p:cBhvr>
                                        <p:cTn id="29" dur="1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1.45833E-6 -0.00092 C 0.11523 0.02361 0.20664 -0.0368 0.30169 -0.03009 C 0.39557 -0.02315 0.47864 0.03565 0.56562 0.04028 C 0.65247 0.04491 0.7539 -0.00555 0.82318 -0.00231 C 0.89258 0.00116 0.93854 0.07593 0.98125 0.06065 C 1.02357 0.04468 1.05495 0.02639 1.07904 -0.00185 " pathEditMode="relative" rAng="0" ptsTypes="AAAA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166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3.125E-6 0 L -0.33399 0 " pathEditMode="relative" rAng="0" ptsTypes="AA">
                                      <p:cBhvr>
                                        <p:cTn id="33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06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375E-6 0 L -0.3306 0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3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79167E-6 4.44444E-6 C 0.20964 0.00347 0.22487 0.41944 0.33933 0.40717 C 0.45352 0.39467 0.59154 0.1162 0.69206 0.09027 C 0.79245 0.06412 0.86993 0.24375 0.94167 0.24953 C 1.01355 0.25555 1.07448 0.14745 1.12318 0.12592 C 1.17227 0.1037 1.20521 0.12638 1.23868 0.14814 " pathEditMode="relative" rAng="0" ptsTypes="AAAAAA">
                                      <p:cBhvr>
                                        <p:cTn id="37" dur="1449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27" y="2037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3.75E-6 3.7037E-6 C 0.09843 -0.04144 0.23138 -0.13542 0.34114 -0.09445 C 0.45039 -0.05348 0.56119 0.21828 0.65677 0.24444 C 0.75208 0.27083 0.8414 0.06689 0.91341 0.06389 C 0.98541 0.06064 1.04283 0.2537 1.08971 0.22615 C 1.13645 0.19722 1.15755 0.17847 1.18984 0.15601 " pathEditMode="relative" rAng="0" ptsTypes="AAAAAA">
                                      <p:cBhvr>
                                        <p:cTn id="39" dur="1122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492" y="710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fill="hold" grpId="0" nodeType="withEffect">
                                  <p:stCondLst>
                                    <p:cond delay="2638"/>
                                  </p:stCondLst>
                                  <p:childTnLst>
                                    <p:animMotion origin="layout" path="M -3.54167E-6 -0.00023 C 0.11524 0.02384 0.20092 -0.20486 0.30287 -0.18148 C 0.4043 -0.1581 0.52266 0.11806 0.61094 0.13982 C 0.69909 0.16181 0.77227 -0.01967 0.83217 -0.05023 C 0.89258 -0.08102 0.93946 -0.0588 0.97188 -0.04444 C 1.00417 -0.03009 1.05495 0.02685 1.07904 -0.00139 " pathEditMode="relative" rAng="0" ptsTypes="AAAAAA">
                                      <p:cBhvr>
                                        <p:cTn id="41" dur="148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06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fill="hold" grpId="0" nodeType="withEffect">
                                  <p:stCondLst>
                                    <p:cond delay="2938"/>
                                  </p:stCondLst>
                                  <p:childTnLst>
                                    <p:animMotion origin="layout" path="M -2.5E-6 0.00093 C 0.25404 0.02246 0.25977 0.32454 0.38373 0.32408 C 0.50782 0.32338 0.63789 -0.00833 0.74375 -0.00185 C 0.84935 0.00463 0.93412 0.34468 1.01836 0.36273 C 1.10235 0.38056 1.20078 0.10764 1.24844 0.10556 C 1.29545 0.10394 1.28203 0.16644 1.31511 0.19468 " pathEditMode="relative" rAng="0" ptsTypes="AAAAAA">
                                      <p:cBhvr>
                                        <p:cTn id="43" dur="1246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55" y="1796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fill="hold" grpId="0" nodeType="withEffect">
                                  <p:stCondLst>
                                    <p:cond delay="2788"/>
                                  </p:stCondLst>
                                  <p:childTnLst>
                                    <p:animMotion origin="layout" path="M 1.25E-6 -4.81481E-6 C 0.22708 0.11783 0.28841 0.39237 0.38463 0.39283 C 0.48073 0.39283 0.56914 0.29908 0.61367 0.24607 C 0.65833 0.19283 0.71341 0.11829 0.78086 0.11945 C 0.84779 0.12084 0.97226 0.25602 1.01667 0.25394 C 1.06042 0.25232 1.18489 0.24746 1.2237 0.18195 " pathEditMode="relative" rAng="0" ptsTypes="AAAAAA">
                                      <p:cBhvr>
                                        <p:cTn id="45" dur="13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85" y="1963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fill="hold" grpId="0" nodeType="withEffect">
                                  <p:stCondLst>
                                    <p:cond delay="2863"/>
                                  </p:stCondLst>
                                  <p:childTnLst>
                                    <p:animMotion origin="layout" path="M -2.5E-6 0.06458 C 0.11237 -0.01482 0.23841 -0.12871 0.3388 -0.1007 C 0.43959 -0.072 0.51628 0.20555 0.60261 0.23472 C 0.68907 0.26342 0.7793 0.07175 0.8569 0.07314 C 0.93438 0.075 1.02084 0.26944 1.06797 0.24467 C 1.11459 0.21898 1.16953 0.18078 1.19636 0.13495 " pathEditMode="relative" rAng="0" ptsTypes="AAAAAA">
                                      <p:cBhvr>
                                        <p:cTn id="47" dur="1407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818" y="625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fill="hold" grpId="0" nodeType="withEffect">
                                  <p:stCondLst>
                                    <p:cond delay="2713"/>
                                  </p:stCondLst>
                                  <p:childTnLst>
                                    <p:animMotion origin="layout" path="M -1.73472E-18 -0.00093 C 0.08945 -0.02361 0.23542 0.26597 0.33333 0.26921 C 0.43125 0.27269 0.52266 0.02616 0.5875 0.01921 C 0.65234 0.01227 0.71289 0.13495 0.77943 0.14398 C 0.84557 0.15324 0.94323 0.08958 0.98581 0.07431 C 1.02826 0.05833 1.0513 0.09792 1.0806 0.08542 " pathEditMode="relative" rAng="0" ptsTypes="AAAAAA">
                                      <p:cBhvr>
                                        <p:cTn id="49" dur="112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fill="hold" grpId="0" nodeType="withEffect">
                                  <p:stCondLst>
                                    <p:cond delay="2563"/>
                                  </p:stCondLst>
                                  <p:childTnLst>
                                    <p:animMotion origin="layout" path="M 4.58333E-6 0.07801 C 0.12565 0.16759 0.22526 -0.05278 0.3289 -0.02847 C 0.43138 -0.00301 0.522 0.21134 0.61679 0.22824 C 0.71158 0.24514 0.82213 0.06111 0.89765 0.07292 C 0.97343 0.08565 1.02356 0.35833 1.07005 0.30255 C 1.11627 0.24444 1.15052 0.17755 1.17682 0.07454 " pathEditMode="relative" rAng="0" ptsTypes="AAAAAA">
                                      <p:cBhvr>
                                        <p:cTn id="51" dur="1337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41" y="615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7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07 C -0.10885 -0.00232 -0.16679 -0.00278 -0.23528 -0.00324 C -0.30364 -0.00417 -0.42695 -0.00533 -0.6207 -0.00741 " pathEditMode="relative" rAng="0" ptsTypes="AAA">
                                      <p:cBhvr>
                                        <p:cTn id="56" dur="1125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29" y="-34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7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208 C -0.01758 -0.00046 -0.02682 7.40741E-7 -0.03737 0.00093 C -0.04844 0.00162 -0.06771 0.00301 -0.09831 0.00602 " pathEditMode="relative" rAng="0" ptsTypes="AAA">
                                      <p:cBhvr>
                                        <p:cTn id="61" dur="1125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9" y="39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7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7 C -0.00755 -0.0007 -0.02461 0.00116 -0.04375 0.00324 C -0.06341 0.00463 0.01016 0.00069 -0.11667 0.00926 C -0.14362 0.0118 -0.67292 0.04375 -0.8069 0.05347 " pathEditMode="relative" rAng="0" ptsTypes="AAAA">
                                      <p:cBhvr>
                                        <p:cTn id="66" dur="1125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39" y="270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68" dur="7" fill="hold"/>
                                        <p:tgtEl>
                                          <p:spTgt spid="3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70" dur="1125" fill="hold"/>
                                        <p:tgtEl>
                                          <p:spTgt spid="32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69 C -0.12344 0.02176 -0.18959 0.03079 -0.26654 0.03958 C -0.34492 0.05093 -0.48477 0.07037 -0.70521 0.1037 " pathEditMode="relative" rAng="0" ptsTypes="AAA">
                                      <p:cBhvr>
                                        <p:cTn id="75" dur="1125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47" y="520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7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7 -0.0007 C -0.02605 0.00393 -0.03985 0.00555 -0.05599 0.0074 C -0.0724 0.00972 -0.1017 0.01365 -0.14792 0.0206 " pathEditMode="relative" rAng="0" ptsTypes="AAA">
                                      <p:cBhvr>
                                        <p:cTn id="80" dur="1125" spd="-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83" y="106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2" dur="7" fill="hold"/>
                                        <p:tgtEl>
                                          <p:spTgt spid="99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4" dur="1125" fill="hold"/>
                                        <p:tgtEl>
                                          <p:spTgt spid="99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37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1.11022E-16 2.59259E-6 C -0.01706 -0.00486 -0.0362 -0.0088 -0.0668 -0.01204 C -0.0974 -0.01528 -0.19023 -0.02014 -0.30469 -0.0206 " pathEditMode="relative" rAng="0" ptsTypes="AAA">
                                      <p:cBhvr>
                                        <p:cTn id="89" dur="1313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4" y="-1042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1" dur="7" fill="hold"/>
                                        <p:tgtEl>
                                          <p:spTgt spid="5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6" presetClass="emph" presetSubtype="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3" dur="1313" fill="hold"/>
                                        <p:tgtEl>
                                          <p:spTgt spid="55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37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3.33333E-6 3.7037E-6 C -0.05286 0.00185 -0.08424 0.00509 -0.11224 0.00694 C -0.13958 0.00879 -0.20156 0.01481 -0.29882 0.02754 " pathEditMode="relative" rAng="0" ptsTypes="AAA">
                                      <p:cBhvr>
                                        <p:cTn id="98" dur="1500" spd="-100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1366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64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37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0" presetClass="path" presetSubtype="0" decel="46000" fill="hold" grpId="1" nodeType="withEffect">
                                  <p:stCondLst>
                                    <p:cond delay="2640"/>
                                  </p:stCondLst>
                                  <p:childTnLst>
                                    <p:animMotion origin="layout" path="M 2.5E-6 3.46945E-18 C -0.0444 0.00532 -0.06862 0.00718 -0.09662 0.01019 C -0.125 0.01273 -0.17591 0.01713 -0.25612 0.02708 " pathEditMode="relative" rAng="0" ptsTypes="AAA">
                                      <p:cBhvr>
                                        <p:cTn id="103" dur="1313" spd="-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134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37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13 -0.00023 C -0.06028 0.00416 -0.33086 0.03009 -0.3733 0.03333 C -0.41601 0.03657 -0.50117 0.03796 -0.74817 0.03773 " pathEditMode="relative" rAng="0" ptsTypes="AAA">
                                      <p:cBhvr>
                                        <p:cTn id="108" dur="1688" spd="-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09" y="1898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0" dur="7" fill="hold"/>
                                        <p:tgtEl>
                                          <p:spTgt spid="12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2" dur="1688" fill="hold"/>
                                        <p:tgtEl>
                                          <p:spTgt spid="12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3445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37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0" presetClass="path" presetSubtype="0" decel="46000" fill="hold" grpId="1" nodeType="withEffect">
                                  <p:stCondLst>
                                    <p:cond delay="3445"/>
                                  </p:stCondLst>
                                  <p:childTnLst>
                                    <p:animMotion origin="layout" path="M -0.00039 -0.00069 C -0.00273 -0.00069 -0.00716 -0.00208 -0.01263 -0.00301 C -0.01797 -0.00393 -0.02683 -0.00555 -0.03295 -0.00648 C -0.0401 -0.00741 -0.1875 -0.02384 -0.22448 -0.02824 " pathEditMode="relative" rAng="0" ptsTypes="AAAA">
                                      <p:cBhvr>
                                        <p:cTn id="117" dur="1125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11" y="-1389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" presetClass="emph" presetSubtype="0" fill="hold" grpId="2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19" dur="7" fill="hold"/>
                                        <p:tgtEl>
                                          <p:spTgt spid="5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6" presetClass="emph" presetSubtype="0" decel="100000" fill="hold" grpId="3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21" dur="1125" fill="hold"/>
                                        <p:tgtEl>
                                          <p:spTgt spid="57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3468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37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0" presetClass="path" presetSubtype="0" decel="46000" fill="hold" grpId="1" nodeType="withEffect">
                                  <p:stCondLst>
                                    <p:cond delay="3468"/>
                                  </p:stCondLst>
                                  <p:childTnLst>
                                    <p:animMotion origin="layout" path="M -0.00026 -0.0007 C -0.05234 0.00069 -0.08046 0.00138 -0.11302 0.00185 C -0.14635 0.00277 -0.20573 0.00393 -0.29921 0.00648 " pathEditMode="relative" rAng="0" ptsTypes="AAA">
                                      <p:cBhvr>
                                        <p:cTn id="126" dur="1125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347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2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28" dur="7" fill="hold"/>
                                        <p:tgtEl>
                                          <p:spTgt spid="5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decel="100000" fill="hold" grpId="3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30" dur="1125" fill="hold"/>
                                        <p:tgtEl>
                                          <p:spTgt spid="58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37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3424 0.00069 -0.0526 0.00116 -0.07382 0.00185 C -0.09544 0.00254 -0.13424 0.0037 -0.19518 0.00602 " pathEditMode="relative" rAng="0" ptsTypes="AAA">
                                      <p:cBhvr>
                                        <p:cTn id="135" dur="1125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324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37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1302 -0.00232 -0.01992 -0.00278 -0.02787 -0.00348 C -0.03594 -0.00417 -0.05052 -0.00533 -0.07331 -0.00741 " pathEditMode="relative" rAng="0" ptsTypes="AAA">
                                      <p:cBhvr>
                                        <p:cTn id="140" dur="1125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-347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37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69 C -0.0095 -0.00231 -0.01445 -0.00277 -0.02031 -0.00347 C -0.02617 -0.00416 -0.03659 -0.00532 -0.05312 -0.0074 " pathEditMode="relative" rAng="0" ptsTypes="AAA">
                                      <p:cBhvr>
                                        <p:cTn id="145" dur="1125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3" y="-347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6" presetClass="emph" presetSubtype="0" fill="hold" grpId="2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7" dur="7" fill="hold"/>
                                        <p:tgtEl>
                                          <p:spTgt spid="7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6" presetClass="emph" presetSubtype="0" decel="100000" fill="hold" grpId="3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9" dur="1125" fill="hold"/>
                                        <p:tgtEl>
                                          <p:spTgt spid="78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37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7.03105E-17 4.44444E-6 C -0.05299 0.00463 -0.05872 0.00925 -0.07357 0.0074 C -0.08854 0.00532 -0.12109 0.00138 -0.17448 -0.0095 " pathEditMode="relative" rAng="0" ptsTypes="AAA">
                                      <p:cBhvr>
                                        <p:cTn id="154" dur="1125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4" y="-93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37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-0.00026 -0.00069 C -0.0013 -0.00139 -0.00404 -0.00139 -0.00664 -0.00139 C -0.00873 -0.00162 -0.01276 -0.00162 -0.01589 -0.00278 C -0.01966 -0.00278 -0.03919 -0.00486 -0.04675 -0.00555 " pathEditMode="relative" rAng="0" ptsTypes="AAAA">
                                      <p:cBhvr>
                                        <p:cTn id="159" dur="1125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-255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6" presetClass="emph" presetSubtype="0" fill="hold" grpId="2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1" dur="7" fill="hold"/>
                                        <p:tgtEl>
                                          <p:spTgt spid="5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6" presetClass="emph" presetSubtype="0" decel="100000" fill="hold" grpId="3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3" dur="1125" fill="hold"/>
                                        <p:tgtEl>
                                          <p:spTgt spid="56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3453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37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0" presetClass="path" presetSubtype="0" decel="46000" fill="hold" grpId="1" nodeType="withEffect">
                                  <p:stCondLst>
                                    <p:cond delay="3453"/>
                                  </p:stCondLst>
                                  <p:childTnLst>
                                    <p:animMotion origin="layout" path="M -0.00026 -0.0007 C -0.0069 -0.0007 -0.02434 0.01504 -0.04049 0.02268 C -0.05716 0.0294 -0.07447 0.03565 -0.0996 0.0412 C -0.12434 0.04629 -0.12942 0.03171 -0.17734 0.04491 " pathEditMode="relative" rAng="0" ptsTypes="AAAA">
                                      <p:cBhvr>
                                        <p:cTn id="168" dur="1125" spd="-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2269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37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0.00026 -0.0007 C -0.02617 -0.00394 -0.03034 -0.00394 -0.04701 -0.0088 C -0.06458 -0.01505 -0.075 -0.02153 -0.10169 -0.03727 " pathEditMode="relative" rAng="0" ptsTypes="AAA">
                                      <p:cBhvr>
                                        <p:cTn id="173" dur="1125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78" y="-1829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2703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37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0" presetClass="path" presetSubtype="0" decel="46000" fill="hold" grpId="1" nodeType="withEffect">
                                  <p:stCondLst>
                                    <p:cond delay="2703"/>
                                  </p:stCondLst>
                                  <p:childTnLst>
                                    <p:animMotion origin="layout" path="M -0.00026 -0.0007 C -0.01172 -0.00232 -0.01784 -0.00278 -0.02487 -0.00347 C -0.03216 -0.00417 -0.04518 -0.00533 -0.06549 -0.00741 " pathEditMode="relative" rAng="0" ptsTypes="AAA">
                                      <p:cBhvr>
                                        <p:cTn id="178" dur="1125" spd="-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" y="-34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289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37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0" presetClass="path" presetSubtype="0" decel="46000" fill="hold" grpId="1" nodeType="withEffect">
                                  <p:stCondLst>
                                    <p:cond delay="2890"/>
                                  </p:stCondLst>
                                  <p:childTnLst>
                                    <p:animMotion origin="layout" path="M -0.00026 -0.00069 C -0.01159 0.00232 -0.01771 0.00325 -0.02487 0.0044 C -0.03216 0.00602 -0.04505 0.00857 -0.06537 0.0132 " pathEditMode="relative" rAng="0" ptsTypes="AAA">
                                      <p:cBhvr>
                                        <p:cTn id="183" dur="1125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5" y="694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5" dur="7" fill="hold"/>
                                        <p:tgtEl>
                                          <p:spTgt spid="7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7" dur="1125" fill="hold"/>
                                        <p:tgtEl>
                                          <p:spTgt spid="72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314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37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0" presetClass="path" presetSubtype="0" decel="46000" fill="hold" grpId="1" nodeType="withEffect">
                                  <p:stCondLst>
                                    <p:cond delay="3140"/>
                                  </p:stCondLst>
                                  <p:childTnLst>
                                    <p:animMotion origin="layout" path="M -0.00026 -0.00069 C -0.04597 0.00996 -0.07318 0.02986 -0.0974 0.04005 C -0.12123 0.04977 -0.17526 0.08172 -0.25938 0.15 " pathEditMode="relative" rAng="0" ptsTypes="AAA">
                                      <p:cBhvr>
                                        <p:cTn id="192" dur="1000" spd="-100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56" y="7523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6" presetClass="emph" presetSubtype="0" fill="hold" grpId="2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4" dur="7" fill="hold"/>
                                        <p:tgtEl>
                                          <p:spTgt spid="122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6" presetClass="emph" presetSubtype="0" decel="100000" fill="hold" grpId="3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6" dur="1000" fill="hold"/>
                                        <p:tgtEl>
                                          <p:spTgt spid="122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37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3.95833E-6 0.00417 C -0.03829 0.00139 -0.23086 0.00856 -0.25677 0.00995 C -0.28282 0.01111 -0.5375 0.01852 -0.703 0.02106 " pathEditMode="relative" rAng="0" ptsTypes="AAA">
                                      <p:cBhvr>
                                        <p:cTn id="201" dur="1688" spd="-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56" y="810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3" dur="7" fill="hold"/>
                                        <p:tgtEl>
                                          <p:spTgt spid="12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5" dur="1688" fill="hold"/>
                                        <p:tgtEl>
                                          <p:spTgt spid="1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5" grpId="1" animBg="1"/>
      <p:bldP spid="31" grpId="0" animBg="1"/>
      <p:bldP spid="31" grpId="1" animBg="1"/>
      <p:bldP spid="32" grpId="0" animBg="1"/>
      <p:bldP spid="32" grpId="1" animBg="1"/>
      <p:bldP spid="32" grpId="2" animBg="1"/>
      <p:bldP spid="32" grpId="3" animBg="1"/>
      <p:bldP spid="38" grpId="0" animBg="1"/>
      <p:bldP spid="38" grpId="1" animBg="1"/>
      <p:bldP spid="55" grpId="0" animBg="1"/>
      <p:bldP spid="55" grpId="1" animBg="1"/>
      <p:bldP spid="55" grpId="2" animBg="1"/>
      <p:bldP spid="55" grpId="3" animBg="1"/>
      <p:bldP spid="56" grpId="0" animBg="1"/>
      <p:bldP spid="56" grpId="1" animBg="1"/>
      <p:bldP spid="56" grpId="2" animBg="1"/>
      <p:bldP spid="56" grpId="3" animBg="1"/>
      <p:bldP spid="57" grpId="0" animBg="1"/>
      <p:bldP spid="57" grpId="1" animBg="1"/>
      <p:bldP spid="57" grpId="2" animBg="1"/>
      <p:bldP spid="57" grpId="3" animBg="1"/>
      <p:bldP spid="58" grpId="0" animBg="1"/>
      <p:bldP spid="58" grpId="1" animBg="1"/>
      <p:bldP spid="58" grpId="2" animBg="1"/>
      <p:bldP spid="58" grpId="3" animBg="1"/>
      <p:bldP spid="66" grpId="0" animBg="1"/>
      <p:bldP spid="66" grpId="1" animBg="1"/>
      <p:bldP spid="72" grpId="0" animBg="1"/>
      <p:bldP spid="72" grpId="1" animBg="1"/>
      <p:bldP spid="72" grpId="2" animBg="1"/>
      <p:bldP spid="72" grpId="3" animBg="1"/>
      <p:bldP spid="78" grpId="0" animBg="1"/>
      <p:bldP spid="78" grpId="1" animBg="1"/>
      <p:bldP spid="78" grpId="2" animBg="1"/>
      <p:bldP spid="78" grpId="3" animBg="1"/>
      <p:bldP spid="81" grpId="0" animBg="1"/>
      <p:bldP spid="81" grpId="1" animBg="1"/>
      <p:bldP spid="89" grpId="0" animBg="1"/>
      <p:bldP spid="89" grpId="1" animBg="1"/>
      <p:bldP spid="94" grpId="0" animBg="1"/>
      <p:bldP spid="94" grpId="1" animBg="1"/>
      <p:bldP spid="95" grpId="0" animBg="1"/>
      <p:bldP spid="95" grpId="1" animBg="1"/>
      <p:bldP spid="97" grpId="0" animBg="1"/>
      <p:bldP spid="97" grpId="1" animBg="1"/>
      <p:bldP spid="99" grpId="0" animBg="1"/>
      <p:bldP spid="99" grpId="1" animBg="1"/>
      <p:bldP spid="99" grpId="2" animBg="1"/>
      <p:bldP spid="99" grpId="3" animBg="1"/>
      <p:bldP spid="117" grpId="0" animBg="1"/>
      <p:bldP spid="117" grpId="1" animBg="1"/>
      <p:bldP spid="122" grpId="0" animBg="1"/>
      <p:bldP spid="122" grpId="1" animBg="1"/>
      <p:bldP spid="122" grpId="2" animBg="1"/>
      <p:bldP spid="122" grpId="3" animBg="1"/>
      <p:bldP spid="123" grpId="0" animBg="1"/>
      <p:bldP spid="123" grpId="1" animBg="1"/>
      <p:bldP spid="123" grpId="2" animBg="1"/>
      <p:bldP spid="123" grpId="3" animBg="1"/>
      <p:bldP spid="124" grpId="0" animBg="1"/>
      <p:bldP spid="124" grpId="1" animBg="1"/>
      <p:bldP spid="124" grpId="2" animBg="1"/>
      <p:bldP spid="124" grpId="3" animBg="1"/>
      <p:bldP spid="126" grpId="0" animBg="1"/>
      <p:bldP spid="126" grpId="1" animBg="1"/>
      <p:bldP spid="129" grpId="0"/>
      <p:bldP spid="12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503DE22-2B28-48E9-9396-31780C45C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341" y="525528"/>
            <a:ext cx="7125317" cy="580694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AB95CFF-9A1E-4E5B-9897-BA8F7BF72176}"/>
              </a:ext>
            </a:extLst>
          </p:cNvPr>
          <p:cNvSpPr txBox="1"/>
          <p:nvPr/>
        </p:nvSpPr>
        <p:spPr>
          <a:xfrm>
            <a:off x="826784" y="2131955"/>
            <a:ext cx="418415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2^</a:t>
            </a:r>
            <a:r>
              <a:rPr lang="en-US" altLang="zh-CN" sz="2800" dirty="0"/>
              <a:t>4</a:t>
            </a:r>
            <a:r>
              <a:rPr lang="en-US" altLang="zh-CN" dirty="0"/>
              <a:t>-2 = 14 &lt; </a:t>
            </a:r>
            <a:r>
              <a:rPr lang="en-US" altLang="zh-CN" sz="2800" dirty="0"/>
              <a:t>30</a:t>
            </a:r>
            <a:r>
              <a:rPr lang="en-US" altLang="zh-CN" dirty="0"/>
              <a:t> &lt;= 30 = 2^</a:t>
            </a:r>
            <a:r>
              <a:rPr lang="en-US" altLang="zh-CN" sz="2800" dirty="0"/>
              <a:t>5</a:t>
            </a:r>
            <a:r>
              <a:rPr lang="en-US" altLang="zh-CN" dirty="0"/>
              <a:t>-2</a:t>
            </a:r>
          </a:p>
          <a:p>
            <a:r>
              <a:rPr lang="en-US" altLang="zh-CN" dirty="0"/>
              <a:t>32 – 5 = 27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044E98-E12F-4A6D-A666-B5B15C39F550}"/>
              </a:ext>
            </a:extLst>
          </p:cNvPr>
          <p:cNvSpPr txBox="1"/>
          <p:nvPr/>
        </p:nvSpPr>
        <p:spPr>
          <a:xfrm>
            <a:off x="8378969" y="3090435"/>
            <a:ext cx="387798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2^</a:t>
            </a:r>
            <a:r>
              <a:rPr lang="en-US" altLang="zh-CN" sz="2800" dirty="0"/>
              <a:t>3</a:t>
            </a:r>
            <a:r>
              <a:rPr lang="en-US" altLang="zh-CN" dirty="0"/>
              <a:t>-2 = 6 &lt; </a:t>
            </a:r>
            <a:r>
              <a:rPr lang="en-US" altLang="zh-CN" sz="2800" dirty="0"/>
              <a:t>13</a:t>
            </a:r>
            <a:r>
              <a:rPr lang="en-US" altLang="zh-CN" dirty="0"/>
              <a:t> &lt; 14 = 2^</a:t>
            </a:r>
            <a:r>
              <a:rPr lang="en-US" altLang="zh-CN" sz="2800" dirty="0"/>
              <a:t>4</a:t>
            </a:r>
            <a:r>
              <a:rPr lang="en-US" altLang="zh-CN" dirty="0"/>
              <a:t>-2</a:t>
            </a:r>
          </a:p>
          <a:p>
            <a:r>
              <a:rPr lang="en-US" altLang="zh-CN" dirty="0"/>
              <a:t>32 – 4 = 28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57B115-E300-4AB6-A54F-54AD475D09BF}"/>
              </a:ext>
            </a:extLst>
          </p:cNvPr>
          <p:cNvSpPr txBox="1"/>
          <p:nvPr/>
        </p:nvSpPr>
        <p:spPr>
          <a:xfrm>
            <a:off x="226837" y="252249"/>
            <a:ext cx="2558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+mn-ea"/>
              </a:rPr>
              <a:t>南京总部</a:t>
            </a:r>
            <a:r>
              <a:rPr lang="en-US" altLang="zh-CN" sz="2800" dirty="0">
                <a:latin typeface="+mn-ea"/>
              </a:rPr>
              <a:t>-SW1</a:t>
            </a:r>
            <a:endParaRPr lang="zh-CN" altLang="en-US" sz="2800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73C59B-1E09-41B2-9258-A98F5796C8CB}"/>
              </a:ext>
            </a:extLst>
          </p:cNvPr>
          <p:cNvSpPr txBox="1"/>
          <p:nvPr/>
        </p:nvSpPr>
        <p:spPr>
          <a:xfrm>
            <a:off x="289538" y="5409141"/>
            <a:ext cx="4487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添加了笔记本、打印机以及一些无线设备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  <a:p>
            <a:endParaRPr lang="en-US" altLang="zh-CN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来模拟办公室中的实际场景</a:t>
            </a:r>
          </a:p>
        </p:txBody>
      </p:sp>
    </p:spTree>
    <p:extLst>
      <p:ext uri="{BB962C8B-B14F-4D97-AF65-F5344CB8AC3E}">
        <p14:creationId xmlns:p14="http://schemas.microsoft.com/office/powerpoint/2010/main" val="254122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8C249941-9356-4919-9B18-EAF2BACEC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341" y="525527"/>
            <a:ext cx="7125317" cy="580694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AB95CFF-9A1E-4E5B-9897-BA8F7BF72176}"/>
              </a:ext>
            </a:extLst>
          </p:cNvPr>
          <p:cNvSpPr txBox="1"/>
          <p:nvPr/>
        </p:nvSpPr>
        <p:spPr>
          <a:xfrm>
            <a:off x="835576" y="2847303"/>
            <a:ext cx="357341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2^</a:t>
            </a:r>
            <a:r>
              <a:rPr lang="en-US" altLang="zh-CN" sz="2800" dirty="0"/>
              <a:t>2</a:t>
            </a:r>
            <a:r>
              <a:rPr lang="en-US" altLang="zh-CN" dirty="0"/>
              <a:t>-2 = 2 &lt; </a:t>
            </a:r>
            <a:r>
              <a:rPr lang="en-US" altLang="zh-CN" sz="2800" dirty="0"/>
              <a:t>3</a:t>
            </a:r>
            <a:r>
              <a:rPr lang="en-US" altLang="zh-CN" dirty="0"/>
              <a:t> &lt;= 6 = 2^</a:t>
            </a:r>
            <a:r>
              <a:rPr lang="en-US" altLang="zh-CN" sz="2800" dirty="0"/>
              <a:t>3</a:t>
            </a:r>
            <a:r>
              <a:rPr lang="en-US" altLang="zh-CN" dirty="0"/>
              <a:t>-2</a:t>
            </a:r>
          </a:p>
          <a:p>
            <a:r>
              <a:rPr lang="en-US" altLang="zh-CN" dirty="0"/>
              <a:t>32 – 3 = 29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57B115-E300-4AB6-A54F-54AD475D09BF}"/>
              </a:ext>
            </a:extLst>
          </p:cNvPr>
          <p:cNvSpPr txBox="1"/>
          <p:nvPr/>
        </p:nvSpPr>
        <p:spPr>
          <a:xfrm>
            <a:off x="226837" y="252249"/>
            <a:ext cx="2558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+mn-ea"/>
              </a:rPr>
              <a:t>南京总部</a:t>
            </a:r>
            <a:r>
              <a:rPr lang="en-US" altLang="zh-CN" sz="2800" dirty="0">
                <a:latin typeface="+mn-ea"/>
              </a:rPr>
              <a:t>-SW2</a:t>
            </a:r>
            <a:endParaRPr lang="zh-CN" altLang="en-US" sz="2800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250F4CD-DED4-4617-A5FA-39A05F0B56E3}"/>
              </a:ext>
            </a:extLst>
          </p:cNvPr>
          <p:cNvSpPr txBox="1"/>
          <p:nvPr/>
        </p:nvSpPr>
        <p:spPr>
          <a:xfrm>
            <a:off x="6993123" y="2047084"/>
            <a:ext cx="405271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2^</a:t>
            </a:r>
            <a:r>
              <a:rPr lang="en-US" altLang="zh-CN" sz="2800" dirty="0"/>
              <a:t>5</a:t>
            </a:r>
            <a:r>
              <a:rPr lang="en-US" altLang="zh-CN" dirty="0"/>
              <a:t>-2 = 30 &lt; </a:t>
            </a:r>
            <a:r>
              <a:rPr lang="en-US" altLang="zh-CN" sz="2800" dirty="0"/>
              <a:t>40</a:t>
            </a:r>
            <a:r>
              <a:rPr lang="en-US" altLang="zh-CN" dirty="0"/>
              <a:t> &lt;= 62 = 2^</a:t>
            </a:r>
            <a:r>
              <a:rPr lang="en-US" altLang="zh-CN" sz="2800" dirty="0"/>
              <a:t>6</a:t>
            </a:r>
            <a:r>
              <a:rPr lang="en-US" altLang="zh-CN" dirty="0"/>
              <a:t>-2</a:t>
            </a:r>
          </a:p>
          <a:p>
            <a:r>
              <a:rPr lang="en-US" altLang="zh-CN" dirty="0"/>
              <a:t>32 – 6 = 26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2FCE87-EAB4-4A9D-94B7-8FC863B85422}"/>
              </a:ext>
            </a:extLst>
          </p:cNvPr>
          <p:cNvSpPr txBox="1"/>
          <p:nvPr/>
        </p:nvSpPr>
        <p:spPr>
          <a:xfrm>
            <a:off x="5362700" y="5039868"/>
            <a:ext cx="448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</a:rPr>
              <a:t>用于测试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MAC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地址绑定</a:t>
            </a:r>
          </a:p>
        </p:txBody>
      </p:sp>
    </p:spTree>
    <p:extLst>
      <p:ext uri="{BB962C8B-B14F-4D97-AF65-F5344CB8AC3E}">
        <p14:creationId xmlns:p14="http://schemas.microsoft.com/office/powerpoint/2010/main" val="159982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0FB9194-7C47-42A8-B26A-329DA2239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283" y="587072"/>
            <a:ext cx="4069433" cy="580694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0044E98-E12F-4A6D-A666-B5B15C39F550}"/>
              </a:ext>
            </a:extLst>
          </p:cNvPr>
          <p:cNvSpPr txBox="1"/>
          <p:nvPr/>
        </p:nvSpPr>
        <p:spPr>
          <a:xfrm>
            <a:off x="6664469" y="4444451"/>
            <a:ext cx="388119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2^</a:t>
            </a:r>
            <a:r>
              <a:rPr lang="en-US" altLang="zh-CN" sz="2800" dirty="0"/>
              <a:t>4</a:t>
            </a:r>
            <a:r>
              <a:rPr lang="en-US" altLang="zh-CN" dirty="0"/>
              <a:t>-2 = 14 &lt; </a:t>
            </a:r>
            <a:r>
              <a:rPr lang="en-US" altLang="zh-CN" sz="2800" dirty="0"/>
              <a:t>20</a:t>
            </a:r>
            <a:r>
              <a:rPr lang="en-US" altLang="zh-CN" dirty="0"/>
              <a:t> &lt; 30 = 2^</a:t>
            </a:r>
            <a:r>
              <a:rPr lang="en-US" altLang="zh-CN" sz="2800" dirty="0"/>
              <a:t>5</a:t>
            </a:r>
            <a:r>
              <a:rPr lang="en-US" altLang="zh-CN" dirty="0"/>
              <a:t>-2</a:t>
            </a:r>
          </a:p>
          <a:p>
            <a:r>
              <a:rPr lang="en-US" altLang="zh-CN" dirty="0"/>
              <a:t>32 – 5 = 27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57B115-E300-4AB6-A54F-54AD475D09BF}"/>
              </a:ext>
            </a:extLst>
          </p:cNvPr>
          <p:cNvSpPr txBox="1"/>
          <p:nvPr/>
        </p:nvSpPr>
        <p:spPr>
          <a:xfrm>
            <a:off x="226837" y="25224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+mn-ea"/>
              </a:rPr>
              <a:t>上海办事处</a:t>
            </a:r>
          </a:p>
        </p:txBody>
      </p:sp>
    </p:spTree>
    <p:extLst>
      <p:ext uri="{BB962C8B-B14F-4D97-AF65-F5344CB8AC3E}">
        <p14:creationId xmlns:p14="http://schemas.microsoft.com/office/powerpoint/2010/main" val="204356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357B115-E300-4AB6-A54F-54AD475D09BF}"/>
              </a:ext>
            </a:extLst>
          </p:cNvPr>
          <p:cNvSpPr txBox="1"/>
          <p:nvPr/>
        </p:nvSpPr>
        <p:spPr>
          <a:xfrm>
            <a:off x="226837" y="25224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+mn-ea"/>
              </a:rPr>
              <a:t>互联网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2681201-BEDB-43A7-B8C7-54B6901A0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17" y="990388"/>
            <a:ext cx="10684166" cy="48772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BEF4D36-E10C-4D76-AE80-A5E57E1473DD}"/>
              </a:ext>
            </a:extLst>
          </p:cNvPr>
          <p:cNvSpPr txBox="1"/>
          <p:nvPr/>
        </p:nvSpPr>
        <p:spPr>
          <a:xfrm>
            <a:off x="2606661" y="2972008"/>
            <a:ext cx="1921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南京总部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B2EE0E-029B-4D43-BB4F-9FA1F0C494F6}"/>
              </a:ext>
            </a:extLst>
          </p:cNvPr>
          <p:cNvSpPr txBox="1"/>
          <p:nvPr/>
        </p:nvSpPr>
        <p:spPr>
          <a:xfrm>
            <a:off x="8078407" y="2710398"/>
            <a:ext cx="2542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上海办事处</a:t>
            </a:r>
          </a:p>
        </p:txBody>
      </p:sp>
    </p:spTree>
    <p:extLst>
      <p:ext uri="{BB962C8B-B14F-4D97-AF65-F5344CB8AC3E}">
        <p14:creationId xmlns:p14="http://schemas.microsoft.com/office/powerpoint/2010/main" val="342831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>
            <a:spLocks/>
          </p:cNvSpPr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5" name="Freeform 197"/>
          <p:cNvSpPr>
            <a:spLocks/>
          </p:cNvSpPr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2" name="Freeform 204"/>
          <p:cNvSpPr>
            <a:spLocks/>
          </p:cNvSpPr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Freeform 212"/>
          <p:cNvSpPr>
            <a:spLocks/>
          </p:cNvSpPr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Freeform 213"/>
          <p:cNvSpPr>
            <a:spLocks/>
          </p:cNvSpPr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Freeform 214"/>
          <p:cNvSpPr>
            <a:spLocks/>
          </p:cNvSpPr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3" name="Freeform 215"/>
          <p:cNvSpPr>
            <a:spLocks/>
          </p:cNvSpPr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5" name="Freeform 217"/>
          <p:cNvSpPr>
            <a:spLocks/>
          </p:cNvSpPr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6" name="Freeform 218"/>
          <p:cNvSpPr>
            <a:spLocks/>
          </p:cNvSpPr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7" name="Freeform 219"/>
          <p:cNvSpPr>
            <a:spLocks/>
          </p:cNvSpPr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Freeform 220"/>
          <p:cNvSpPr>
            <a:spLocks/>
          </p:cNvSpPr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4" name="Freeform 226"/>
          <p:cNvSpPr>
            <a:spLocks/>
          </p:cNvSpPr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Freeform 227"/>
          <p:cNvSpPr>
            <a:spLocks/>
          </p:cNvSpPr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7" name="Freeform 229"/>
          <p:cNvSpPr>
            <a:spLocks/>
          </p:cNvSpPr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8" name="Freeform 230"/>
          <p:cNvSpPr>
            <a:spLocks/>
          </p:cNvSpPr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9" name="Freeform 231"/>
          <p:cNvSpPr>
            <a:spLocks/>
          </p:cNvSpPr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4" name="Freeform 196"/>
          <p:cNvSpPr>
            <a:spLocks/>
          </p:cNvSpPr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4" name="Freeform 206"/>
          <p:cNvSpPr>
            <a:spLocks/>
          </p:cNvSpPr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1" name="Freeform 233"/>
          <p:cNvSpPr>
            <a:spLocks/>
          </p:cNvSpPr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6" name="Freeform 198"/>
          <p:cNvSpPr>
            <a:spLocks/>
          </p:cNvSpPr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7" name="Freeform 199"/>
          <p:cNvSpPr>
            <a:spLocks/>
          </p:cNvSpPr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8" name="Freeform 200"/>
          <p:cNvSpPr>
            <a:spLocks/>
          </p:cNvSpPr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4" name="Freeform 216"/>
          <p:cNvSpPr>
            <a:spLocks/>
          </p:cNvSpPr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9" name="Freeform 221"/>
          <p:cNvSpPr>
            <a:spLocks/>
          </p:cNvSpPr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1" name="Freeform 223"/>
          <p:cNvSpPr>
            <a:spLocks/>
          </p:cNvSpPr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0" name="Freeform 232"/>
          <p:cNvSpPr>
            <a:spLocks/>
          </p:cNvSpPr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459048" y="502374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cs typeface="+mn-ea"/>
                <a:sym typeface="+mn-lt"/>
              </a:rPr>
              <a:t>2</a:t>
            </a: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681006" y="3631262"/>
            <a:ext cx="5859994" cy="7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DHCP</a:t>
            </a:r>
            <a:r>
              <a:rPr lang="zh-CN" altLang="en-US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配置</a:t>
            </a:r>
            <a:endParaRPr lang="en-US" altLang="zh-CN" sz="40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02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01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53" grpId="0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E5F0CBB-2A36-4152-BD24-06832296B0B6}"/>
              </a:ext>
            </a:extLst>
          </p:cNvPr>
          <p:cNvSpPr/>
          <p:nvPr/>
        </p:nvSpPr>
        <p:spPr>
          <a:xfrm>
            <a:off x="1111827" y="627392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n-ea"/>
              </a:rPr>
              <a:t>PC</a:t>
            </a:r>
            <a:endParaRPr lang="zh-CN" altLang="en-US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675A1D-CD12-402A-9B41-CEA5D5DFE2F7}"/>
              </a:ext>
            </a:extLst>
          </p:cNvPr>
          <p:cNvSpPr/>
          <p:nvPr/>
        </p:nvSpPr>
        <p:spPr>
          <a:xfrm>
            <a:off x="798696" y="1935863"/>
            <a:ext cx="11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n-ea"/>
              </a:rPr>
              <a:t>LAPTOP</a:t>
            </a:r>
            <a:endParaRPr lang="zh-CN" altLang="en-US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3E606BA-7162-46D9-9568-FF20BAAE26AF}"/>
              </a:ext>
            </a:extLst>
          </p:cNvPr>
          <p:cNvSpPr/>
          <p:nvPr/>
        </p:nvSpPr>
        <p:spPr>
          <a:xfrm>
            <a:off x="753555" y="3201902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n-ea"/>
              </a:rPr>
              <a:t>PRINTER</a:t>
            </a:r>
            <a:endParaRPr lang="zh-CN" altLang="en-US" b="1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69682DD-7EDF-4975-B984-3C2E45DA7151}"/>
              </a:ext>
            </a:extLst>
          </p:cNvPr>
          <p:cNvSpPr/>
          <p:nvPr/>
        </p:nvSpPr>
        <p:spPr>
          <a:xfrm>
            <a:off x="8520707" y="765425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n-ea"/>
              </a:rPr>
              <a:t>SW1</a:t>
            </a:r>
            <a:r>
              <a:rPr lang="zh-CN" altLang="en-US" b="1" dirty="0">
                <a:latin typeface="+mn-ea"/>
              </a:rPr>
              <a:t>配置文件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32B651D-6F13-4692-9884-030B55684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590" y="396732"/>
            <a:ext cx="3848433" cy="8306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2ED6DF7-80D0-4D8D-ACB3-BD5675D1A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427" y="4852646"/>
            <a:ext cx="4999153" cy="112785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CE72502-D319-40AC-BF78-3E64CA016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590" y="1705203"/>
            <a:ext cx="3848433" cy="83065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B2D5827-2A7D-430C-8684-63E34F054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5590" y="3013674"/>
            <a:ext cx="3848433" cy="83065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10D24F7-8583-4DDF-83CC-41968D2BCA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5589" y="4327345"/>
            <a:ext cx="3848433" cy="84922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3E57F08-0977-4F3A-BF2F-C34EE68B9C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5590" y="5630616"/>
            <a:ext cx="3848433" cy="85105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2F4430DC-2DB8-4B55-9DBC-91E45A35E315}"/>
              </a:ext>
            </a:extLst>
          </p:cNvPr>
          <p:cNvSpPr/>
          <p:nvPr/>
        </p:nvSpPr>
        <p:spPr>
          <a:xfrm>
            <a:off x="836910" y="4567290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n-ea"/>
              </a:rPr>
              <a:t>PHONE</a:t>
            </a:r>
            <a:endParaRPr lang="zh-CN" altLang="en-US" b="1" dirty="0">
              <a:latin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69FA81B-467B-4641-A4B4-0D3F63AF6699}"/>
              </a:ext>
            </a:extLst>
          </p:cNvPr>
          <p:cNvSpPr/>
          <p:nvPr/>
        </p:nvSpPr>
        <p:spPr>
          <a:xfrm>
            <a:off x="836910" y="5871475"/>
            <a:ext cx="1042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n-ea"/>
              </a:rPr>
              <a:t>TABLET</a:t>
            </a:r>
            <a:endParaRPr lang="zh-CN" altLang="en-US" b="1" dirty="0">
              <a:latin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77F892-E152-4125-973A-F70E3D3867DC}"/>
              </a:ext>
            </a:extLst>
          </p:cNvPr>
          <p:cNvSpPr/>
          <p:nvPr/>
        </p:nvSpPr>
        <p:spPr>
          <a:xfrm>
            <a:off x="7943625" y="4259558"/>
            <a:ext cx="2792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n-ea"/>
              </a:rPr>
              <a:t>SW1</a:t>
            </a:r>
            <a:r>
              <a:rPr lang="zh-CN" altLang="en-US" b="1" dirty="0">
                <a:latin typeface="+mn-ea"/>
              </a:rPr>
              <a:t>中查看地址分配情况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2086760-8CB2-482C-A9C7-F209C5F65B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6818" y="1227384"/>
            <a:ext cx="3086367" cy="251481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E4F55E7D-8A84-492C-BD29-C205C03D3F7F}"/>
              </a:ext>
            </a:extLst>
          </p:cNvPr>
          <p:cNvSpPr txBox="1"/>
          <p:nvPr/>
        </p:nvSpPr>
        <p:spPr>
          <a:xfrm>
            <a:off x="10054380" y="1751197"/>
            <a:ext cx="192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排除了网关地址</a:t>
            </a:r>
          </a:p>
        </p:txBody>
      </p:sp>
    </p:spTree>
    <p:extLst>
      <p:ext uri="{BB962C8B-B14F-4D97-AF65-F5344CB8AC3E}">
        <p14:creationId xmlns:p14="http://schemas.microsoft.com/office/powerpoint/2010/main" val="2598159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>
            <a:spLocks/>
          </p:cNvSpPr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5" name="Freeform 197"/>
          <p:cNvSpPr>
            <a:spLocks/>
          </p:cNvSpPr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2" name="Freeform 204"/>
          <p:cNvSpPr>
            <a:spLocks/>
          </p:cNvSpPr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Freeform 212"/>
          <p:cNvSpPr>
            <a:spLocks/>
          </p:cNvSpPr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Freeform 213"/>
          <p:cNvSpPr>
            <a:spLocks/>
          </p:cNvSpPr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Freeform 214"/>
          <p:cNvSpPr>
            <a:spLocks/>
          </p:cNvSpPr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3" name="Freeform 215"/>
          <p:cNvSpPr>
            <a:spLocks/>
          </p:cNvSpPr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5" name="Freeform 217"/>
          <p:cNvSpPr>
            <a:spLocks/>
          </p:cNvSpPr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6" name="Freeform 218"/>
          <p:cNvSpPr>
            <a:spLocks/>
          </p:cNvSpPr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7" name="Freeform 219"/>
          <p:cNvSpPr>
            <a:spLocks/>
          </p:cNvSpPr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Freeform 220"/>
          <p:cNvSpPr>
            <a:spLocks/>
          </p:cNvSpPr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4" name="Freeform 226"/>
          <p:cNvSpPr>
            <a:spLocks/>
          </p:cNvSpPr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Freeform 227"/>
          <p:cNvSpPr>
            <a:spLocks/>
          </p:cNvSpPr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7" name="Freeform 229"/>
          <p:cNvSpPr>
            <a:spLocks/>
          </p:cNvSpPr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8" name="Freeform 230"/>
          <p:cNvSpPr>
            <a:spLocks/>
          </p:cNvSpPr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9" name="Freeform 231"/>
          <p:cNvSpPr>
            <a:spLocks/>
          </p:cNvSpPr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4" name="Freeform 196"/>
          <p:cNvSpPr>
            <a:spLocks/>
          </p:cNvSpPr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4" name="Freeform 206"/>
          <p:cNvSpPr>
            <a:spLocks/>
          </p:cNvSpPr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1" name="Freeform 233"/>
          <p:cNvSpPr>
            <a:spLocks/>
          </p:cNvSpPr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6" name="Freeform 198"/>
          <p:cNvSpPr>
            <a:spLocks/>
          </p:cNvSpPr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7" name="Freeform 199"/>
          <p:cNvSpPr>
            <a:spLocks/>
          </p:cNvSpPr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8" name="Freeform 200"/>
          <p:cNvSpPr>
            <a:spLocks/>
          </p:cNvSpPr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4" name="Freeform 216"/>
          <p:cNvSpPr>
            <a:spLocks/>
          </p:cNvSpPr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9" name="Freeform 221"/>
          <p:cNvSpPr>
            <a:spLocks/>
          </p:cNvSpPr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1" name="Freeform 223"/>
          <p:cNvSpPr>
            <a:spLocks/>
          </p:cNvSpPr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0" name="Freeform 232"/>
          <p:cNvSpPr>
            <a:spLocks/>
          </p:cNvSpPr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459048" y="502374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cs typeface="+mn-ea"/>
                <a:sym typeface="+mn-lt"/>
              </a:rPr>
              <a:t>3</a:t>
            </a: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681006" y="3631262"/>
            <a:ext cx="5859994" cy="7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TELNET</a:t>
            </a:r>
            <a:r>
              <a:rPr lang="zh-CN" altLang="en-US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远程配置管理</a:t>
            </a:r>
            <a:endParaRPr lang="en-US" altLang="zh-CN" sz="40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03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64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53" grpId="0"/>
      <p:bldP spid="6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28"/>
  <p:tag name="ISPRING_UUID" val="{91A8A33C-06F4-458A-9E3E-E0FECDA0223B}"/>
  <p:tag name="ISPRING_RESOURCE_FOLDER" val="C:\Users\五毛\Desktop\34线条之美\"/>
  <p:tag name="ISPRING_PRESENTATION_PATH" val="C:\Users\五毛\Desktop\34线条之美.pptx"/>
  <p:tag name="ISPRING_PROJECT_FOLDER_UPDATED" val="1"/>
  <p:tag name="ISPRING_SCREEN_RECS_UPDATED" val="C:\Users\五毛\Desktop\34线条之美\"/>
  <p:tag name="ISPRING_PRESENTATION_TITLE" val="34线条之美"/>
</p:tagLst>
</file>

<file path=ppt/theme/theme1.xml><?xml version="1.0" encoding="utf-8"?>
<a:theme xmlns:a="http://schemas.openxmlformats.org/drawingml/2006/main" name="第一PPT，www.1ppt.com">
  <a:themeElements>
    <a:clrScheme name="34线条之美">
      <a:dk1>
        <a:srgbClr val="1A1D1A"/>
      </a:dk1>
      <a:lt1>
        <a:srgbClr val="FFFFFF"/>
      </a:lt1>
      <a:dk2>
        <a:srgbClr val="545454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kagtzu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A1D1A"/>
        </a:solidFill>
        <a:ln>
          <a:noFill/>
        </a:ln>
        <a:effectLst>
          <a:outerShdw blurRad="76200" dist="38100" dir="2700000" algn="tl" rotWithShape="0">
            <a:schemeClr val="tx1">
              <a:lumMod val="75000"/>
              <a:lumOff val="25000"/>
              <a:alpha val="40000"/>
            </a:scheme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549</Words>
  <Application>Microsoft Office PowerPoint</Application>
  <PresentationFormat>宽屏</PresentationFormat>
  <Paragraphs>146</Paragraphs>
  <Slides>27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黑体</vt:lpstr>
      <vt:lpstr>宋体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点线多边形</dc:title>
  <dc:creator/>
  <cp:keywords>www.1ppt.com</cp:keywords>
  <dc:description>www.1ppt.com</dc:description>
  <cp:lastModifiedBy/>
  <cp:revision>1</cp:revision>
  <dcterms:created xsi:type="dcterms:W3CDTF">2017-04-23T09:39:51Z</dcterms:created>
  <dcterms:modified xsi:type="dcterms:W3CDTF">2022-09-01T03:48:43Z</dcterms:modified>
</cp:coreProperties>
</file>