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4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BC8E5-4B5D-5E42-888A-B0BF3093A1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4F8CAD-DB17-4B9E-F687-F5E80F8A07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0FD50F-D4C5-A7F0-0A6B-F4CC856A7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66C1-3E11-43A0-B32E-BF52FD462BD6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559E07-1083-71D2-DF98-8E200FEC5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B2A21D-AA0F-5642-8D32-47D4A6110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5D9A-F8ED-4353-98FD-431BBBBB03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229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B385F-62AC-775E-B04F-8512B8D40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5062B2-F065-71F5-5D51-575A32281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64C89A-C619-B8A7-847E-2C3005814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66C1-3E11-43A0-B32E-BF52FD462BD6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F7A433-273B-BDCE-AC3C-8CD8D63F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C1225F-C7AF-D14F-F554-3B0F982FC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5D9A-F8ED-4353-98FD-431BBBBB03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546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935401-2D0E-C123-3EBB-5D406A4B0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ADEDA2-3307-5001-DC1D-0227658E3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8B5B8A-40E9-A7D2-11E7-EA6E203D6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66C1-3E11-43A0-B32E-BF52FD462BD6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518359-D473-3C7A-D92C-2E1F1E2B8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F2BDCB-3899-113E-35DB-5694559D9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5D9A-F8ED-4353-98FD-431BBBBB03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88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B8548D-A91A-D5D5-5D64-96D5EDA58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5BA6ED-5465-DA06-FDA5-038008588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77D92B-C80E-650C-81C9-74F0CE6F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66C1-3E11-43A0-B32E-BF52FD462BD6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F6C0F1-2928-86B1-F05F-B5673469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12A17D-80B2-7AED-7A61-3E5BC1C17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5D9A-F8ED-4353-98FD-431BBBBB03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042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FFC314-8209-3D57-D3C6-198826EB6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743F8E-83C7-7431-D66F-6CE29B9F7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DA38D5-D89D-040C-2FA4-C148015F8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66C1-3E11-43A0-B32E-BF52FD462BD6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A9678B-A996-63B2-1C5C-20F09ED7D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D02253-66B3-C30B-BA05-692465CFC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5D9A-F8ED-4353-98FD-431BBBBB03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990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033DD-EDA4-79B5-6554-07A62C55D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C5429C-FAD3-81AA-96E1-8409782639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64157D-22A5-F12B-71B7-CE056BB1E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98F339-4B41-31D6-96EF-6851F6B5A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66C1-3E11-43A0-B32E-BF52FD462BD6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E72621-5445-8683-B815-7CB85E182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F46C0F-39C7-9BB9-B82A-C713043DF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5D9A-F8ED-4353-98FD-431BBBBB03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302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5AB00A-2C11-C1AD-2C3C-7C9A43611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22C362-88BB-E2D1-A4AE-7BA4D9063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41242D-C108-87DA-3AE5-62C54CC1C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7AD360-11FE-C772-B1E7-5007ADB29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BA2307-1671-7E66-5E79-420EAEEE5E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31CF8A-306D-A95B-D4C2-29462D62C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66C1-3E11-43A0-B32E-BF52FD462BD6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C4B87B-9E54-6EAC-4AAF-1659E5781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5ED85B-7B95-550C-89DD-E7A37C164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5D9A-F8ED-4353-98FD-431BBBBB03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272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BF0A8-0D73-1A2E-787A-227225E75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6AAFDE9-0E77-D311-F1D2-355A1FDB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66C1-3E11-43A0-B32E-BF52FD462BD6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F07297-17EF-BD80-02E2-6F732D509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2EC0AD-5F84-9514-8386-B5C847DB7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5D9A-F8ED-4353-98FD-431BBBBB03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34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F25ABD-C354-8DB4-1ECA-A96490D9E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66C1-3E11-43A0-B32E-BF52FD462BD6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4832FB-65F4-242A-20CC-FF20E649E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3ECAC6-975F-1C19-31A1-3751BEDC0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5D9A-F8ED-4353-98FD-431BBBBB03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02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B342B3-5E11-EB53-A1FC-00F13DA0A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725277-28BE-9829-153A-327DE4A49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259D9-68F7-DAC4-C80F-1436EE245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3A46D1-1198-99FE-F958-0A9D1B149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66C1-3E11-43A0-B32E-BF52FD462BD6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52E9E6-E6DA-8620-4F16-3F3D0D37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4D9145-60AA-EF9C-E251-B3B6264D4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5D9A-F8ED-4353-98FD-431BBBBB03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80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D37674-FDD0-553D-F30E-75B3E8C3C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A49E45C-97BC-709B-19DE-62A7152FE9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6143B5-009B-F281-3013-B5BFD49C6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DBB348-04C5-0AE3-FFDC-B57C1851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66C1-3E11-43A0-B32E-BF52FD462BD6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B99E8A-0D14-3CE1-4EFE-686925EA9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166DEB-DA1A-362A-10A5-8E14A5A75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5D9A-F8ED-4353-98FD-431BBBBB03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AE8748-5817-7988-AB1A-5B4200D0E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9DC5DD-E849-FBA1-D5A3-D58CA2272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D9ED39-9880-0DF3-2E71-42F8DE0D64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966C1-3E11-43A0-B32E-BF52FD462BD6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589E7F-F7D1-872B-846C-369FD1AB3E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10ECC2-C3CA-4183-37D9-447B61A00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15D9A-F8ED-4353-98FD-431BBBBB03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29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9F89D-9D07-C305-B219-45485B68C094}"/>
              </a:ext>
            </a:extLst>
          </p:cNvPr>
          <p:cNvSpPr txBox="1">
            <a:spLocks/>
          </p:cNvSpPr>
          <p:nvPr/>
        </p:nvSpPr>
        <p:spPr>
          <a:xfrm>
            <a:off x="1523999" y="912083"/>
            <a:ext cx="9144000" cy="7746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5400" b="1" dirty="0">
                <a:latin typeface="等线" panose="02010600030101010101" pitchFamily="2" charset="-122"/>
                <a:cs typeface="Times New Roman" panose="02020603050405020304" pitchFamily="18" charset="0"/>
              </a:rPr>
              <a:t>Cliff Walking – On/Off Policy</a:t>
            </a:r>
            <a:endParaRPr lang="zh-CN" altLang="en-US" sz="5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147633-0951-5952-AE2B-AAA7BA130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465" y="2616200"/>
            <a:ext cx="5837066" cy="1945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9E4CAE4-923A-CF0D-5B44-C4C2F9AE3088}"/>
              </a:ext>
            </a:extLst>
          </p:cNvPr>
          <p:cNvSpPr txBox="1"/>
          <p:nvPr/>
        </p:nvSpPr>
        <p:spPr>
          <a:xfrm>
            <a:off x="4317997" y="5468863"/>
            <a:ext cx="35560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2000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2023/04/12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4918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BAC8ADA-4703-AB6F-E45C-9B5C65FAF7D0}"/>
              </a:ext>
            </a:extLst>
          </p:cNvPr>
          <p:cNvSpPr txBox="1"/>
          <p:nvPr/>
        </p:nvSpPr>
        <p:spPr>
          <a:xfrm>
            <a:off x="359546" y="366775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Result Comparison</a:t>
            </a:r>
            <a:endParaRPr lang="zh-CN" altLang="en-US" sz="36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FC6F524-53E5-C8EE-0B8A-271872401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27" y="1143000"/>
            <a:ext cx="6096000" cy="4572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AB4E725-C2F1-CFDA-1070-21ACE5227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43000"/>
            <a:ext cx="6096000" cy="4572000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3C7384F-033F-7BBC-0BE6-2B648FECEAC3}"/>
              </a:ext>
            </a:extLst>
          </p:cNvPr>
          <p:cNvCxnSpPr>
            <a:cxnSpLocks/>
          </p:cNvCxnSpPr>
          <p:nvPr/>
        </p:nvCxnSpPr>
        <p:spPr>
          <a:xfrm>
            <a:off x="3852141" y="1699491"/>
            <a:ext cx="0" cy="35375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73E6D2E-1EEE-D86A-7A67-1BE055E94760}"/>
              </a:ext>
            </a:extLst>
          </p:cNvPr>
          <p:cNvCxnSpPr>
            <a:cxnSpLocks/>
          </p:cNvCxnSpPr>
          <p:nvPr/>
        </p:nvCxnSpPr>
        <p:spPr>
          <a:xfrm>
            <a:off x="9809018" y="1699491"/>
            <a:ext cx="0" cy="35375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068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ult">
            <a:hlinkClick r:id="" action="ppaction://media"/>
            <a:extLst>
              <a:ext uri="{FF2B5EF4-FFF2-40B4-BE49-F238E27FC236}">
                <a16:creationId xmlns:a16="http://schemas.microsoft.com/office/drawing/2014/main" id="{689FB452-797F-FECD-00D3-C4DC55202369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230" end="203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905183" y="1705985"/>
            <a:ext cx="8381634" cy="3446030"/>
          </a:xfrm>
          <a:prstGeom prst="roundRect">
            <a:avLst>
              <a:gd name="adj" fmla="val 5439"/>
            </a:avLst>
          </a:prstGeom>
          <a:ln>
            <a:noFill/>
          </a:ln>
          <a:effectLst>
            <a:innerShdw blurRad="114300" dist="50800">
              <a:srgbClr val="000000">
                <a:alpha val="0"/>
              </a:srgbClr>
            </a:innerShdw>
          </a:effec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81AA5C2-3F65-48E8-8F6C-4BF563374241}"/>
              </a:ext>
            </a:extLst>
          </p:cNvPr>
          <p:cNvSpPr txBox="1"/>
          <p:nvPr/>
        </p:nvSpPr>
        <p:spPr>
          <a:xfrm>
            <a:off x="359546" y="366775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Test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05326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0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734977-D5BA-2C93-254C-9E5152D74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185" y="1483827"/>
            <a:ext cx="6067160" cy="2022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2405D43-5060-10F7-BD4F-B02A78AE2A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999091"/>
              </p:ext>
            </p:extLst>
          </p:nvPr>
        </p:nvGraphicFramePr>
        <p:xfrm>
          <a:off x="6226951" y="4494915"/>
          <a:ext cx="4925628" cy="1150592"/>
        </p:xfrm>
        <a:graphic>
          <a:graphicData uri="http://schemas.openxmlformats.org/drawingml/2006/table">
            <a:tbl>
              <a:tblPr/>
              <a:tblGrid>
                <a:gridCol w="2462814">
                  <a:extLst>
                    <a:ext uri="{9D8B030D-6E8A-4147-A177-3AD203B41FA5}">
                      <a16:colId xmlns:a16="http://schemas.microsoft.com/office/drawing/2014/main" val="1782973077"/>
                    </a:ext>
                  </a:extLst>
                </a:gridCol>
                <a:gridCol w="2462814">
                  <a:extLst>
                    <a:ext uri="{9D8B030D-6E8A-4147-A177-3AD203B41FA5}">
                      <a16:colId xmlns:a16="http://schemas.microsoft.com/office/drawing/2014/main" val="951965268"/>
                    </a:ext>
                  </a:extLst>
                </a:gridCol>
              </a:tblGrid>
              <a:tr h="57529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Action Space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Discrete(4)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233575"/>
                  </a:ext>
                </a:extLst>
              </a:tr>
              <a:tr h="57529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Observation Space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Discrete(48)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696422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5E34C305-EA7F-14F3-1069-3C7DE2ECEE47}"/>
              </a:ext>
            </a:extLst>
          </p:cNvPr>
          <p:cNvSpPr txBox="1"/>
          <p:nvPr/>
        </p:nvSpPr>
        <p:spPr>
          <a:xfrm>
            <a:off x="824513" y="3334435"/>
            <a:ext cx="483167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1" dirty="0"/>
              <a:t>Observation</a:t>
            </a:r>
            <a:endParaRPr lang="en-US" altLang="zh-CN" sz="2400" b="1" i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</a:rPr>
              <a:t>4x12 matrix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</a:rPr>
              <a:t>[3, 0] as the start at bottom-left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</a:rPr>
              <a:t>[3, 11] as the goal at bottom-right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</a:rPr>
              <a:t>[3, 1..10] as the cliff at bottom-center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BAC8ADA-4703-AB6F-E45C-9B5C65FAF7D0}"/>
              </a:ext>
            </a:extLst>
          </p:cNvPr>
          <p:cNvSpPr txBox="1"/>
          <p:nvPr/>
        </p:nvSpPr>
        <p:spPr>
          <a:xfrm>
            <a:off x="359546" y="366775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Environment Introduction</a:t>
            </a:r>
            <a:endParaRPr lang="zh-CN" altLang="en-US" sz="36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E90D8CD-151D-2F2D-8ECA-FCDCD958DCB1}"/>
              </a:ext>
            </a:extLst>
          </p:cNvPr>
          <p:cNvSpPr txBox="1"/>
          <p:nvPr/>
        </p:nvSpPr>
        <p:spPr>
          <a:xfrm>
            <a:off x="824513" y="1277322"/>
            <a:ext cx="403046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1" dirty="0"/>
              <a:t>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</a:rPr>
              <a:t>0: move 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</a:rPr>
              <a:t>1: move right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</a:rPr>
              <a:t>2: move down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</a:rPr>
              <a:t>3: move left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CD10E8C-5ADA-8997-1574-B37A790753C1}"/>
              </a:ext>
            </a:extLst>
          </p:cNvPr>
          <p:cNvSpPr txBox="1"/>
          <p:nvPr/>
        </p:nvSpPr>
        <p:spPr>
          <a:xfrm>
            <a:off x="824513" y="5391548"/>
            <a:ext cx="49256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Reward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</a:rPr>
              <a:t>Each time step incurs -1 reward, and stepping into the cliff incurs -100 reward.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1688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BAC8ADA-4703-AB6F-E45C-9B5C65FAF7D0}"/>
              </a:ext>
            </a:extLst>
          </p:cNvPr>
          <p:cNvSpPr txBox="1"/>
          <p:nvPr/>
        </p:nvSpPr>
        <p:spPr>
          <a:xfrm>
            <a:off x="359546" y="366775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Algorithm</a:t>
            </a:r>
            <a:endParaRPr lang="zh-CN" altLang="en-US" sz="3600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F39AAD1-20DF-CB26-AC07-8FB089148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949" y="1221930"/>
            <a:ext cx="6586539" cy="272546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303ECAB-5CAE-D0C1-42D2-EA910BBEE014}"/>
              </a:ext>
            </a:extLst>
          </p:cNvPr>
          <p:cNvSpPr txBox="1"/>
          <p:nvPr/>
        </p:nvSpPr>
        <p:spPr>
          <a:xfrm>
            <a:off x="1100138" y="2353830"/>
            <a:ext cx="3271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SARSA (on-policy)</a:t>
            </a:r>
            <a:endParaRPr lang="zh-CN" altLang="en-US" sz="24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FDEEE63-F110-DE38-61C7-DBFDC189C517}"/>
              </a:ext>
            </a:extLst>
          </p:cNvPr>
          <p:cNvSpPr txBox="1"/>
          <p:nvPr/>
        </p:nvSpPr>
        <p:spPr>
          <a:xfrm>
            <a:off x="859609" y="5264435"/>
            <a:ext cx="3271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Q-learning (off-policy)</a:t>
            </a:r>
            <a:endParaRPr lang="zh-CN" altLang="en-US" sz="2400" b="1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7D2AE85-0F23-90EF-236C-1BFC9B9E52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461" y="4132535"/>
            <a:ext cx="6767513" cy="272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091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BAC8ADA-4703-AB6F-E45C-9B5C65FAF7D0}"/>
              </a:ext>
            </a:extLst>
          </p:cNvPr>
          <p:cNvSpPr txBox="1"/>
          <p:nvPr/>
        </p:nvSpPr>
        <p:spPr>
          <a:xfrm>
            <a:off x="359546" y="366775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Algorithm</a:t>
            </a:r>
            <a:endParaRPr lang="zh-CN" altLang="en-US" sz="3600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F39AAD1-20DF-CB26-AC07-8FB0891484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14949" y="1221930"/>
            <a:ext cx="6586539" cy="272546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303ECAB-5CAE-D0C1-42D2-EA910BBEE014}"/>
              </a:ext>
            </a:extLst>
          </p:cNvPr>
          <p:cNvSpPr txBox="1"/>
          <p:nvPr/>
        </p:nvSpPr>
        <p:spPr>
          <a:xfrm>
            <a:off x="1100138" y="2353830"/>
            <a:ext cx="3271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SARSA (on-policy)</a:t>
            </a:r>
            <a:endParaRPr lang="zh-CN" altLang="en-US" sz="24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FDEEE63-F110-DE38-61C7-DBFDC189C517}"/>
              </a:ext>
            </a:extLst>
          </p:cNvPr>
          <p:cNvSpPr txBox="1"/>
          <p:nvPr/>
        </p:nvSpPr>
        <p:spPr>
          <a:xfrm>
            <a:off x="859609" y="5264435"/>
            <a:ext cx="3271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Q-learning (off-policy)</a:t>
            </a:r>
            <a:endParaRPr lang="zh-CN" altLang="en-US" sz="2400" b="1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7D2AE85-0F23-90EF-236C-1BFC9B9E52F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37" t="2706" r="1337" b="3728"/>
          <a:stretch/>
        </p:blipFill>
        <p:spPr>
          <a:xfrm>
            <a:off x="5314949" y="4206286"/>
            <a:ext cx="6586539" cy="2550114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C01CF756-F514-13E3-2A2D-B291E30793E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" t="30654" r="1376" b="59012"/>
          <a:stretch/>
        </p:blipFill>
        <p:spPr>
          <a:xfrm>
            <a:off x="5376333" y="2057400"/>
            <a:ext cx="6434667" cy="28165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A33388F-CBF3-3AEE-26B5-FFEAB6CC069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" t="58470" r="1376" b="31197"/>
          <a:stretch/>
        </p:blipFill>
        <p:spPr>
          <a:xfrm>
            <a:off x="5376333" y="2815495"/>
            <a:ext cx="6434667" cy="28165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2DB5081-F027-5879-B963-BD32A1EE6BA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7" t="45666" r="2673" b="44834"/>
          <a:stretch/>
        </p:blipFill>
        <p:spPr>
          <a:xfrm>
            <a:off x="5314949" y="5377164"/>
            <a:ext cx="6496051" cy="25890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7181677-E3F9-0480-F11D-E616C351028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55" t="61958" r="28284" b="23534"/>
          <a:stretch/>
        </p:blipFill>
        <p:spPr>
          <a:xfrm>
            <a:off x="8774349" y="5821212"/>
            <a:ext cx="1303506" cy="39536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1AD9B01-2FB9-3212-6CA4-BD9BC430888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46" t="68868" r="36253" b="21633"/>
          <a:stretch/>
        </p:blipFill>
        <p:spPr>
          <a:xfrm>
            <a:off x="8677072" y="3097150"/>
            <a:ext cx="836579" cy="25889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F629745-5111-EE51-970F-3E63EBDC63C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07" t="78091" r="65791" b="12628"/>
          <a:stretch/>
        </p:blipFill>
        <p:spPr>
          <a:xfrm>
            <a:off x="6731540" y="3356042"/>
            <a:ext cx="836579" cy="2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04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BAC8ADA-4703-AB6F-E45C-9B5C65FAF7D0}"/>
              </a:ext>
            </a:extLst>
          </p:cNvPr>
          <p:cNvSpPr txBox="1"/>
          <p:nvPr/>
        </p:nvSpPr>
        <p:spPr>
          <a:xfrm>
            <a:off x="359546" y="366775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Structure</a:t>
            </a:r>
            <a:endParaRPr lang="zh-CN" altLang="en-US" sz="36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0C64387-52C8-FF1F-B898-1BBE40F4A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64" y="1228072"/>
            <a:ext cx="10946582" cy="440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06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BAC8ADA-4703-AB6F-E45C-9B5C65FAF7D0}"/>
              </a:ext>
            </a:extLst>
          </p:cNvPr>
          <p:cNvSpPr txBox="1"/>
          <p:nvPr/>
        </p:nvSpPr>
        <p:spPr>
          <a:xfrm>
            <a:off x="359546" y="366775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Implementation</a:t>
            </a:r>
            <a:endParaRPr lang="zh-CN" altLang="en-US" sz="3600" b="1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392EAD7-86D8-62E7-FD79-14148712E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130" y="2257935"/>
            <a:ext cx="6420542" cy="262733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0647FDC-5426-1143-A8E0-B95F6C9B6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9067" y="785031"/>
            <a:ext cx="3648654" cy="557314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66D34AE4-8520-EC5C-1239-F7EB57C43581}"/>
              </a:ext>
            </a:extLst>
          </p:cNvPr>
          <p:cNvSpPr txBox="1"/>
          <p:nvPr/>
        </p:nvSpPr>
        <p:spPr>
          <a:xfrm>
            <a:off x="838200" y="13732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1" dirty="0"/>
              <a:t>Q-Table</a:t>
            </a:r>
          </a:p>
        </p:txBody>
      </p:sp>
    </p:spTree>
    <p:extLst>
      <p:ext uri="{BB962C8B-B14F-4D97-AF65-F5344CB8AC3E}">
        <p14:creationId xmlns:p14="http://schemas.microsoft.com/office/powerpoint/2010/main" val="802690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63D2C356-1F0E-FA64-B20D-D5C5399EC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078" y="2889652"/>
            <a:ext cx="5848348" cy="151667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BAC8ADA-4703-AB6F-E45C-9B5C65FAF7D0}"/>
              </a:ext>
            </a:extLst>
          </p:cNvPr>
          <p:cNvSpPr txBox="1"/>
          <p:nvPr/>
        </p:nvSpPr>
        <p:spPr>
          <a:xfrm>
            <a:off x="359546" y="366775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Implementation</a:t>
            </a:r>
            <a:endParaRPr lang="zh-CN" altLang="en-US" sz="36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6D34AE4-8520-EC5C-1239-F7EB57C43581}"/>
              </a:ext>
            </a:extLst>
          </p:cNvPr>
          <p:cNvSpPr txBox="1"/>
          <p:nvPr/>
        </p:nvSpPr>
        <p:spPr>
          <a:xfrm>
            <a:off x="838200" y="13732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1" dirty="0"/>
              <a:t>Select Action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F27826-C1E6-296C-B7F7-FE6A44B03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130" y="2257935"/>
            <a:ext cx="5297016" cy="278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736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BAC8ADA-4703-AB6F-E45C-9B5C65FAF7D0}"/>
              </a:ext>
            </a:extLst>
          </p:cNvPr>
          <p:cNvSpPr txBox="1"/>
          <p:nvPr/>
        </p:nvSpPr>
        <p:spPr>
          <a:xfrm>
            <a:off x="359546" y="366775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Implementation</a:t>
            </a:r>
            <a:endParaRPr lang="zh-CN" altLang="en-US" sz="36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6D34AE4-8520-EC5C-1239-F7EB57C43581}"/>
              </a:ext>
            </a:extLst>
          </p:cNvPr>
          <p:cNvSpPr txBox="1"/>
          <p:nvPr/>
        </p:nvSpPr>
        <p:spPr>
          <a:xfrm>
            <a:off x="838200" y="13732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1" dirty="0"/>
              <a:t>Update Q-Table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29F7578-FD19-1698-27DB-BE533774D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598" y="2257934"/>
            <a:ext cx="5846935" cy="3430091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250E1673-79DB-CFB1-274C-4655474BAA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160" y="2200366"/>
            <a:ext cx="4293982" cy="177682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D577873-A113-FB52-68AF-AC533CB4D8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169" y="3972979"/>
            <a:ext cx="4411964" cy="177682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DEDEBE3-CC6C-D6F0-A383-6C49451CE261}"/>
              </a:ext>
            </a:extLst>
          </p:cNvPr>
          <p:cNvSpPr/>
          <p:nvPr/>
        </p:nvSpPr>
        <p:spPr>
          <a:xfrm>
            <a:off x="9541164" y="3429000"/>
            <a:ext cx="627303" cy="173182"/>
          </a:xfrm>
          <a:prstGeom prst="rect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1AFA1F9-0252-B788-8337-7293DE7BA717}"/>
              </a:ext>
            </a:extLst>
          </p:cNvPr>
          <p:cNvSpPr/>
          <p:nvPr/>
        </p:nvSpPr>
        <p:spPr>
          <a:xfrm>
            <a:off x="9571151" y="5119228"/>
            <a:ext cx="930594" cy="173207"/>
          </a:xfrm>
          <a:prstGeom prst="rect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FBA9AB-6E6F-7BFA-10F3-EBB2A0243474}"/>
              </a:ext>
            </a:extLst>
          </p:cNvPr>
          <p:cNvSpPr/>
          <p:nvPr/>
        </p:nvSpPr>
        <p:spPr>
          <a:xfrm>
            <a:off x="3736109" y="4697444"/>
            <a:ext cx="3043382" cy="160884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8AD7241-D872-B80F-583C-6C2D6F2105F6}"/>
              </a:ext>
            </a:extLst>
          </p:cNvPr>
          <p:cNvSpPr/>
          <p:nvPr/>
        </p:nvSpPr>
        <p:spPr>
          <a:xfrm>
            <a:off x="3736109" y="5123847"/>
            <a:ext cx="3043382" cy="188592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04E2E42-1957-D39F-D140-434D47969062}"/>
              </a:ext>
            </a:extLst>
          </p:cNvPr>
          <p:cNvSpPr/>
          <p:nvPr/>
        </p:nvSpPr>
        <p:spPr>
          <a:xfrm>
            <a:off x="8359076" y="3589669"/>
            <a:ext cx="507833" cy="173182"/>
          </a:xfrm>
          <a:prstGeom prst="rect">
            <a:avLst/>
          </a:prstGeom>
          <a:solidFill>
            <a:schemeClr val="accent6">
              <a:alpha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1163A09-744C-1AA8-F2CC-7443E133CD6E}"/>
              </a:ext>
            </a:extLst>
          </p:cNvPr>
          <p:cNvSpPr/>
          <p:nvPr/>
        </p:nvSpPr>
        <p:spPr>
          <a:xfrm>
            <a:off x="1778167" y="5451504"/>
            <a:ext cx="507833" cy="173182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B7C5635-9972-C067-E13A-2AE0C9191412}"/>
              </a:ext>
            </a:extLst>
          </p:cNvPr>
          <p:cNvSpPr/>
          <p:nvPr/>
        </p:nvSpPr>
        <p:spPr>
          <a:xfrm>
            <a:off x="1519632" y="4524262"/>
            <a:ext cx="3726623" cy="173182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763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BAC8ADA-4703-AB6F-E45C-9B5C65FAF7D0}"/>
              </a:ext>
            </a:extLst>
          </p:cNvPr>
          <p:cNvSpPr txBox="1"/>
          <p:nvPr/>
        </p:nvSpPr>
        <p:spPr>
          <a:xfrm>
            <a:off x="359546" y="366775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Result Comparison</a:t>
            </a:r>
            <a:endParaRPr lang="zh-CN" altLang="en-US" sz="3600" b="1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D7E0683-F1B6-8798-DFC4-5EFDB0EBEF66}"/>
              </a:ext>
            </a:extLst>
          </p:cNvPr>
          <p:cNvGrpSpPr/>
          <p:nvPr/>
        </p:nvGrpSpPr>
        <p:grpSpPr>
          <a:xfrm>
            <a:off x="2096654" y="1814944"/>
            <a:ext cx="9144000" cy="4572000"/>
            <a:chOff x="2327564" y="1584036"/>
            <a:chExt cx="9144000" cy="4572000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134D9E58-AE22-F78F-9457-01AEE354C3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23564" y="1584036"/>
              <a:ext cx="3048000" cy="2286000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C70F7547-E9D7-EF59-7152-6FAB91A27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75564" y="1584036"/>
              <a:ext cx="3048000" cy="2286000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947EB2D6-66B7-79F1-FA89-927D3602D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27564" y="1584036"/>
              <a:ext cx="3048000" cy="2286000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670EE520-83F0-E172-A5DE-96CAB2182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23564" y="3870036"/>
              <a:ext cx="3048000" cy="2286000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2D6D407A-79AA-2C54-D4C6-554F67CF9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75564" y="3870036"/>
              <a:ext cx="3048000" cy="2286000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E561FF71-489D-6A82-BCDC-5E3917F41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27564" y="3870036"/>
              <a:ext cx="3048000" cy="2286000"/>
            </a:xfrm>
            <a:prstGeom prst="rect">
              <a:avLst/>
            </a:prstGeom>
          </p:spPr>
        </p:pic>
      </p:grpSp>
      <p:graphicFrame>
        <p:nvGraphicFramePr>
          <p:cNvPr id="21" name="表格 11">
            <a:extLst>
              <a:ext uri="{FF2B5EF4-FFF2-40B4-BE49-F238E27FC236}">
                <a16:creationId xmlns:a16="http://schemas.microsoft.com/office/drawing/2014/main" id="{A54AE978-44C8-6EBF-A02F-838550F9B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476665"/>
              </p:ext>
            </p:extLst>
          </p:nvPr>
        </p:nvGraphicFramePr>
        <p:xfrm>
          <a:off x="764654" y="1235824"/>
          <a:ext cx="10476000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00">
                  <a:extLst>
                    <a:ext uri="{9D8B030D-6E8A-4147-A177-3AD203B41FA5}">
                      <a16:colId xmlns:a16="http://schemas.microsoft.com/office/drawing/2014/main" val="53289403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8336028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684776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249198299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ε</a:t>
                      </a:r>
                      <a:b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Method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0.50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0.90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6364478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Q-learning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3783421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SARSA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1998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339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135</Words>
  <Application>Microsoft Office PowerPoint</Application>
  <PresentationFormat>宽屏</PresentationFormat>
  <Paragraphs>43</Paragraphs>
  <Slides>11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Guangwei</dc:creator>
  <cp:lastModifiedBy>Guangwei Li</cp:lastModifiedBy>
  <cp:revision>9</cp:revision>
  <dcterms:created xsi:type="dcterms:W3CDTF">2023-04-11T07:05:54Z</dcterms:created>
  <dcterms:modified xsi:type="dcterms:W3CDTF">2024-03-14T14:23:50Z</dcterms:modified>
</cp:coreProperties>
</file>