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8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  <p:sldMasterId id="2147483931" r:id="rId5"/>
    <p:sldMasterId id="2147484032" r:id="rId6"/>
    <p:sldMasterId id="2147484046" r:id="rId7"/>
    <p:sldMasterId id="2147484052" r:id="rId8"/>
    <p:sldMasterId id="2147484062" r:id="rId9"/>
    <p:sldMasterId id="2147484076" r:id="rId10"/>
    <p:sldMasterId id="2147484090" r:id="rId11"/>
    <p:sldMasterId id="2147484101" r:id="rId12"/>
  </p:sldMasterIdLst>
  <p:notesMasterIdLst>
    <p:notesMasterId r:id="rId30"/>
  </p:notesMasterIdLst>
  <p:handoutMasterIdLst>
    <p:handoutMasterId r:id="rId31"/>
  </p:handoutMasterIdLst>
  <p:sldIdLst>
    <p:sldId id="3467" r:id="rId13"/>
    <p:sldId id="2147480631" r:id="rId14"/>
    <p:sldId id="2147483338" r:id="rId15"/>
    <p:sldId id="2147483336" r:id="rId16"/>
    <p:sldId id="2147483337" r:id="rId17"/>
    <p:sldId id="2147483340" r:id="rId18"/>
    <p:sldId id="2147483341" r:id="rId19"/>
    <p:sldId id="2147483342" r:id="rId20"/>
    <p:sldId id="2147483339" r:id="rId21"/>
    <p:sldId id="2147483343" r:id="rId22"/>
    <p:sldId id="2147483344" r:id="rId23"/>
    <p:sldId id="2147483345" r:id="rId24"/>
    <p:sldId id="2147483346" r:id="rId25"/>
    <p:sldId id="2147483347" r:id="rId26"/>
    <p:sldId id="2147483349" r:id="rId27"/>
    <p:sldId id="2147483348" r:id="rId28"/>
    <p:sldId id="2147483309" r:id="rId29"/>
  </p:sldIdLst>
  <p:sldSz cx="12192000" cy="6858000"/>
  <p:notesSz cx="9874250" cy="6797675"/>
  <p:custDataLst>
    <p:tags r:id="rId32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41C8E21E-CA35-477B-93D8-F0FEB2142FA5}">
          <p14:sldIdLst>
            <p14:sldId id="3467"/>
          </p14:sldIdLst>
        </p14:section>
        <p14:section name="Main" id="{1559F088-0CEE-451B-A5BE-5C935C7DB2B8}">
          <p14:sldIdLst>
            <p14:sldId id="2147480631"/>
            <p14:sldId id="2147483338"/>
            <p14:sldId id="2147483336"/>
            <p14:sldId id="2147483337"/>
            <p14:sldId id="2147483340"/>
            <p14:sldId id="2147483341"/>
            <p14:sldId id="2147483342"/>
            <p14:sldId id="2147483339"/>
            <p14:sldId id="2147483343"/>
            <p14:sldId id="2147483344"/>
            <p14:sldId id="2147483345"/>
            <p14:sldId id="2147483346"/>
            <p14:sldId id="2147483347"/>
            <p14:sldId id="2147483349"/>
            <p14:sldId id="2147483348"/>
            <p14:sldId id="2147483309"/>
          </p14:sldIdLst>
        </p14:section>
        <p14:section name="Appendix" id="{E51F7E36-165E-4730-9320-B84AF11C7BFB}">
          <p14:sldIdLst/>
        </p14:section>
        <p14:section name="Team structure &amp; governance" id="{65D48A57-7B84-460A-925B-E985ABF65A1C}">
          <p14:sldIdLst/>
        </p14:section>
        <p14:section name="Key Success Factors &amp; Next Steps" id="{AD730057-572A-4744-9C53-E45E64846BC6}">
          <p14:sldIdLst/>
        </p14:section>
        <p14:section name="End" id="{A86BEC7A-3DA6-4682-AD2D-45FD0988AB83}">
          <p14:sldIdLst/>
        </p14:section>
        <p14:section name="Graveyard" id="{31DCC61B-A510-456A-A113-A253FA40D3B7}">
          <p14:sldIdLst/>
        </p14:section>
      </p14:sectionLst>
    </p:ext>
    <p:ext uri="{EFAFB233-063F-42B5-8137-9DF3F51BA10A}">
      <p15:sldGuideLst xmlns:p15="http://schemas.microsoft.com/office/powerpoint/2012/main">
        <p15:guide id="2" orient="horz" pos="336" userDrawn="1">
          <p15:clr>
            <a:srgbClr val="A4A3A4"/>
          </p15:clr>
        </p15:guide>
        <p15:guide id="3" orient="horz" pos="3840" userDrawn="1">
          <p15:clr>
            <a:srgbClr val="A4A3A4"/>
          </p15:clr>
        </p15:guide>
        <p15:guide id="4" pos="432" userDrawn="1">
          <p15:clr>
            <a:srgbClr val="A4A3A4"/>
          </p15:clr>
        </p15:guide>
        <p15:guide id="5" pos="5328" userDrawn="1">
          <p15:clr>
            <a:srgbClr val="A4A3A4"/>
          </p15:clr>
        </p15:guide>
        <p15:guide id="6" orient="horz" pos="1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BE4A11-59E1-D4E8-3539-4F77B6A348DE}" name="Hegde, Vijeth Naravi" initials="HN" userId="S::vijeth.naravi.hegde@accenture.com::9b22858f-e8f9-4ee5-b5a1-fe50fddd5cce" providerId="AD"/>
  <p188:author id="{AE491144-25DA-38EC-3D4B-6784ABD374A6}" name="Ussavaponganant, Pakarn" initials="UP" userId="S::p.ussavaponganant@accenture.com::6603831c-b118-4318-8fbb-e07d9a567996" providerId="AD"/>
  <p188:author id="{99CBAA61-3A5E-1F27-96FE-C4C920374756}" name="Beattie, Simon W." initials="BSW" userId="S::simon.w.beattie@accenture.com::0b6ba47f-791f-4300-ac2a-afe2847dd4b7" providerId="AD"/>
  <p188:author id="{6AB13762-2493-4803-54A1-5D16B77563A8}" name="Jarusinchai, Thana" initials="JT" userId="S::thana.jarusinchai@accenture.com::0e3650c1-50c3-4eb6-952e-e3bc97bd49e4" providerId="AD"/>
  <p188:author id="{BC153D6A-A944-634E-30B3-8D176A9304BC}" name="Kanjanabutr, Pongsakorn Champ" initials="KC" userId="S::p.kanjanabutr@accenture.com::79d51782-0cd8-468b-8581-9dd62b19453e" providerId="AD"/>
  <p188:author id="{C1ED006F-1DEE-26AA-0BC4-130FE9DD6A23}" name="CHEVALLIER, Franck" initials="CF" userId="S::franck.chevallier@accenture.com::f43b8172-71c1-4da0-a356-f46544c431d2" providerId="AD"/>
  <p188:author id="{F6FDBF9E-4E2D-8055-3570-81F75684F4A0}" name="ACN Legal" initials="SN" userId="ACN Legal" providerId="None"/>
  <p188:author id="{A06880DC-21FA-4329-15FE-56BF61AB3567}" name="Bemmann, Ralf" initials="BR" userId="S::ralf.bemmann@accenture.com::6d4d346d-1546-4953-b12a-316b8f76cc62" providerId="AD"/>
  <p188:author id="{B97CCADE-AA7D-BDA0-FF2B-3A1FFF74ABE0}" name="Chew, Kimberly" initials="CK" userId="S::kimberly.chew@accenture.com::59731a0e-81d9-4ae1-ab1a-dacd4495845f" providerId="AD"/>
  <p188:author id="{75DFCBE0-9F91-D0EE-BE6F-3278217F3EE2}" name="Tienrat, Napatsorn" initials="TN" userId="S::napatsorn.tienrat@accenture.com::fc5a2896-5642-4b4b-9d3c-3983188806c2" providerId="AD"/>
  <p188:author id="{22E253E3-ECFD-82D8-AC3C-BE2E74F27881}" name="De Silva, Samantha" initials="DSS" userId="S::samantha.de.silva@accenture.com::856c2c5f-3d76-4d19-bb46-ab8ae3dd4407" providerId="AD"/>
  <p188:author id="{CBCA21E8-F791-6484-BB72-71945ABA7B2D}" name="Chutikanon, Tassanai" initials="CT" userId="S::t.chutikanon@accenture.com::5be59bfa-1c78-4ed7-b628-94dcc344efbd" providerId="AD"/>
  <p188:author id="{F66679ED-DB61-7DBB-06DA-8CAFE305AFA7}" name="Yue, Austin" initials="YA" userId="S::qi.yann.yue@accenture.com::4bf6c749-1fe3-4e42-9254-f18e12e8d012" providerId="AD"/>
  <p188:author id="{0C0593ED-E025-98C9-9260-D9DCA180C93C}" name="Ungsakul, Piriya" initials="UP" userId="S::piriya.ungsakul@accenture.com::f078c441-e50a-4215-9a52-a17faf16046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Wilson, David" initials="WD" lastIdx="12" clrIdx="6">
    <p:extLst>
      <p:ext uri="{19B8F6BF-5375-455C-9EA6-DF929625EA0E}">
        <p15:presenceInfo xmlns:p15="http://schemas.microsoft.com/office/powerpoint/2012/main" userId="S::david.p.wilson@accenture.com::1cf2554e-b41d-4841-955d-238c34d78ce9" providerId="AD"/>
      </p:ext>
    </p:extLst>
  </p:cmAuthor>
  <p:cmAuthor id="1" name="Vongpan, Louise Sawanet" initials="VLS" lastIdx="1" clrIdx="0">
    <p:extLst>
      <p:ext uri="{19B8F6BF-5375-455C-9EA6-DF929625EA0E}">
        <p15:presenceInfo xmlns:p15="http://schemas.microsoft.com/office/powerpoint/2012/main" userId="S::sawanet.vongpan@accenture.com::3e2db047-413a-42e0-8300-6d931ac8e2fa" providerId="AD"/>
      </p:ext>
    </p:extLst>
  </p:cmAuthor>
  <p:cmAuthor id="2" name="Chew, Kimberly" initials="CK" lastIdx="6" clrIdx="1">
    <p:extLst>
      <p:ext uri="{19B8F6BF-5375-455C-9EA6-DF929625EA0E}">
        <p15:presenceInfo xmlns:p15="http://schemas.microsoft.com/office/powerpoint/2012/main" userId="S::kimberly.chew@accenture.com::9d04eb10-611e-4671-91a7-0100e49bf23f" providerId="AD"/>
      </p:ext>
    </p:extLst>
  </p:cmAuthor>
  <p:cmAuthor id="3" name="Bemmann, Ralf" initials="BR" lastIdx="23" clrIdx="2">
    <p:extLst>
      <p:ext uri="{19B8F6BF-5375-455C-9EA6-DF929625EA0E}">
        <p15:presenceInfo xmlns:p15="http://schemas.microsoft.com/office/powerpoint/2012/main" userId="S::ralf.bemmann@accenture.com::6d4d346d-1546-4953-b12a-316b8f76cc62" providerId="AD"/>
      </p:ext>
    </p:extLst>
  </p:cmAuthor>
  <p:cmAuthor id="4" name="Sadudee Jiranuntarat" initials="SJ" lastIdx="1" clrIdx="3">
    <p:extLst>
      <p:ext uri="{19B8F6BF-5375-455C-9EA6-DF929625EA0E}">
        <p15:presenceInfo xmlns:p15="http://schemas.microsoft.com/office/powerpoint/2012/main" userId="S::sadudee.jiranuntarat@accenture.com::e46ce7c1-cfc4-4cae-b8b3-acf41fbb05fd" providerId="AD"/>
      </p:ext>
    </p:extLst>
  </p:cmAuthor>
  <p:cmAuthor id="5" name="Coleman, Andrew" initials="CA" lastIdx="2" clrIdx="4">
    <p:extLst>
      <p:ext uri="{19B8F6BF-5375-455C-9EA6-DF929625EA0E}">
        <p15:presenceInfo xmlns:p15="http://schemas.microsoft.com/office/powerpoint/2012/main" userId="S::andrew.coleman@accenture.com::edf66bd3-2223-43dd-bf22-6b18ef3fc65d" providerId="AD"/>
      </p:ext>
    </p:extLst>
  </p:cmAuthor>
  <p:cmAuthor id="6" name="Poonapanont, PoonPoon" initials="PP" lastIdx="3" clrIdx="5">
    <p:extLst>
      <p:ext uri="{19B8F6BF-5375-455C-9EA6-DF929625EA0E}">
        <p15:presenceInfo xmlns:p15="http://schemas.microsoft.com/office/powerpoint/2012/main" userId="S::p.poonapanont@accenture.com::14452445-6d60-444d-bc27-87fc3d5e9f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A"/>
    <a:srgbClr val="49A559"/>
    <a:srgbClr val="D1E6DD"/>
    <a:srgbClr val="BFBFBF"/>
    <a:srgbClr val="D9D9D9"/>
    <a:srgbClr val="E0F5EC"/>
    <a:srgbClr val="D4ECD8"/>
    <a:srgbClr val="B7DFBE"/>
    <a:srgbClr val="00AA50"/>
    <a:srgbClr val="92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E211F-64B7-4FA2-9C2D-26C84298E64E}" v="219" dt="2024-01-29T08:13:12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336"/>
        <p:guide orient="horz" pos="3840"/>
        <p:guide pos="432"/>
        <p:guide pos="5328"/>
        <p:guide orient="horz" pos="1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microsoft.com/office/2018/10/relationships/authors" Target="authors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78693" cy="33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 defTabSz="936625"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560" y="2"/>
            <a:ext cx="4278692" cy="33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022"/>
            <a:ext cx="4278693" cy="33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 defTabSz="936625">
              <a:defRPr sz="1200" smtClean="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560" y="6458022"/>
            <a:ext cx="4278692" cy="33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 smtClean="0"/>
            </a:lvl1pPr>
          </a:lstStyle>
          <a:p>
            <a:pPr>
              <a:defRPr/>
            </a:pPr>
            <a:fld id="{C2F91E44-A98B-41E9-86E1-EA95A577BDC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17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693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326" y="2"/>
            <a:ext cx="4278693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E74F8B46-C88A-466E-A231-C2CA172ED5AF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535" y="3228436"/>
            <a:ext cx="7901185" cy="305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8022"/>
            <a:ext cx="4278693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326" y="6456872"/>
            <a:ext cx="4278693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4910-3436-4086-9E86-A364CBA0E3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94910-3436-4086-9E86-A364CBA0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0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rief.co.za/2020/04/07/accenture-accelerating-value-to-the-south-african-economy-for-nearly-50-years/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32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49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62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D8E6F5-F6C2-6C7D-48E7-25F1BB0A5F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2" descr="Final Kasikorn Logo">
            <a:extLst>
              <a:ext uri="{FF2B5EF4-FFF2-40B4-BE49-F238E27FC236}">
                <a16:creationId xmlns:a16="http://schemas.microsoft.com/office/drawing/2014/main" id="{4675CCE0-E921-0A37-AF05-B0029FE031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56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59490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BED39-29F0-8D82-DE84-382E872BC0D7}"/>
              </a:ext>
            </a:extLst>
          </p:cNvPr>
          <p:cNvSpPr/>
          <p:nvPr userDrawn="1"/>
        </p:nvSpPr>
        <p:spPr>
          <a:xfrm>
            <a:off x="6680499" y="0"/>
            <a:ext cx="55115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71C5C-79F4-746A-655D-B8271CAA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3413" y="500434"/>
            <a:ext cx="4849812" cy="687016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None/>
              <a:defRPr lang="en-US" sz="2000" b="1" cap="all" baseline="0" dirty="0" smtClean="0"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>
              <a:defRPr lang="en-US" sz="4400" dirty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5904099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971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04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2022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423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1024499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</a:lstStyle>
          <a:p>
            <a:pPr lv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81" y="419100"/>
            <a:ext cx="11261361" cy="6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2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722985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81" y="419100"/>
            <a:ext cx="11261361" cy="196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A89D7F-BA4C-4751-9091-8120E18A0A82}"/>
              </a:ext>
            </a:extLst>
          </p:cNvPr>
          <p:cNvSpPr/>
          <p:nvPr userDrawn="1"/>
        </p:nvSpPr>
        <p:spPr>
          <a:xfrm>
            <a:off x="633464" y="1403379"/>
            <a:ext cx="1088236" cy="688752"/>
          </a:xfrm>
          <a:prstGeom prst="rect">
            <a:avLst/>
          </a:prstGeom>
          <a:solidFill>
            <a:srgbClr val="00245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0</a:t>
            </a:r>
          </a:p>
          <a:p>
            <a:pPr algn="ctr"/>
            <a:r>
              <a:rPr lang="en-US" sz="1200" b="1"/>
              <a:t>36</a:t>
            </a:r>
          </a:p>
          <a:p>
            <a:pPr algn="ctr"/>
            <a:r>
              <a:rPr lang="en-US" sz="1200" b="1"/>
              <a:t>82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C9DC3-EFEC-4F8E-BB7D-36BE2F8ADB30}"/>
              </a:ext>
            </a:extLst>
          </p:cNvPr>
          <p:cNvSpPr/>
          <p:nvPr userDrawn="1"/>
        </p:nvSpPr>
        <p:spPr>
          <a:xfrm>
            <a:off x="1410828" y="1573565"/>
            <a:ext cx="931443" cy="708570"/>
          </a:xfrm>
          <a:prstGeom prst="rect">
            <a:avLst/>
          </a:prstGeom>
          <a:solidFill>
            <a:srgbClr val="FBFF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>
                <a:solidFill>
                  <a:srgbClr val="002452"/>
                </a:solidFill>
              </a:rPr>
              <a:t>251</a:t>
            </a:r>
          </a:p>
          <a:p>
            <a:pPr algn="ctr"/>
            <a:r>
              <a:rPr lang="en-US" sz="1200" b="1" i="1">
                <a:solidFill>
                  <a:srgbClr val="002452"/>
                </a:solidFill>
              </a:rPr>
              <a:t>255</a:t>
            </a:r>
          </a:p>
          <a:p>
            <a:pPr algn="ctr"/>
            <a:r>
              <a:rPr lang="en-US" sz="1200" b="1" i="1">
                <a:solidFill>
                  <a:srgbClr val="002452"/>
                </a:solidFill>
              </a:rPr>
              <a:t>63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A1D68-99DF-4091-897D-1C6158F8D0EA}"/>
              </a:ext>
            </a:extLst>
          </p:cNvPr>
          <p:cNvSpPr/>
          <p:nvPr userDrawn="1"/>
        </p:nvSpPr>
        <p:spPr>
          <a:xfrm>
            <a:off x="633464" y="2284340"/>
            <a:ext cx="1088236" cy="688752"/>
          </a:xfrm>
          <a:prstGeom prst="rect">
            <a:avLst/>
          </a:prstGeom>
          <a:solidFill>
            <a:srgbClr val="00A0E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0</a:t>
            </a:r>
          </a:p>
          <a:p>
            <a:pPr algn="ctr"/>
            <a:r>
              <a:rPr lang="en-US" sz="1200" b="1"/>
              <a:t>160</a:t>
            </a:r>
          </a:p>
          <a:p>
            <a:pPr algn="ctr"/>
            <a:r>
              <a:rPr lang="en-US" sz="1200" b="1"/>
              <a:t>227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1397C-9B6B-44DF-B63E-1C4C5896739D}"/>
              </a:ext>
            </a:extLst>
          </p:cNvPr>
          <p:cNvSpPr/>
          <p:nvPr userDrawn="1"/>
        </p:nvSpPr>
        <p:spPr>
          <a:xfrm>
            <a:off x="1410828" y="2456727"/>
            <a:ext cx="931443" cy="708574"/>
          </a:xfrm>
          <a:prstGeom prst="rect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64</a:t>
            </a:r>
          </a:p>
          <a:p>
            <a:pPr algn="ctr"/>
            <a:r>
              <a:rPr lang="en-US" sz="1200"/>
              <a:t>64</a:t>
            </a:r>
          </a:p>
          <a:p>
            <a:pPr algn="ctr"/>
            <a:r>
              <a:rPr lang="en-US" sz="1200"/>
              <a:t>64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9602-852F-482E-A709-B227964F8CE9}"/>
              </a:ext>
            </a:extLst>
          </p:cNvPr>
          <p:cNvSpPr/>
          <p:nvPr userDrawn="1"/>
        </p:nvSpPr>
        <p:spPr>
          <a:xfrm>
            <a:off x="1410828" y="3429000"/>
            <a:ext cx="931443" cy="708574"/>
          </a:xfrm>
          <a:prstGeom prst="rect">
            <a:avLst/>
          </a:prstGeom>
          <a:solidFill>
            <a:srgbClr val="0054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0</a:t>
            </a:r>
          </a:p>
          <a:p>
            <a:pPr algn="ctr"/>
            <a:r>
              <a:rPr lang="en-US" sz="1200"/>
              <a:t>84</a:t>
            </a:r>
          </a:p>
          <a:p>
            <a:pPr algn="ctr"/>
            <a:r>
              <a:rPr lang="en-US" sz="1200"/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4243379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320" y="419100"/>
            <a:ext cx="11261361" cy="6477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75655" y="6392689"/>
            <a:ext cx="1052269" cy="30127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97025"/>
            <a:ext cx="8678333" cy="33162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0753660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4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64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85"/>
          <p:cNvSpPr/>
          <p:nvPr userDrawn="1"/>
        </p:nvSpPr>
        <p:spPr>
          <a:xfrm>
            <a:off x="0" y="0"/>
            <a:ext cx="11277401" cy="6872359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586"/>
              <a:gd name="connsiteX1" fmla="*/ 15900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631"/>
              <a:gd name="connsiteX1" fmla="*/ 18380 w 21647"/>
              <a:gd name="connsiteY1" fmla="*/ 21631 h 21631"/>
              <a:gd name="connsiteX2" fmla="*/ 14 w 21647"/>
              <a:gd name="connsiteY2" fmla="*/ 21586 h 21631"/>
              <a:gd name="connsiteX3" fmla="*/ 8 w 21647"/>
              <a:gd name="connsiteY3" fmla="*/ 26 h 21631"/>
              <a:gd name="connsiteX4" fmla="*/ 21647 w 21647"/>
              <a:gd name="connsiteY4" fmla="*/ 0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7" h="21631" extrusionOk="0">
                <a:moveTo>
                  <a:pt x="21647" y="0"/>
                </a:moveTo>
                <a:lnTo>
                  <a:pt x="18380" y="21631"/>
                </a:lnTo>
                <a:lnTo>
                  <a:pt x="14" y="21586"/>
                </a:lnTo>
                <a:cubicBezTo>
                  <a:pt x="47" y="14386"/>
                  <a:pt x="-25" y="7226"/>
                  <a:pt x="8" y="26"/>
                </a:cubicBezTo>
                <a:lnTo>
                  <a:pt x="21647" y="0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2FB080B-D37C-4A24-878E-D7ACD6745CD1}"/>
              </a:ext>
            </a:extLst>
          </p:cNvPr>
          <p:cNvSpPr txBox="1">
            <a:spLocks/>
          </p:cNvSpPr>
          <p:nvPr userDrawn="1"/>
        </p:nvSpPr>
        <p:spPr>
          <a:xfrm>
            <a:off x="4194197" y="6648445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339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 userDrawn="1">
          <p15:clr>
            <a:srgbClr val="FBAE40"/>
          </p15:clr>
        </p15:guide>
        <p15:guide id="9" orient="horz" pos="2455" userDrawn="1">
          <p15:clr>
            <a:srgbClr val="FBAE40"/>
          </p15:clr>
        </p15:guide>
        <p15:guide id="10" orient="horz" pos="79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D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9" y="346825"/>
            <a:ext cx="11491383" cy="351984"/>
          </a:xfrm>
        </p:spPr>
        <p:txBody>
          <a:bodyPr/>
          <a:lstStyle>
            <a:lvl1pPr>
              <a:lnSpc>
                <a:spcPct val="70000"/>
              </a:lnSpc>
              <a:defRPr sz="2400"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84D8D30-34B0-4516-8A0F-0BA31ECF3FD0}"/>
              </a:ext>
            </a:extLst>
          </p:cNvPr>
          <p:cNvSpPr txBox="1">
            <a:spLocks/>
          </p:cNvSpPr>
          <p:nvPr userDrawn="1"/>
        </p:nvSpPr>
        <p:spPr>
          <a:xfrm>
            <a:off x="11191890" y="6603013"/>
            <a:ext cx="65616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815350" rtl="0" eaLnBrk="1" latinLnBrk="0" hangingPunct="1">
              <a:defRPr sz="900" b="1" i="0" kern="1200">
                <a:solidFill>
                  <a:schemeClr val="tx2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7" name="Content Placeholder 96">
            <a:extLst>
              <a:ext uri="{FF2B5EF4-FFF2-40B4-BE49-F238E27FC236}">
                <a16:creationId xmlns:a16="http://schemas.microsoft.com/office/drawing/2014/main" id="{24CE7629-A7D9-4CFC-A542-475A09C88920}"/>
              </a:ext>
            </a:extLst>
          </p:cNvPr>
          <p:cNvSpPr txBox="1">
            <a:spLocks/>
          </p:cNvSpPr>
          <p:nvPr userDrawn="1"/>
        </p:nvSpPr>
        <p:spPr>
          <a:xfrm>
            <a:off x="345019" y="619776"/>
            <a:ext cx="11491383" cy="738664"/>
          </a:xfrm>
          <a:prstGeom prst="rect">
            <a:avLst/>
          </a:prstGeom>
        </p:spPr>
        <p:txBody>
          <a:bodyPr wrap="square" lIns="0" rIns="0"/>
          <a:lstStyle>
            <a:lvl1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1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1pPr>
            <a:lvl2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2pPr>
            <a:lvl3pPr marL="144460" indent="-14446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6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3pPr>
            <a:lvl4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1" i="0" kern="1200" cap="none" baseline="0">
                <a:solidFill>
                  <a:schemeClr val="tx2"/>
                </a:solidFill>
                <a:latin typeface="+mn-lt"/>
                <a:ea typeface="Arial Black" charset="0"/>
                <a:cs typeface="Arial Black" charset="0"/>
              </a:defRPr>
            </a:lvl4pPr>
            <a:lvl5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Arial Black" charset="0"/>
                <a:cs typeface="Arial Black" charset="0"/>
              </a:defRPr>
            </a:lvl5pPr>
            <a:lvl6pPr marL="171446" indent="-136522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600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400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None/>
              <a:defRPr sz="1400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44460" indent="-144460" algn="l" defTabSz="1300976" rtl="0" eaLnBrk="1" latinLnBrk="0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/>
              <a:defRPr sz="1400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endParaRPr lang="en-US" sz="1600">
              <a:solidFill>
                <a:srgbClr val="C00000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86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5874B726-6D5D-4CE1-8559-D723EB050B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292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5874B726-6D5D-4CE1-8559-D723EB050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FD9CB74E-697E-4258-9FEF-533CC3DDDDE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91788" y="520186"/>
            <a:ext cx="8419212" cy="56111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>
              <a:defRPr sz="20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42A44541-1847-4CDC-871A-2109B437659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1786" y="1304925"/>
            <a:ext cx="8419211" cy="51339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228600" indent="-228600">
              <a:tabLst/>
              <a:defRPr sz="1600" b="0" i="0"/>
            </a:lvl1pPr>
            <a:lvl2pPr marL="548640" indent="-228600">
              <a:defRPr sz="1400" b="0" i="0"/>
            </a:lvl2pPr>
            <a:lvl3pPr marL="822960">
              <a:defRPr sz="1200" b="0" i="0"/>
            </a:lvl3pPr>
            <a:lvl4pPr marL="1097280">
              <a:defRPr sz="1200" b="0" i="0"/>
            </a:lvl4pPr>
            <a:lvl5pPr marL="1371600">
              <a:defRPr sz="1200"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8288-04ED-4783-856B-F3B92ABF3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1787" y="220663"/>
            <a:ext cx="8419211" cy="248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6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2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1340376" cy="652934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1821" y="1495313"/>
            <a:ext cx="11340376" cy="5043231"/>
          </a:xfrm>
          <a:prstGeom prst="rect">
            <a:avLst/>
          </a:prstGeom>
        </p:spPr>
        <p:txBody>
          <a:bodyPr/>
          <a:lstStyle>
            <a:lvl1pPr marL="342925" indent="-342925"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3003" indent="-285771">
              <a:buClr>
                <a:srgbClr val="0000F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82" indent="-228617">
              <a:buClr>
                <a:srgbClr val="0000FF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315" indent="-228617">
              <a:buClr>
                <a:srgbClr val="0000FF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547" indent="-228617">
              <a:buClr>
                <a:srgbClr val="0000F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696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4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64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85"/>
          <p:cNvSpPr/>
          <p:nvPr userDrawn="1"/>
        </p:nvSpPr>
        <p:spPr>
          <a:xfrm>
            <a:off x="0" y="0"/>
            <a:ext cx="11277401" cy="6872359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586"/>
              <a:gd name="connsiteX1" fmla="*/ 15900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631"/>
              <a:gd name="connsiteX1" fmla="*/ 18380 w 21647"/>
              <a:gd name="connsiteY1" fmla="*/ 21631 h 21631"/>
              <a:gd name="connsiteX2" fmla="*/ 14 w 21647"/>
              <a:gd name="connsiteY2" fmla="*/ 21586 h 21631"/>
              <a:gd name="connsiteX3" fmla="*/ 8 w 21647"/>
              <a:gd name="connsiteY3" fmla="*/ 26 h 21631"/>
              <a:gd name="connsiteX4" fmla="*/ 21647 w 21647"/>
              <a:gd name="connsiteY4" fmla="*/ 0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7" h="21631" extrusionOk="0">
                <a:moveTo>
                  <a:pt x="21647" y="0"/>
                </a:moveTo>
                <a:lnTo>
                  <a:pt x="18380" y="21631"/>
                </a:lnTo>
                <a:lnTo>
                  <a:pt x="14" y="21586"/>
                </a:lnTo>
                <a:cubicBezTo>
                  <a:pt x="47" y="14386"/>
                  <a:pt x="-25" y="7226"/>
                  <a:pt x="8" y="26"/>
                </a:cubicBezTo>
                <a:lnTo>
                  <a:pt x="21647" y="0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2FB080B-D37C-4A24-878E-D7ACD6745CD1}"/>
              </a:ext>
            </a:extLst>
          </p:cNvPr>
          <p:cNvSpPr txBox="1">
            <a:spLocks/>
          </p:cNvSpPr>
          <p:nvPr userDrawn="1"/>
        </p:nvSpPr>
        <p:spPr>
          <a:xfrm>
            <a:off x="4194197" y="6648445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0819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1340376" cy="652934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421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1340376" cy="652934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1821" y="1495313"/>
            <a:ext cx="11340376" cy="5043231"/>
          </a:xfrm>
          <a:prstGeom prst="rect">
            <a:avLst/>
          </a:prstGeom>
        </p:spPr>
        <p:txBody>
          <a:bodyPr/>
          <a:lstStyle>
            <a:lvl1pPr marL="342925" indent="-342925"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3003" indent="-285771">
              <a:buClr>
                <a:srgbClr val="0000F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82" indent="-228617">
              <a:buClr>
                <a:srgbClr val="0000FF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315" indent="-228617">
              <a:buClr>
                <a:srgbClr val="0000FF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547" indent="-228617">
              <a:buClr>
                <a:srgbClr val="0000F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395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1col" userDrawn="1">
  <p:cSld name="1_Content 1co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C38ECB9-D3F5-4451-BCA5-662FB14A3E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C38ECB9-D3F5-4451-BCA5-662FB14A3E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Google Shape;68;p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0" y="-167372"/>
            <a:ext cx="144631" cy="68884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0A89E-7967-89D1-98FF-C0FF7706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783" y="6583302"/>
            <a:ext cx="3232079" cy="14384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Graphik" panose="020B0503030202060203" pitchFamily="34" charset="0"/>
              </a:defRPr>
            </a:lvl1pPr>
          </a:lstStyle>
          <a:p>
            <a:r>
              <a:rPr lang="en-US"/>
              <a:t>Copyright © 2023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5FB0-DC39-1E44-E653-4B25889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9862" y="6583303"/>
            <a:ext cx="1192657" cy="143839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Graphik" panose="020B0503030202060203" pitchFamily="34" charset="0"/>
              </a:defRPr>
            </a:lvl1pPr>
          </a:lstStyle>
          <a:p>
            <a:r>
              <a:rPr lang="en-US"/>
              <a:t>Page </a:t>
            </a:r>
            <a:fld id="{EF032A70-39BD-4643-9956-A88268F7ED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E9516-921B-E5F1-8FB6-59167362651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1" y="6543485"/>
            <a:ext cx="775456" cy="25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B6DDB-4157-D1A2-745D-74A3F1A771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1" y="6611874"/>
            <a:ext cx="391534" cy="1811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B52B94-7121-BA4A-3525-F2745B59E5CB}"/>
              </a:ext>
            </a:extLst>
          </p:cNvPr>
          <p:cNvCxnSpPr/>
          <p:nvPr userDrawn="1"/>
        </p:nvCxnSpPr>
        <p:spPr>
          <a:xfrm flipH="1">
            <a:off x="0" y="647156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67;p6">
            <a:extLst>
              <a:ext uri="{FF2B5EF4-FFF2-40B4-BE49-F238E27FC236}">
                <a16:creationId xmlns:a16="http://schemas.microsoft.com/office/drawing/2014/main" id="{0713687F-22EC-5581-CA82-DBBB38413449}"/>
              </a:ext>
            </a:extLst>
          </p:cNvPr>
          <p:cNvPicPr preferRelativeResize="0"/>
          <p:nvPr userDrawn="1"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0400" y="108000"/>
            <a:ext cx="1012417" cy="307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90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 descr="A close-up of 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4FB2CD0E-B4DC-4E96-811A-7BF37BC487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7273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642B6BE-61A4-48D9-BA17-58A2DE38A4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duotone>
              <a:srgbClr val="00B05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89" y="426107"/>
            <a:ext cx="5337411" cy="5856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ED432-AA72-BF43-6D54-DE5C7A057913}"/>
              </a:ext>
            </a:extLst>
          </p:cNvPr>
          <p:cNvSpPr/>
          <p:nvPr userDrawn="1"/>
        </p:nvSpPr>
        <p:spPr>
          <a:xfrm>
            <a:off x="0" y="-1"/>
            <a:ext cx="12192000" cy="692727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6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4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64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85"/>
          <p:cNvSpPr/>
          <p:nvPr userDrawn="1"/>
        </p:nvSpPr>
        <p:spPr>
          <a:xfrm>
            <a:off x="0" y="0"/>
            <a:ext cx="11277401" cy="6872359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586"/>
              <a:gd name="connsiteX1" fmla="*/ 15900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631"/>
              <a:gd name="connsiteX1" fmla="*/ 18380 w 21647"/>
              <a:gd name="connsiteY1" fmla="*/ 21631 h 21631"/>
              <a:gd name="connsiteX2" fmla="*/ 14 w 21647"/>
              <a:gd name="connsiteY2" fmla="*/ 21586 h 21631"/>
              <a:gd name="connsiteX3" fmla="*/ 8 w 21647"/>
              <a:gd name="connsiteY3" fmla="*/ 26 h 21631"/>
              <a:gd name="connsiteX4" fmla="*/ 21647 w 21647"/>
              <a:gd name="connsiteY4" fmla="*/ 0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7" h="21631" extrusionOk="0">
                <a:moveTo>
                  <a:pt x="21647" y="0"/>
                </a:moveTo>
                <a:lnTo>
                  <a:pt x="18380" y="21631"/>
                </a:lnTo>
                <a:lnTo>
                  <a:pt x="14" y="21586"/>
                </a:lnTo>
                <a:cubicBezTo>
                  <a:pt x="47" y="14386"/>
                  <a:pt x="-25" y="7226"/>
                  <a:pt x="8" y="26"/>
                </a:cubicBezTo>
                <a:lnTo>
                  <a:pt x="21647" y="0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3EE0D-AA5C-4626-BAD5-16F06F5C7355}"/>
              </a:ext>
            </a:extLst>
          </p:cNvPr>
          <p:cNvSpPr txBox="1">
            <a:spLocks/>
          </p:cNvSpPr>
          <p:nvPr userDrawn="1"/>
        </p:nvSpPr>
        <p:spPr>
          <a:xfrm>
            <a:off x="101748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019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1612360" cy="65293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Graphik Semibold" panose="020B0703030202060203" pitchFamily="34" charset="0"/>
                <a:ea typeface="Graphik Semibold" panose="020B0703030202060203" pitchFamily="34" charset="0"/>
                <a:cs typeface="Graphik Semibold" panose="020B07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1821" y="1495313"/>
            <a:ext cx="11141336" cy="5043231"/>
          </a:xfrm>
          <a:prstGeom prst="rect">
            <a:avLst/>
          </a:prstGeom>
        </p:spPr>
        <p:txBody>
          <a:bodyPr/>
          <a:lstStyle>
            <a:lvl1pPr marL="342925" indent="-342925">
              <a:buClr>
                <a:srgbClr val="0000F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3003" indent="-285771">
              <a:buClr>
                <a:srgbClr val="0000F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82" indent="-228617">
              <a:buClr>
                <a:srgbClr val="0000FF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315" indent="-228617">
              <a:buClr>
                <a:srgbClr val="0000FF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547" indent="-228617">
              <a:buClr>
                <a:srgbClr val="0000F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15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BED39-29F0-8D82-DE84-382E872BC0D7}"/>
              </a:ext>
            </a:extLst>
          </p:cNvPr>
          <p:cNvSpPr/>
          <p:nvPr userDrawn="1"/>
        </p:nvSpPr>
        <p:spPr>
          <a:xfrm>
            <a:off x="6680499" y="0"/>
            <a:ext cx="55115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71C5C-79F4-746A-655D-B8271CAA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3413" y="500434"/>
            <a:ext cx="4849812" cy="687016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None/>
              <a:defRPr lang="en-US" sz="2000" b="1" cap="all" baseline="0" dirty="0" smtClean="0">
                <a:latin typeface="Graphik" panose="020B0503030202060203" pitchFamily="34" charset="0"/>
                <a:ea typeface="+mj-ea"/>
                <a:cs typeface="Arial" pitchFamily="34" charset="0"/>
              </a:defRPr>
            </a:lvl1pPr>
            <a:lvl2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>
              <a:defRPr lang="en-US" sz="4400" dirty="0" smtClean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>
              <a:defRPr lang="en-US" sz="4400" dirty="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5904099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1053-9C50-CA6D-6253-AB0CBDD011E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2" descr="Final Kasikorn Logo">
            <a:extLst>
              <a:ext uri="{FF2B5EF4-FFF2-40B4-BE49-F238E27FC236}">
                <a16:creationId xmlns:a16="http://schemas.microsoft.com/office/drawing/2014/main" id="{FC754F55-E3DA-E6A0-D682-37252B1738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262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0587886" cy="65293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039707" y="173915"/>
            <a:ext cx="1152293" cy="652934"/>
          </a:xfrm>
          <a:prstGeom prst="rect">
            <a:avLst/>
          </a:prstGeom>
          <a:solidFill>
            <a:srgbClr val="059B3B"/>
          </a:solidFill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ctr"/>
            <a:r>
              <a:rPr lang="en-US" sz="1400" kern="0">
                <a:solidFill>
                  <a:schemeClr val="bg1"/>
                </a:solidFill>
              </a:rPr>
              <a:t>Point</a:t>
            </a:r>
            <a:r>
              <a:rPr lang="en-US" sz="1400" kern="0" baseline="0">
                <a:solidFill>
                  <a:schemeClr val="bg1"/>
                </a:solidFill>
              </a:rPr>
              <a:t> of View</a:t>
            </a:r>
            <a:endParaRPr lang="en-US" sz="140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4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0587886" cy="65293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039707" y="173915"/>
            <a:ext cx="1152293" cy="652934"/>
          </a:xfrm>
          <a:prstGeom prst="rect">
            <a:avLst/>
          </a:prstGeom>
          <a:solidFill>
            <a:srgbClr val="059B3B"/>
          </a:solidFill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ctr"/>
            <a:r>
              <a:rPr lang="en-US" sz="1400" kern="0">
                <a:solidFill>
                  <a:schemeClr val="bg1"/>
                </a:solidFill>
              </a:rPr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3671117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0587886" cy="65293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039707" y="173915"/>
            <a:ext cx="1152293" cy="652934"/>
          </a:xfrm>
          <a:prstGeom prst="rect">
            <a:avLst/>
          </a:prstGeom>
          <a:solidFill>
            <a:srgbClr val="059B3B"/>
          </a:solidFill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ctr"/>
            <a:r>
              <a:rPr lang="en-US" sz="1400" kern="0">
                <a:solidFill>
                  <a:schemeClr val="bg1"/>
                </a:solidFill>
              </a:rPr>
              <a:t>Proposed</a:t>
            </a:r>
            <a:r>
              <a:rPr lang="en-US" sz="1400" kern="0" baseline="0">
                <a:solidFill>
                  <a:schemeClr val="bg1"/>
                </a:solidFill>
              </a:rPr>
              <a:t> </a:t>
            </a:r>
            <a:r>
              <a:rPr lang="en-US" sz="1400" kern="0">
                <a:solidFill>
                  <a:schemeClr val="bg1"/>
                </a:solidFill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33058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1821" y="173915"/>
            <a:ext cx="10587886" cy="65293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039707" y="173915"/>
            <a:ext cx="1152293" cy="652934"/>
          </a:xfrm>
          <a:prstGeom prst="rect">
            <a:avLst/>
          </a:prstGeom>
          <a:solidFill>
            <a:srgbClr val="059B3B"/>
          </a:solidFill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5pPr>
            <a:lvl6pPr marL="4572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6pPr>
            <a:lvl7pPr marL="9144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7pPr>
            <a:lvl8pPr marL="13716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8pPr>
            <a:lvl9pPr marL="1828931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ctr"/>
            <a:r>
              <a:rPr lang="en-US" sz="1400" kern="0">
                <a:solidFill>
                  <a:schemeClr val="bg1"/>
                </a:solidFill>
              </a:rPr>
              <a:t>Proposed Team Structure</a:t>
            </a:r>
          </a:p>
        </p:txBody>
      </p:sp>
    </p:spTree>
    <p:extLst>
      <p:ext uri="{BB962C8B-B14F-4D97-AF65-F5344CB8AC3E}">
        <p14:creationId xmlns:p14="http://schemas.microsoft.com/office/powerpoint/2010/main" val="3063355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White Signature">
    <p:bg>
      <p:bgPr>
        <a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054"/>
                    </a14:imgEffect>
                    <a14:imgEffect>
                      <a14:saturation sat="200000"/>
                    </a14:imgEffect>
                    <a14:imgEffect>
                      <a14:brightnessContrast bright="53000" contrast="-11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TitleHD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173" y="-1"/>
            <a:ext cx="12188825" cy="4667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889" y="408377"/>
            <a:ext cx="3002814" cy="7732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888F380-45FA-4270-B7F5-1455DDAECE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8308" y="233033"/>
            <a:ext cx="3207394" cy="845755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8872785-0931-4EEA-A53C-573433314663}"/>
              </a:ext>
            </a:extLst>
          </p:cNvPr>
          <p:cNvSpPr txBox="1">
            <a:spLocks/>
          </p:cNvSpPr>
          <p:nvPr userDrawn="1"/>
        </p:nvSpPr>
        <p:spPr>
          <a:xfrm>
            <a:off x="101748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389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B3E6-1619-A97F-B35A-825F5E0E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63E9-03CF-5C48-1D25-54A53491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EA7E-EB63-D49D-85F4-24919FE2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C67-B1F3-4289-A495-9934345B9B4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8FC6-3559-A29F-F02D-ACED954F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FEFB-791A-3D60-CDC5-CD7E64F2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65B3-34A6-4307-804D-69304EAA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7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1" name="Rectangle 11"/>
          <p:cNvSpPr>
            <a:spLocks noChangeArrowheads="1"/>
          </p:cNvSpPr>
          <p:nvPr userDrawn="1"/>
        </p:nvSpPr>
        <p:spPr bwMode="auto">
          <a:xfrm>
            <a:off x="63422" y="1069918"/>
            <a:ext cx="12069997" cy="2287074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440338" name="Rectangle 1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" y="2216598"/>
            <a:ext cx="12191976" cy="976513"/>
          </a:xfrm>
        </p:spPr>
        <p:txBody>
          <a:bodyPr/>
          <a:lstStyle>
            <a:lvl1pPr algn="ctr"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Project Name</a:t>
            </a:r>
            <a:endParaRPr lang="th-TH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8715"/>
            <a:ext cx="12192000" cy="762000"/>
          </a:xfrm>
        </p:spPr>
        <p:txBody>
          <a:bodyPr/>
          <a:lstStyle>
            <a:lvl1pPr algn="ctr">
              <a:buNone/>
              <a:defRPr sz="1600" b="1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Presenter Name(s)</a:t>
            </a:r>
            <a:endParaRPr lang="th-TH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028753"/>
            <a:ext cx="12192000" cy="381000"/>
          </a:xfrm>
        </p:spPr>
        <p:txBody>
          <a:bodyPr/>
          <a:lstStyle>
            <a:lvl1pPr algn="ctr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Presentation Date (</a:t>
            </a:r>
            <a:r>
              <a:rPr lang="en-US" err="1"/>
              <a:t>dd</a:t>
            </a:r>
            <a:r>
              <a:rPr lang="en-US"/>
              <a:t>/mm/</a:t>
            </a:r>
            <a:r>
              <a:rPr lang="en-US" err="1"/>
              <a:t>yyyy</a:t>
            </a:r>
            <a:r>
              <a:rPr lang="en-US"/>
              <a:t>)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12554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36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Advisory Counsel</a:t>
            </a:r>
            <a:endParaRPr 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47" y="19168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Solution and Security Design Approval Request</a:t>
            </a:r>
          </a:p>
        </p:txBody>
      </p:sp>
    </p:spTree>
    <p:extLst>
      <p:ext uri="{BB962C8B-B14F-4D97-AF65-F5344CB8AC3E}">
        <p14:creationId xmlns:p14="http://schemas.microsoft.com/office/powerpoint/2010/main" val="424541020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1" name="Rectangle 11"/>
          <p:cNvSpPr>
            <a:spLocks noChangeArrowheads="1"/>
          </p:cNvSpPr>
          <p:nvPr userDrawn="1"/>
        </p:nvSpPr>
        <p:spPr bwMode="auto">
          <a:xfrm>
            <a:off x="63422" y="1069918"/>
            <a:ext cx="12069997" cy="279113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440338" name="Rectangle 1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" y="2564904"/>
            <a:ext cx="12191976" cy="976513"/>
          </a:xfrm>
        </p:spPr>
        <p:txBody>
          <a:bodyPr/>
          <a:lstStyle>
            <a:lvl1pPr algn="ctr"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Project Name</a:t>
            </a:r>
            <a:endParaRPr lang="th-TH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65104"/>
            <a:ext cx="12192000" cy="762000"/>
          </a:xfrm>
        </p:spPr>
        <p:txBody>
          <a:bodyPr/>
          <a:lstStyle>
            <a:lvl1pPr algn="ctr">
              <a:buNone/>
              <a:defRPr sz="1600" b="1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Presenter Name(s)</a:t>
            </a:r>
            <a:endParaRPr lang="th-TH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733256"/>
            <a:ext cx="12192000" cy="381000"/>
          </a:xfrm>
        </p:spPr>
        <p:txBody>
          <a:bodyPr/>
          <a:lstStyle>
            <a:lvl1pPr algn="ctr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Presentation Date (</a:t>
            </a:r>
            <a:r>
              <a:rPr lang="en-US" err="1"/>
              <a:t>dd</a:t>
            </a:r>
            <a:r>
              <a:rPr lang="en-US"/>
              <a:t>/mm/</a:t>
            </a:r>
            <a:r>
              <a:rPr lang="en-US" err="1"/>
              <a:t>yyyy</a:t>
            </a:r>
            <a:r>
              <a:rPr lang="en-US"/>
              <a:t>)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14145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and Architecture</a:t>
            </a:r>
            <a:r>
              <a:rPr lang="en-US" sz="3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Counsel</a:t>
            </a:r>
            <a:endParaRPr 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47" y="1990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Policy and Architecture Approval Request</a:t>
            </a:r>
          </a:p>
        </p:txBody>
      </p:sp>
    </p:spTree>
    <p:extLst>
      <p:ext uri="{BB962C8B-B14F-4D97-AF65-F5344CB8AC3E}">
        <p14:creationId xmlns:p14="http://schemas.microsoft.com/office/powerpoint/2010/main" val="353336887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982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63422" y="2819400"/>
            <a:ext cx="12069997" cy="30480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19" y="4406901"/>
            <a:ext cx="10363200" cy="1362075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19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598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8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524000"/>
            <a:ext cx="587022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778" y="1524000"/>
            <a:ext cx="587022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36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89" y="838200"/>
            <a:ext cx="11875911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089" y="1535113"/>
            <a:ext cx="577991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089" y="2174875"/>
            <a:ext cx="5779911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933" y="1535113"/>
            <a:ext cx="57723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6933" y="2174875"/>
            <a:ext cx="577238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98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29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93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75" y="273051"/>
            <a:ext cx="6814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435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1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81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81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587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90219" y="6248401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164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10792178" y="838200"/>
            <a:ext cx="1174044" cy="54102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82489" y="838200"/>
            <a:ext cx="993422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4" y="838200"/>
            <a:ext cx="10430933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48401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526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5"/>
          <p:cNvSpPr>
            <a:spLocks noChangeArrowheads="1"/>
          </p:cNvSpPr>
          <p:nvPr userDrawn="1"/>
        </p:nvSpPr>
        <p:spPr bwMode="auto">
          <a:xfrm>
            <a:off x="1" y="-1"/>
            <a:ext cx="12192001" cy="68580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4" descr="Final Kasikorn Logo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36" y="1845208"/>
            <a:ext cx="4515897" cy="352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56617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1" name="Rectangle 11"/>
          <p:cNvSpPr>
            <a:spLocks noChangeArrowheads="1"/>
          </p:cNvSpPr>
          <p:nvPr userDrawn="1"/>
        </p:nvSpPr>
        <p:spPr bwMode="auto">
          <a:xfrm>
            <a:off x="63422" y="1069918"/>
            <a:ext cx="12069997" cy="2287074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440338" name="Rectangle 1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" y="2216598"/>
            <a:ext cx="12191976" cy="976513"/>
          </a:xfrm>
        </p:spPr>
        <p:txBody>
          <a:bodyPr/>
          <a:lstStyle>
            <a:lvl1pPr algn="ctr"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Project Name</a:t>
            </a:r>
            <a:endParaRPr lang="th-TH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8715"/>
            <a:ext cx="12192000" cy="762000"/>
          </a:xfrm>
        </p:spPr>
        <p:txBody>
          <a:bodyPr/>
          <a:lstStyle>
            <a:lvl1pPr algn="ctr">
              <a:buNone/>
              <a:defRPr sz="1600" b="1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Presenter Name(s)</a:t>
            </a:r>
            <a:endParaRPr lang="th-TH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028753"/>
            <a:ext cx="12192000" cy="381000"/>
          </a:xfrm>
        </p:spPr>
        <p:txBody>
          <a:bodyPr/>
          <a:lstStyle>
            <a:lvl1pPr algn="ctr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Presentation Date (</a:t>
            </a:r>
            <a:r>
              <a:rPr lang="en-US" err="1"/>
              <a:t>dd</a:t>
            </a:r>
            <a:r>
              <a:rPr lang="en-US"/>
              <a:t>/mm/</a:t>
            </a:r>
            <a:r>
              <a:rPr lang="en-US" err="1"/>
              <a:t>yyyy</a:t>
            </a:r>
            <a:r>
              <a:rPr lang="en-US"/>
              <a:t>)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12554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sz="36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Advisory Counsel</a:t>
            </a:r>
            <a:endParaRPr lang="en-US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47" y="19168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Solution and Security Design Approval Request</a:t>
            </a:r>
          </a:p>
        </p:txBody>
      </p:sp>
    </p:spTree>
    <p:extLst>
      <p:ext uri="{BB962C8B-B14F-4D97-AF65-F5344CB8AC3E}">
        <p14:creationId xmlns:p14="http://schemas.microsoft.com/office/powerpoint/2010/main" val="33845528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2022 Accenture  All rights reserved.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6FFDD57-B69E-44A5-2536-BE138DBBED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CE54C559-F46F-29A4-93BC-B8CE0CD31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1" name="Rectangle 11"/>
          <p:cNvSpPr>
            <a:spLocks noChangeArrowheads="1"/>
          </p:cNvSpPr>
          <p:nvPr userDrawn="1"/>
        </p:nvSpPr>
        <p:spPr bwMode="auto">
          <a:xfrm>
            <a:off x="63422" y="1069918"/>
            <a:ext cx="12069997" cy="279113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440338" name="Rectangle 1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4" y="2564904"/>
            <a:ext cx="12191976" cy="976513"/>
          </a:xfrm>
        </p:spPr>
        <p:txBody>
          <a:bodyPr/>
          <a:lstStyle>
            <a:lvl1pPr algn="ctr"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Project Name</a:t>
            </a:r>
            <a:endParaRPr lang="th-TH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65104"/>
            <a:ext cx="12192000" cy="762000"/>
          </a:xfrm>
        </p:spPr>
        <p:txBody>
          <a:bodyPr/>
          <a:lstStyle>
            <a:lvl1pPr algn="ctr">
              <a:buNone/>
              <a:defRPr sz="1600" b="1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Presenter Name(s)</a:t>
            </a:r>
            <a:endParaRPr lang="th-TH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733256"/>
            <a:ext cx="12192000" cy="381000"/>
          </a:xfrm>
        </p:spPr>
        <p:txBody>
          <a:bodyPr/>
          <a:lstStyle>
            <a:lvl1pPr algn="ctr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Presentation Date (</a:t>
            </a:r>
            <a:r>
              <a:rPr lang="en-US" err="1"/>
              <a:t>dd</a:t>
            </a:r>
            <a:r>
              <a:rPr lang="en-US"/>
              <a:t>/mm/</a:t>
            </a:r>
            <a:r>
              <a:rPr lang="en-US" err="1"/>
              <a:t>yyyy</a:t>
            </a:r>
            <a:r>
              <a:rPr lang="en-US"/>
              <a:t>)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14145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and Architecture</a:t>
            </a:r>
            <a:r>
              <a:rPr lang="en-US" sz="3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Counsel</a:t>
            </a:r>
            <a:endParaRPr 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747" y="1990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Policy and Architecture Approval Request</a:t>
            </a:r>
          </a:p>
        </p:txBody>
      </p:sp>
    </p:spTree>
    <p:extLst>
      <p:ext uri="{BB962C8B-B14F-4D97-AF65-F5344CB8AC3E}">
        <p14:creationId xmlns:p14="http://schemas.microsoft.com/office/powerpoint/2010/main" val="416069867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188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63422" y="2819400"/>
            <a:ext cx="12069997" cy="30480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19" y="4406901"/>
            <a:ext cx="10363200" cy="1362075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19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7338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3" y="1524000"/>
            <a:ext cx="587022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778" y="1524000"/>
            <a:ext cx="587022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003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89" y="838200"/>
            <a:ext cx="11875911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089" y="1535113"/>
            <a:ext cx="577991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089" y="2174875"/>
            <a:ext cx="5779911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933" y="1535113"/>
            <a:ext cx="57723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6933" y="2174875"/>
            <a:ext cx="577238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356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064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485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75" y="273051"/>
            <a:ext cx="6814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233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1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81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81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32228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28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63422" y="838200"/>
            <a:ext cx="12069997" cy="6096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90219" y="6248401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39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1024499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4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</a:lstStyle>
          <a:p>
            <a:pPr lv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81" y="419100"/>
            <a:ext cx="11261361" cy="6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AU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6A6140F-2454-3D57-7104-3F145A105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5D322470-99AB-AC68-D679-EF3BC15C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380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10792178" y="838200"/>
            <a:ext cx="1174044" cy="5410200"/>
          </a:xfrm>
          <a:prstGeom prst="rect">
            <a:avLst/>
          </a:prstGeom>
          <a:gradFill flip="none" rotWithShape="1">
            <a:gsLst>
              <a:gs pos="0">
                <a:srgbClr val="2970A5">
                  <a:shade val="30000"/>
                  <a:satMod val="115000"/>
                </a:srgbClr>
              </a:gs>
              <a:gs pos="50000">
                <a:srgbClr val="2970A5">
                  <a:shade val="67500"/>
                  <a:satMod val="115000"/>
                </a:srgbClr>
              </a:gs>
              <a:gs pos="100000">
                <a:srgbClr val="2970A5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0"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82489" y="838200"/>
            <a:ext cx="993422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4" y="838200"/>
            <a:ext cx="10430933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331095" y="6248401"/>
            <a:ext cx="2743200" cy="365125"/>
          </a:xfrm>
        </p:spPr>
        <p:txBody>
          <a:bodyPr/>
          <a:lstStyle/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685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35"/>
          <p:cNvSpPr>
            <a:spLocks noChangeArrowheads="1"/>
          </p:cNvSpPr>
          <p:nvPr userDrawn="1"/>
        </p:nvSpPr>
        <p:spPr bwMode="auto">
          <a:xfrm>
            <a:off x="1" y="-1"/>
            <a:ext cx="12192001" cy="68580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4" descr="Final Kasikorn Logo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36" y="1845208"/>
            <a:ext cx="4515897" cy="352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52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7E5EA7-D961-B70E-0F0A-BF17FC449AB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2" descr="Final Kasikorn Logo">
            <a:extLst>
              <a:ext uri="{FF2B5EF4-FFF2-40B4-BE49-F238E27FC236}">
                <a16:creationId xmlns:a16="http://schemas.microsoft.com/office/drawing/2014/main" id="{26EFC343-A130-6FA2-6526-D8B19A1512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889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7C821-E055-C34C-5F33-45FF181276C5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17-Nov</a:t>
            </a:r>
            <a:r>
              <a:rPr lang="en-US" sz="900">
                <a:latin typeface="+mj-lt"/>
              </a:rPr>
              <a:t>-23</a:t>
            </a:r>
          </a:p>
        </p:txBody>
      </p:sp>
    </p:spTree>
    <p:extLst>
      <p:ext uri="{BB962C8B-B14F-4D97-AF65-F5344CB8AC3E}">
        <p14:creationId xmlns:p14="http://schemas.microsoft.com/office/powerpoint/2010/main" val="156659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790A91-9329-AD73-EC87-2314957D2D9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23927010"/>
              </p:ext>
            </p:extLst>
          </p:nvPr>
        </p:nvGraphicFramePr>
        <p:xfrm>
          <a:off x="426624" y="6512816"/>
          <a:ext cx="300455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0">
                  <a:extLst>
                    <a:ext uri="{9D8B030D-6E8A-4147-A177-3AD203B41FA5}">
                      <a16:colId xmlns:a16="http://schemas.microsoft.com/office/drawing/2014/main" val="2827850723"/>
                    </a:ext>
                  </a:extLst>
                </a:gridCol>
                <a:gridCol w="824709">
                  <a:extLst>
                    <a:ext uri="{9D8B030D-6E8A-4147-A177-3AD203B41FA5}">
                      <a16:colId xmlns:a16="http://schemas.microsoft.com/office/drawing/2014/main" val="76477222"/>
                    </a:ext>
                  </a:extLst>
                </a:gridCol>
                <a:gridCol w="745082">
                  <a:extLst>
                    <a:ext uri="{9D8B030D-6E8A-4147-A177-3AD203B41FA5}">
                      <a16:colId xmlns:a16="http://schemas.microsoft.com/office/drawing/2014/main" val="1947375715"/>
                    </a:ext>
                  </a:extLst>
                </a:gridCol>
                <a:gridCol w="745082">
                  <a:extLst>
                    <a:ext uri="{9D8B030D-6E8A-4147-A177-3AD203B41FA5}">
                      <a16:colId xmlns:a16="http://schemas.microsoft.com/office/drawing/2014/main" val="3811003860"/>
                    </a:ext>
                  </a:extLst>
                </a:gridCol>
              </a:tblGrid>
              <a:tr h="169524"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Graphik" panose="020B0503030202060203" pitchFamily="34" charset="77"/>
                        </a:rPr>
                        <a:t>In-Progress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Graphik" panose="020B0503030202060203" pitchFamily="34" charset="77"/>
                        </a:rPr>
                        <a:t>Closed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Monitor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754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1C4765-A382-A21B-160A-41ABF68BB031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3-Nov</a:t>
            </a:r>
            <a:r>
              <a:rPr lang="en-US" sz="900">
                <a:latin typeface="+mj-lt"/>
              </a:rPr>
              <a:t>-23</a:t>
            </a:r>
          </a:p>
        </p:txBody>
      </p:sp>
    </p:spTree>
    <p:extLst>
      <p:ext uri="{BB962C8B-B14F-4D97-AF65-F5344CB8AC3E}">
        <p14:creationId xmlns:p14="http://schemas.microsoft.com/office/powerpoint/2010/main" val="1199848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C5C594-11C6-1D02-684E-299E84312026}"/>
              </a:ext>
            </a:extLst>
          </p:cNvPr>
          <p:cNvGrpSpPr/>
          <p:nvPr userDrawn="1"/>
        </p:nvGrpSpPr>
        <p:grpSpPr>
          <a:xfrm>
            <a:off x="463663" y="6593989"/>
            <a:ext cx="2364592" cy="182770"/>
            <a:chOff x="463663" y="6584364"/>
            <a:chExt cx="2364592" cy="182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9FDBB1-3176-DFD9-BF6C-69756DF0752E}"/>
                </a:ext>
              </a:extLst>
            </p:cNvPr>
            <p:cNvSpPr/>
            <p:nvPr/>
          </p:nvSpPr>
          <p:spPr>
            <a:xfrm>
              <a:off x="716040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Not Start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212B895-9B4F-5E7E-4F59-CB7E686157BF}"/>
                </a:ext>
              </a:extLst>
            </p:cNvPr>
            <p:cNvSpPr/>
            <p:nvPr/>
          </p:nvSpPr>
          <p:spPr>
            <a:xfrm>
              <a:off x="463663" y="6584364"/>
              <a:ext cx="182770" cy="18277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437A45-B6FF-6F03-2AEF-3FE8E1242BAA}"/>
              </a:ext>
            </a:extLst>
          </p:cNvPr>
          <p:cNvGrpSpPr/>
          <p:nvPr userDrawn="1"/>
        </p:nvGrpSpPr>
        <p:grpSpPr>
          <a:xfrm>
            <a:off x="1290800" y="6593989"/>
            <a:ext cx="1641212" cy="182770"/>
            <a:chOff x="1290800" y="6584364"/>
            <a:chExt cx="1641212" cy="1827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C85F80-7265-4142-F6E5-DE8993FFD049}"/>
                </a:ext>
              </a:extLst>
            </p:cNvPr>
            <p:cNvSpPr/>
            <p:nvPr/>
          </p:nvSpPr>
          <p:spPr>
            <a:xfrm>
              <a:off x="1543177" y="6584364"/>
              <a:ext cx="138883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99" b="1" i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 </a:t>
              </a:r>
              <a:r>
                <a:rPr lang="en-US" sz="899" b="0" i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: On Track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8AF8CCA-F80B-8083-A13E-70787EB56D23}"/>
                </a:ext>
              </a:extLst>
            </p:cNvPr>
            <p:cNvSpPr/>
            <p:nvPr userDrawn="1"/>
          </p:nvSpPr>
          <p:spPr>
            <a:xfrm>
              <a:off x="1290800" y="6584364"/>
              <a:ext cx="182770" cy="182770"/>
            </a:xfrm>
            <a:prstGeom prst="flowChartConnector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4F948A-B631-A8A8-EDAC-3B0E87ACD3E6}"/>
              </a:ext>
            </a:extLst>
          </p:cNvPr>
          <p:cNvGrpSpPr/>
          <p:nvPr userDrawn="1"/>
        </p:nvGrpSpPr>
        <p:grpSpPr>
          <a:xfrm>
            <a:off x="2864637" y="6566253"/>
            <a:ext cx="2208621" cy="276742"/>
            <a:chOff x="2864637" y="6556628"/>
            <a:chExt cx="2208621" cy="2767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EFDA3E-CF6F-1CF1-6D3C-82A4118ECF64}"/>
                </a:ext>
              </a:extLst>
            </p:cNvPr>
            <p:cNvSpPr/>
            <p:nvPr/>
          </p:nvSpPr>
          <p:spPr>
            <a:xfrm>
              <a:off x="3114900" y="6556628"/>
              <a:ext cx="1958358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Progress: </a:t>
              </a:r>
              <a:r>
                <a:rPr lang="en-US" sz="899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Minor Delay 1-2 weeks and/or At High Risk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CCAFEC-8068-E17C-1984-EF62E6AE1080}"/>
                </a:ext>
              </a:extLst>
            </p:cNvPr>
            <p:cNvSpPr/>
            <p:nvPr userDrawn="1"/>
          </p:nvSpPr>
          <p:spPr>
            <a:xfrm>
              <a:off x="2864637" y="6584364"/>
              <a:ext cx="182770" cy="182770"/>
            </a:xfrm>
            <a:prstGeom prst="flowChartConnector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48C4B-0C02-26C8-9934-477DD380DD44}"/>
              </a:ext>
            </a:extLst>
          </p:cNvPr>
          <p:cNvGrpSpPr/>
          <p:nvPr userDrawn="1"/>
        </p:nvGrpSpPr>
        <p:grpSpPr>
          <a:xfrm>
            <a:off x="5116037" y="6566253"/>
            <a:ext cx="2368279" cy="276742"/>
            <a:chOff x="5116037" y="6556628"/>
            <a:chExt cx="2368279" cy="2767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077CD2-EC89-F6AF-248B-1591DE8D2056}"/>
                </a:ext>
              </a:extLst>
            </p:cNvPr>
            <p:cNvSpPr/>
            <p:nvPr/>
          </p:nvSpPr>
          <p:spPr>
            <a:xfrm>
              <a:off x="5372101" y="6556628"/>
              <a:ext cx="2112215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Progress: </a:t>
              </a:r>
              <a:r>
                <a:rPr lang="en-US" sz="899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Delayed 2-4 weeks and/or  impact Go-Live timeline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ACB16937-082D-1AA8-DE84-EA2DBE4E56D2}"/>
                </a:ext>
              </a:extLst>
            </p:cNvPr>
            <p:cNvSpPr/>
            <p:nvPr userDrawn="1"/>
          </p:nvSpPr>
          <p:spPr>
            <a:xfrm>
              <a:off x="5116037" y="6584364"/>
              <a:ext cx="182770" cy="182770"/>
            </a:xfrm>
            <a:prstGeom prst="flowChartConnector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58B67-D66D-4712-BC86-81DC4F40990F}"/>
              </a:ext>
            </a:extLst>
          </p:cNvPr>
          <p:cNvGrpSpPr/>
          <p:nvPr userDrawn="1"/>
        </p:nvGrpSpPr>
        <p:grpSpPr>
          <a:xfrm>
            <a:off x="7201327" y="6593989"/>
            <a:ext cx="2388261" cy="182770"/>
            <a:chOff x="7201327" y="6584364"/>
            <a:chExt cx="2388261" cy="1827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ADC423-F1C3-D7CA-911B-AB022855DF7E}"/>
                </a:ext>
              </a:extLst>
            </p:cNvPr>
            <p:cNvSpPr/>
            <p:nvPr/>
          </p:nvSpPr>
          <p:spPr>
            <a:xfrm>
              <a:off x="7477373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COMPLETED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03F3CF80-09FD-0916-1F05-F702FC5ED92C}"/>
                </a:ext>
              </a:extLst>
            </p:cNvPr>
            <p:cNvSpPr/>
            <p:nvPr userDrawn="1"/>
          </p:nvSpPr>
          <p:spPr>
            <a:xfrm>
              <a:off x="7201327" y="6584364"/>
              <a:ext cx="182770" cy="182770"/>
            </a:xfrm>
            <a:prstGeom prst="flowChartConnector">
              <a:avLst/>
            </a:prstGeom>
            <a:solidFill>
              <a:srgbClr val="0F2A6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814AA9-C922-B177-B532-4874CA5C88B1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3</a:t>
            </a:r>
            <a:r>
              <a:rPr lang="en-US" sz="900">
                <a:latin typeface="+mj-lt"/>
              </a:rPr>
              <a:t>-Nov-23</a:t>
            </a:r>
          </a:p>
        </p:txBody>
      </p:sp>
    </p:spTree>
    <p:extLst>
      <p:ext uri="{BB962C8B-B14F-4D97-AF65-F5344CB8AC3E}">
        <p14:creationId xmlns:p14="http://schemas.microsoft.com/office/powerpoint/2010/main" val="1315017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4AC541-3798-FAFA-23D6-068DFC947737}"/>
              </a:ext>
            </a:extLst>
          </p:cNvPr>
          <p:cNvGrpSpPr/>
          <p:nvPr userDrawn="1"/>
        </p:nvGrpSpPr>
        <p:grpSpPr>
          <a:xfrm>
            <a:off x="2605683" y="6547187"/>
            <a:ext cx="2210735" cy="276742"/>
            <a:chOff x="2711558" y="6537562"/>
            <a:chExt cx="2210735" cy="2767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DC029D-BF12-1B95-7984-EC3389BA377D}"/>
                </a:ext>
              </a:extLst>
            </p:cNvPr>
            <p:cNvSpPr/>
            <p:nvPr/>
          </p:nvSpPr>
          <p:spPr>
            <a:xfrm>
              <a:off x="2963935" y="6537562"/>
              <a:ext cx="1958358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AMBER: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Minor Delay 1-2 weeks and/or At High Risk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55CDAB5B-7FAF-681B-5C48-7008104AEC86}"/>
                </a:ext>
              </a:extLst>
            </p:cNvPr>
            <p:cNvSpPr/>
            <p:nvPr/>
          </p:nvSpPr>
          <p:spPr>
            <a:xfrm>
              <a:off x="2711558" y="6584364"/>
              <a:ext cx="182770" cy="182770"/>
            </a:xfrm>
            <a:prstGeom prst="flowChartConnector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5F46C9-9DD3-7016-74E1-0BE290936FC8}"/>
              </a:ext>
            </a:extLst>
          </p:cNvPr>
          <p:cNvGrpSpPr/>
          <p:nvPr userDrawn="1"/>
        </p:nvGrpSpPr>
        <p:grpSpPr>
          <a:xfrm>
            <a:off x="4662418" y="6547187"/>
            <a:ext cx="2364592" cy="276742"/>
            <a:chOff x="4922293" y="6537562"/>
            <a:chExt cx="2364592" cy="2767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CCB50-B211-6539-7E99-8C9D283696E8}"/>
                </a:ext>
              </a:extLst>
            </p:cNvPr>
            <p:cNvSpPr/>
            <p:nvPr/>
          </p:nvSpPr>
          <p:spPr>
            <a:xfrm>
              <a:off x="5174670" y="6537562"/>
              <a:ext cx="2112215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RED: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Delayed 2-4 weeks and/or  impact Go-Live timeline</a:t>
              </a:r>
              <a:endParaRPr lang="en-US" sz="900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A8D939B-6A65-7451-4C13-82164ABFCF73}"/>
                </a:ext>
              </a:extLst>
            </p:cNvPr>
            <p:cNvSpPr/>
            <p:nvPr/>
          </p:nvSpPr>
          <p:spPr>
            <a:xfrm>
              <a:off x="4922293" y="6584364"/>
              <a:ext cx="182770" cy="182770"/>
            </a:xfrm>
            <a:prstGeom prst="flowChartConnector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C25F63-FDA9-0685-AB6E-9BD2707FC365}"/>
              </a:ext>
            </a:extLst>
          </p:cNvPr>
          <p:cNvGrpSpPr/>
          <p:nvPr userDrawn="1"/>
        </p:nvGrpSpPr>
        <p:grpSpPr>
          <a:xfrm>
            <a:off x="463663" y="6593989"/>
            <a:ext cx="2364592" cy="182770"/>
            <a:chOff x="463663" y="6584364"/>
            <a:chExt cx="2364592" cy="182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830519-1BEF-45A6-7474-929A5F230D43}"/>
                </a:ext>
              </a:extLst>
            </p:cNvPr>
            <p:cNvSpPr/>
            <p:nvPr userDrawn="1"/>
          </p:nvSpPr>
          <p:spPr>
            <a:xfrm>
              <a:off x="716040" y="6606073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Not Start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7EB979B-B449-D6A7-ECBE-889944CEFC77}"/>
                </a:ext>
              </a:extLst>
            </p:cNvPr>
            <p:cNvSpPr/>
            <p:nvPr userDrawn="1"/>
          </p:nvSpPr>
          <p:spPr>
            <a:xfrm>
              <a:off x="463663" y="6584364"/>
              <a:ext cx="182770" cy="18277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E46813-B065-17EB-DEAD-C83F917C04F1}"/>
              </a:ext>
            </a:extLst>
          </p:cNvPr>
          <p:cNvGrpSpPr/>
          <p:nvPr userDrawn="1"/>
        </p:nvGrpSpPr>
        <p:grpSpPr>
          <a:xfrm>
            <a:off x="1290800" y="6593989"/>
            <a:ext cx="1331640" cy="182770"/>
            <a:chOff x="1290800" y="6584364"/>
            <a:chExt cx="1331640" cy="182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3C91D8-0E94-2420-2CFD-5173291F80EC}"/>
                </a:ext>
              </a:extLst>
            </p:cNvPr>
            <p:cNvSpPr/>
            <p:nvPr/>
          </p:nvSpPr>
          <p:spPr>
            <a:xfrm>
              <a:off x="1549432" y="6598262"/>
              <a:ext cx="1073008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GREEN: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On Track</a:t>
              </a:r>
              <a:endParaRPr lang="en-US" sz="900" i="1">
                <a:solidFill>
                  <a:srgbClr val="000000"/>
                </a:solidFill>
                <a:latin typeface="+mn-lt"/>
                <a:ea typeface="Calibri"/>
                <a:cs typeface="Arial" pitchFamily="34" charset="0"/>
              </a:endParaRP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952D7F76-070D-D38D-1451-BB9C2AF74680}"/>
                </a:ext>
              </a:extLst>
            </p:cNvPr>
            <p:cNvSpPr/>
            <p:nvPr userDrawn="1"/>
          </p:nvSpPr>
          <p:spPr>
            <a:xfrm>
              <a:off x="1290800" y="6584364"/>
              <a:ext cx="182770" cy="182770"/>
            </a:xfrm>
            <a:prstGeom prst="flowChartConnector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DDFB0-A01C-29A2-7F55-536EF2C2A965}"/>
              </a:ext>
            </a:extLst>
          </p:cNvPr>
          <p:cNvGrpSpPr/>
          <p:nvPr userDrawn="1"/>
        </p:nvGrpSpPr>
        <p:grpSpPr>
          <a:xfrm>
            <a:off x="6792022" y="6593989"/>
            <a:ext cx="2388261" cy="182770"/>
            <a:chOff x="7201327" y="6584364"/>
            <a:chExt cx="2388261" cy="182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362C5-B84D-3E5D-C026-4F4D8818B70D}"/>
                </a:ext>
              </a:extLst>
            </p:cNvPr>
            <p:cNvSpPr/>
            <p:nvPr/>
          </p:nvSpPr>
          <p:spPr>
            <a:xfrm>
              <a:off x="7477373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COMPLETED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609EE4F7-86FA-C112-BC25-01BB5AF6D975}"/>
                </a:ext>
              </a:extLst>
            </p:cNvPr>
            <p:cNvSpPr/>
            <p:nvPr userDrawn="1"/>
          </p:nvSpPr>
          <p:spPr>
            <a:xfrm>
              <a:off x="7201327" y="6584364"/>
              <a:ext cx="182770" cy="182770"/>
            </a:xfrm>
            <a:prstGeom prst="flowChartConnector">
              <a:avLst/>
            </a:prstGeom>
            <a:solidFill>
              <a:srgbClr val="0F2A6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EDC005-20AB-93D1-EF45-5A64E18D2312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3-Nov</a:t>
            </a:r>
            <a:r>
              <a:rPr lang="en-US" sz="900">
                <a:latin typeface="+mj-lt"/>
              </a:rPr>
              <a:t>-23</a:t>
            </a:r>
          </a:p>
        </p:txBody>
      </p:sp>
    </p:spTree>
    <p:extLst>
      <p:ext uri="{BB962C8B-B14F-4D97-AF65-F5344CB8AC3E}">
        <p14:creationId xmlns:p14="http://schemas.microsoft.com/office/powerpoint/2010/main" val="340032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s/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657593-8761-C9D2-FFFC-16065BDFDB9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6439345"/>
              </p:ext>
            </p:extLst>
          </p:nvPr>
        </p:nvGraphicFramePr>
        <p:xfrm>
          <a:off x="426623" y="6512816"/>
          <a:ext cx="3744883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19">
                  <a:extLst>
                    <a:ext uri="{9D8B030D-6E8A-4147-A177-3AD203B41FA5}">
                      <a16:colId xmlns:a16="http://schemas.microsoft.com/office/drawing/2014/main" val="2827850723"/>
                    </a:ext>
                  </a:extLst>
                </a:gridCol>
                <a:gridCol w="1027920">
                  <a:extLst>
                    <a:ext uri="{9D8B030D-6E8A-4147-A177-3AD203B41FA5}">
                      <a16:colId xmlns:a16="http://schemas.microsoft.com/office/drawing/2014/main" val="76477222"/>
                    </a:ext>
                  </a:extLst>
                </a:gridCol>
                <a:gridCol w="928672">
                  <a:extLst>
                    <a:ext uri="{9D8B030D-6E8A-4147-A177-3AD203B41FA5}">
                      <a16:colId xmlns:a16="http://schemas.microsoft.com/office/drawing/2014/main" val="1947375715"/>
                    </a:ext>
                  </a:extLst>
                </a:gridCol>
                <a:gridCol w="928672">
                  <a:extLst>
                    <a:ext uri="{9D8B030D-6E8A-4147-A177-3AD203B41FA5}">
                      <a16:colId xmlns:a16="http://schemas.microsoft.com/office/drawing/2014/main" val="381100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Graphik" panose="020B0503030202060203" pitchFamily="34" charset="77"/>
                        </a:rPr>
                        <a:t>In-Progress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Graphik" panose="020B0503030202060203" pitchFamily="34" charset="77"/>
                        </a:rPr>
                        <a:t>Closed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Monitor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7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718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ssues/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</p:spTree>
    <p:extLst>
      <p:ext uri="{BB962C8B-B14F-4D97-AF65-F5344CB8AC3E}">
        <p14:creationId xmlns:p14="http://schemas.microsoft.com/office/powerpoint/2010/main" val="243831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390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9081" y="722985"/>
            <a:ext cx="11277600" cy="450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  <a:buSzPct val="80000"/>
              <a:buFont typeface="Arial" pitchFamily="34" charset="0"/>
              <a:buNone/>
              <a:defRPr lang="en-US" sz="1400" b="1" kern="1200" dirty="0">
                <a:solidFill>
                  <a:schemeClr val="accent4"/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69F2236-2DFC-4354-AA11-58B6829C4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81" y="419100"/>
            <a:ext cx="11261361" cy="196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5258730-F740-0DFD-B4AA-C19CB2833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2" descr="Final Kasikorn Logo">
            <a:extLst>
              <a:ext uri="{FF2B5EF4-FFF2-40B4-BE49-F238E27FC236}">
                <a16:creationId xmlns:a16="http://schemas.microsoft.com/office/drawing/2014/main" id="{6DE9433E-BED3-FBB2-FEC5-68AD737B9C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71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2023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91618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320" y="419100"/>
            <a:ext cx="11261361" cy="6477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75655" y="6392689"/>
            <a:ext cx="1052269" cy="30127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97025"/>
            <a:ext cx="8678333" cy="33162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727204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222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8A51DFC-AB56-4AD5-B8C2-4735C8F07B9D}"/>
              </a:ext>
            </a:extLst>
          </p:cNvPr>
          <p:cNvSpPr/>
          <p:nvPr userDrawn="1"/>
        </p:nvSpPr>
        <p:spPr>
          <a:xfrm>
            <a:off x="0" y="5707627"/>
            <a:ext cx="12192000" cy="1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The Importance of Saving and Investment | SmartCrowd | Real Estate ...">
            <a:extLst>
              <a:ext uri="{FF2B5EF4-FFF2-40B4-BE49-F238E27FC236}">
                <a16:creationId xmlns:a16="http://schemas.microsoft.com/office/drawing/2014/main" id="{73A485A7-81CC-443F-88BE-E879FAEDEF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7" y="-65684"/>
            <a:ext cx="12409694" cy="69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E53D6-E334-4C86-8462-9610D48EF8C3}"/>
              </a:ext>
            </a:extLst>
          </p:cNvPr>
          <p:cNvSpPr/>
          <p:nvPr userDrawn="1"/>
        </p:nvSpPr>
        <p:spPr>
          <a:xfrm>
            <a:off x="-108847" y="-65684"/>
            <a:ext cx="12409694" cy="6989369"/>
          </a:xfrm>
          <a:prstGeom prst="rect">
            <a:avLst/>
          </a:prstGeom>
          <a:solidFill>
            <a:srgbClr val="76CC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7E5EA7-D961-B70E-0F0A-BF17FC449AB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2" descr="Final Kasikorn Logo">
            <a:extLst>
              <a:ext uri="{FF2B5EF4-FFF2-40B4-BE49-F238E27FC236}">
                <a16:creationId xmlns:a16="http://schemas.microsoft.com/office/drawing/2014/main" id="{26EFC343-A130-6FA2-6526-D8B19A1512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816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7C821-E055-C34C-5F33-45FF181276C5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03</a:t>
            </a:r>
            <a:r>
              <a:rPr lang="en-US" sz="900">
                <a:latin typeface="+mj-lt"/>
              </a:rPr>
              <a:t>-Nov-23</a:t>
            </a:r>
          </a:p>
        </p:txBody>
      </p:sp>
    </p:spTree>
    <p:extLst>
      <p:ext uri="{BB962C8B-B14F-4D97-AF65-F5344CB8AC3E}">
        <p14:creationId xmlns:p14="http://schemas.microsoft.com/office/powerpoint/2010/main" val="891628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790A91-9329-AD73-EC87-2314957D2D9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23927010"/>
              </p:ext>
            </p:extLst>
          </p:nvPr>
        </p:nvGraphicFramePr>
        <p:xfrm>
          <a:off x="426624" y="6512816"/>
          <a:ext cx="300455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0">
                  <a:extLst>
                    <a:ext uri="{9D8B030D-6E8A-4147-A177-3AD203B41FA5}">
                      <a16:colId xmlns:a16="http://schemas.microsoft.com/office/drawing/2014/main" val="2827850723"/>
                    </a:ext>
                  </a:extLst>
                </a:gridCol>
                <a:gridCol w="824709">
                  <a:extLst>
                    <a:ext uri="{9D8B030D-6E8A-4147-A177-3AD203B41FA5}">
                      <a16:colId xmlns:a16="http://schemas.microsoft.com/office/drawing/2014/main" val="76477222"/>
                    </a:ext>
                  </a:extLst>
                </a:gridCol>
                <a:gridCol w="745082">
                  <a:extLst>
                    <a:ext uri="{9D8B030D-6E8A-4147-A177-3AD203B41FA5}">
                      <a16:colId xmlns:a16="http://schemas.microsoft.com/office/drawing/2014/main" val="1947375715"/>
                    </a:ext>
                  </a:extLst>
                </a:gridCol>
                <a:gridCol w="745082">
                  <a:extLst>
                    <a:ext uri="{9D8B030D-6E8A-4147-A177-3AD203B41FA5}">
                      <a16:colId xmlns:a16="http://schemas.microsoft.com/office/drawing/2014/main" val="3811003860"/>
                    </a:ext>
                  </a:extLst>
                </a:gridCol>
              </a:tblGrid>
              <a:tr h="169524"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Graphik" panose="020B0503030202060203" pitchFamily="34" charset="77"/>
                        </a:rPr>
                        <a:t>In-Progress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Graphik" panose="020B0503030202060203" pitchFamily="34" charset="77"/>
                        </a:rPr>
                        <a:t>Closed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Monitor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754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1C4765-A382-A21B-160A-41ABF68BB031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03</a:t>
            </a:r>
            <a:r>
              <a:rPr lang="en-US" sz="900">
                <a:latin typeface="+mj-lt"/>
              </a:rPr>
              <a:t>-Nov-23</a:t>
            </a:r>
          </a:p>
        </p:txBody>
      </p:sp>
    </p:spTree>
    <p:extLst>
      <p:ext uri="{BB962C8B-B14F-4D97-AF65-F5344CB8AC3E}">
        <p14:creationId xmlns:p14="http://schemas.microsoft.com/office/powerpoint/2010/main" val="1517090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C5C594-11C6-1D02-684E-299E84312026}"/>
              </a:ext>
            </a:extLst>
          </p:cNvPr>
          <p:cNvGrpSpPr/>
          <p:nvPr userDrawn="1"/>
        </p:nvGrpSpPr>
        <p:grpSpPr>
          <a:xfrm>
            <a:off x="463663" y="6593989"/>
            <a:ext cx="2364592" cy="182770"/>
            <a:chOff x="463663" y="6584364"/>
            <a:chExt cx="2364592" cy="182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9FDBB1-3176-DFD9-BF6C-69756DF0752E}"/>
                </a:ext>
              </a:extLst>
            </p:cNvPr>
            <p:cNvSpPr/>
            <p:nvPr/>
          </p:nvSpPr>
          <p:spPr>
            <a:xfrm>
              <a:off x="716040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Not Start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212B895-9B4F-5E7E-4F59-CB7E686157BF}"/>
                </a:ext>
              </a:extLst>
            </p:cNvPr>
            <p:cNvSpPr/>
            <p:nvPr/>
          </p:nvSpPr>
          <p:spPr>
            <a:xfrm>
              <a:off x="463663" y="6584364"/>
              <a:ext cx="182770" cy="18277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437A45-B6FF-6F03-2AEF-3FE8E1242BAA}"/>
              </a:ext>
            </a:extLst>
          </p:cNvPr>
          <p:cNvGrpSpPr/>
          <p:nvPr userDrawn="1"/>
        </p:nvGrpSpPr>
        <p:grpSpPr>
          <a:xfrm>
            <a:off x="1290800" y="6593989"/>
            <a:ext cx="1641212" cy="182770"/>
            <a:chOff x="1290800" y="6584364"/>
            <a:chExt cx="1641212" cy="1827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C85F80-7265-4142-F6E5-DE8993FFD049}"/>
                </a:ext>
              </a:extLst>
            </p:cNvPr>
            <p:cNvSpPr/>
            <p:nvPr/>
          </p:nvSpPr>
          <p:spPr>
            <a:xfrm>
              <a:off x="1543177" y="6584364"/>
              <a:ext cx="138883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99" b="1" i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 </a:t>
              </a:r>
              <a:r>
                <a:rPr lang="en-US" sz="899" b="0" i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: On Track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8AF8CCA-F80B-8083-A13E-70787EB56D23}"/>
                </a:ext>
              </a:extLst>
            </p:cNvPr>
            <p:cNvSpPr/>
            <p:nvPr userDrawn="1"/>
          </p:nvSpPr>
          <p:spPr>
            <a:xfrm>
              <a:off x="1290800" y="6584364"/>
              <a:ext cx="182770" cy="182770"/>
            </a:xfrm>
            <a:prstGeom prst="flowChartConnector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4F948A-B631-A8A8-EDAC-3B0E87ACD3E6}"/>
              </a:ext>
            </a:extLst>
          </p:cNvPr>
          <p:cNvGrpSpPr/>
          <p:nvPr userDrawn="1"/>
        </p:nvGrpSpPr>
        <p:grpSpPr>
          <a:xfrm>
            <a:off x="2864637" y="6566253"/>
            <a:ext cx="2208621" cy="276742"/>
            <a:chOff x="2864637" y="6556628"/>
            <a:chExt cx="2208621" cy="2767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EFDA3E-CF6F-1CF1-6D3C-82A4118ECF64}"/>
                </a:ext>
              </a:extLst>
            </p:cNvPr>
            <p:cNvSpPr/>
            <p:nvPr/>
          </p:nvSpPr>
          <p:spPr>
            <a:xfrm>
              <a:off x="3114900" y="6556628"/>
              <a:ext cx="1958358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Progress: </a:t>
              </a:r>
              <a:r>
                <a:rPr lang="en-US" sz="899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Minor Delay 1-2 weeks and/or At High Risk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CCAFEC-8068-E17C-1984-EF62E6AE1080}"/>
                </a:ext>
              </a:extLst>
            </p:cNvPr>
            <p:cNvSpPr/>
            <p:nvPr userDrawn="1"/>
          </p:nvSpPr>
          <p:spPr>
            <a:xfrm>
              <a:off x="2864637" y="6584364"/>
              <a:ext cx="182770" cy="182770"/>
            </a:xfrm>
            <a:prstGeom prst="flowChartConnector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48C4B-0C02-26C8-9934-477DD380DD44}"/>
              </a:ext>
            </a:extLst>
          </p:cNvPr>
          <p:cNvGrpSpPr/>
          <p:nvPr userDrawn="1"/>
        </p:nvGrpSpPr>
        <p:grpSpPr>
          <a:xfrm>
            <a:off x="5116037" y="6566253"/>
            <a:ext cx="2368279" cy="276742"/>
            <a:chOff x="5116037" y="6556628"/>
            <a:chExt cx="2368279" cy="2767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077CD2-EC89-F6AF-248B-1591DE8D2056}"/>
                </a:ext>
              </a:extLst>
            </p:cNvPr>
            <p:cNvSpPr/>
            <p:nvPr/>
          </p:nvSpPr>
          <p:spPr>
            <a:xfrm>
              <a:off x="5372101" y="6556628"/>
              <a:ext cx="2112215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In Progress: </a:t>
              </a:r>
              <a:r>
                <a:rPr lang="en-US" sz="899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Delayed 2-4 weeks and/or  impact Go-Live timeline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ACB16937-082D-1AA8-DE84-EA2DBE4E56D2}"/>
                </a:ext>
              </a:extLst>
            </p:cNvPr>
            <p:cNvSpPr/>
            <p:nvPr userDrawn="1"/>
          </p:nvSpPr>
          <p:spPr>
            <a:xfrm>
              <a:off x="5116037" y="6584364"/>
              <a:ext cx="182770" cy="182770"/>
            </a:xfrm>
            <a:prstGeom prst="flowChartConnector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58B67-D66D-4712-BC86-81DC4F40990F}"/>
              </a:ext>
            </a:extLst>
          </p:cNvPr>
          <p:cNvGrpSpPr/>
          <p:nvPr userDrawn="1"/>
        </p:nvGrpSpPr>
        <p:grpSpPr>
          <a:xfrm>
            <a:off x="7201327" y="6593989"/>
            <a:ext cx="2388261" cy="182770"/>
            <a:chOff x="7201327" y="6584364"/>
            <a:chExt cx="2388261" cy="1827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ADC423-F1C3-D7CA-911B-AB022855DF7E}"/>
                </a:ext>
              </a:extLst>
            </p:cNvPr>
            <p:cNvSpPr/>
            <p:nvPr/>
          </p:nvSpPr>
          <p:spPr>
            <a:xfrm>
              <a:off x="7477373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COMPLETED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03F3CF80-09FD-0916-1F05-F702FC5ED92C}"/>
                </a:ext>
              </a:extLst>
            </p:cNvPr>
            <p:cNvSpPr/>
            <p:nvPr userDrawn="1"/>
          </p:nvSpPr>
          <p:spPr>
            <a:xfrm>
              <a:off x="7201327" y="6584364"/>
              <a:ext cx="182770" cy="182770"/>
            </a:xfrm>
            <a:prstGeom prst="flowChartConnector">
              <a:avLst/>
            </a:prstGeom>
            <a:solidFill>
              <a:srgbClr val="0F2A6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814AA9-C922-B177-B532-4874CA5C88B1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03</a:t>
            </a:r>
            <a:r>
              <a:rPr lang="en-US" sz="900">
                <a:latin typeface="+mj-lt"/>
              </a:rPr>
              <a:t>-Nov-23</a:t>
            </a:r>
          </a:p>
        </p:txBody>
      </p:sp>
    </p:spTree>
    <p:extLst>
      <p:ext uri="{BB962C8B-B14F-4D97-AF65-F5344CB8AC3E}">
        <p14:creationId xmlns:p14="http://schemas.microsoft.com/office/powerpoint/2010/main" val="711094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4AC541-3798-FAFA-23D6-068DFC947737}"/>
              </a:ext>
            </a:extLst>
          </p:cNvPr>
          <p:cNvGrpSpPr/>
          <p:nvPr userDrawn="1"/>
        </p:nvGrpSpPr>
        <p:grpSpPr>
          <a:xfrm>
            <a:off x="2605683" y="6547187"/>
            <a:ext cx="2210735" cy="276742"/>
            <a:chOff x="2711558" y="6537562"/>
            <a:chExt cx="2210735" cy="2767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DC029D-BF12-1B95-7984-EC3389BA377D}"/>
                </a:ext>
              </a:extLst>
            </p:cNvPr>
            <p:cNvSpPr/>
            <p:nvPr/>
          </p:nvSpPr>
          <p:spPr>
            <a:xfrm>
              <a:off x="2963935" y="6537562"/>
              <a:ext cx="1958358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AMBER: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Minor Delay 1-2 weeks and/or At High Risk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55CDAB5B-7FAF-681B-5C48-7008104AEC86}"/>
                </a:ext>
              </a:extLst>
            </p:cNvPr>
            <p:cNvSpPr/>
            <p:nvPr/>
          </p:nvSpPr>
          <p:spPr>
            <a:xfrm>
              <a:off x="2711558" y="6584364"/>
              <a:ext cx="182770" cy="182770"/>
            </a:xfrm>
            <a:prstGeom prst="flowChartConnector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5F46C9-9DD3-7016-74E1-0BE290936FC8}"/>
              </a:ext>
            </a:extLst>
          </p:cNvPr>
          <p:cNvGrpSpPr/>
          <p:nvPr userDrawn="1"/>
        </p:nvGrpSpPr>
        <p:grpSpPr>
          <a:xfrm>
            <a:off x="4662418" y="6547187"/>
            <a:ext cx="2364592" cy="276742"/>
            <a:chOff x="4922293" y="6537562"/>
            <a:chExt cx="2364592" cy="27674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CCB50-B211-6539-7E99-8C9D283696E8}"/>
                </a:ext>
              </a:extLst>
            </p:cNvPr>
            <p:cNvSpPr/>
            <p:nvPr/>
          </p:nvSpPr>
          <p:spPr>
            <a:xfrm>
              <a:off x="5174670" y="6537562"/>
              <a:ext cx="2112215" cy="27674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RED: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Delayed 2-4 weeks and/or  impact Go-Live timeline</a:t>
              </a:r>
              <a:endParaRPr lang="en-US" sz="900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A8D939B-6A65-7451-4C13-82164ABFCF73}"/>
                </a:ext>
              </a:extLst>
            </p:cNvPr>
            <p:cNvSpPr/>
            <p:nvPr/>
          </p:nvSpPr>
          <p:spPr>
            <a:xfrm>
              <a:off x="4922293" y="6584364"/>
              <a:ext cx="182770" cy="182770"/>
            </a:xfrm>
            <a:prstGeom prst="flowChartConnector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900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C25F63-FDA9-0685-AB6E-9BD2707FC365}"/>
              </a:ext>
            </a:extLst>
          </p:cNvPr>
          <p:cNvGrpSpPr/>
          <p:nvPr userDrawn="1"/>
        </p:nvGrpSpPr>
        <p:grpSpPr>
          <a:xfrm>
            <a:off x="463663" y="6593989"/>
            <a:ext cx="2364592" cy="182770"/>
            <a:chOff x="463663" y="6584364"/>
            <a:chExt cx="2364592" cy="182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830519-1BEF-45A6-7474-929A5F230D43}"/>
                </a:ext>
              </a:extLst>
            </p:cNvPr>
            <p:cNvSpPr/>
            <p:nvPr userDrawn="1"/>
          </p:nvSpPr>
          <p:spPr>
            <a:xfrm>
              <a:off x="716040" y="6606073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Not Start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07EB979B-B449-D6A7-ECBE-889944CEFC77}"/>
                </a:ext>
              </a:extLst>
            </p:cNvPr>
            <p:cNvSpPr/>
            <p:nvPr userDrawn="1"/>
          </p:nvSpPr>
          <p:spPr>
            <a:xfrm>
              <a:off x="463663" y="6584364"/>
              <a:ext cx="182770" cy="18277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E46813-B065-17EB-DEAD-C83F917C04F1}"/>
              </a:ext>
            </a:extLst>
          </p:cNvPr>
          <p:cNvGrpSpPr/>
          <p:nvPr userDrawn="1"/>
        </p:nvGrpSpPr>
        <p:grpSpPr>
          <a:xfrm>
            <a:off x="1290800" y="6593989"/>
            <a:ext cx="1331640" cy="182770"/>
            <a:chOff x="1290800" y="6584364"/>
            <a:chExt cx="1331640" cy="1827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3C91D8-0E94-2420-2CFD-5173291F80EC}"/>
                </a:ext>
              </a:extLst>
            </p:cNvPr>
            <p:cNvSpPr/>
            <p:nvPr/>
          </p:nvSpPr>
          <p:spPr>
            <a:xfrm>
              <a:off x="1549432" y="6598262"/>
              <a:ext cx="1073008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86424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GREEN: </a:t>
              </a:r>
              <a:r>
                <a:rPr lang="en-US" sz="900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On Track</a:t>
              </a:r>
              <a:endParaRPr lang="en-US" sz="900" i="1">
                <a:solidFill>
                  <a:srgbClr val="000000"/>
                </a:solidFill>
                <a:latin typeface="+mn-lt"/>
                <a:ea typeface="Calibri"/>
                <a:cs typeface="Arial" pitchFamily="34" charset="0"/>
              </a:endParaRP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952D7F76-070D-D38D-1451-BB9C2AF74680}"/>
                </a:ext>
              </a:extLst>
            </p:cNvPr>
            <p:cNvSpPr/>
            <p:nvPr userDrawn="1"/>
          </p:nvSpPr>
          <p:spPr>
            <a:xfrm>
              <a:off x="1290800" y="6584364"/>
              <a:ext cx="182770" cy="182770"/>
            </a:xfrm>
            <a:prstGeom prst="flowChartConnector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0DDFB0-A01C-29A2-7F55-536EF2C2A965}"/>
              </a:ext>
            </a:extLst>
          </p:cNvPr>
          <p:cNvGrpSpPr/>
          <p:nvPr userDrawn="1"/>
        </p:nvGrpSpPr>
        <p:grpSpPr>
          <a:xfrm>
            <a:off x="6792022" y="6593989"/>
            <a:ext cx="2388261" cy="182770"/>
            <a:chOff x="7201327" y="6584364"/>
            <a:chExt cx="2388261" cy="182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6362C5-B84D-3E5D-C026-4F4D8818B70D}"/>
                </a:ext>
              </a:extLst>
            </p:cNvPr>
            <p:cNvSpPr/>
            <p:nvPr/>
          </p:nvSpPr>
          <p:spPr>
            <a:xfrm>
              <a:off x="7477373" y="6584364"/>
              <a:ext cx="2112215" cy="13837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defTabSz="913866">
                <a:defRPr/>
              </a:pPr>
              <a:r>
                <a:rPr lang="en-US" sz="899" b="1">
                  <a:solidFill>
                    <a:srgbClr val="000000"/>
                  </a:solidFill>
                  <a:latin typeface="+mn-lt"/>
                  <a:ea typeface="Calibri"/>
                  <a:cs typeface="Arial" pitchFamily="34" charset="0"/>
                </a:rPr>
                <a:t>COMPLETED</a:t>
              </a:r>
              <a:endParaRPr lang="en-US" sz="899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609EE4F7-86FA-C112-BC25-01BB5AF6D975}"/>
                </a:ext>
              </a:extLst>
            </p:cNvPr>
            <p:cNvSpPr/>
            <p:nvPr userDrawn="1"/>
          </p:nvSpPr>
          <p:spPr>
            <a:xfrm>
              <a:off x="7201327" y="6584364"/>
              <a:ext cx="182770" cy="182770"/>
            </a:xfrm>
            <a:prstGeom prst="flowChartConnector">
              <a:avLst/>
            </a:prstGeom>
            <a:solidFill>
              <a:srgbClr val="0F2A6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 defTabSz="864243">
                <a:lnSpc>
                  <a:spcPct val="90000"/>
                </a:lnSpc>
                <a:defRPr/>
              </a:pPr>
              <a:endParaRPr lang="th-TH" sz="799" b="1" kern="0">
                <a:solidFill>
                  <a:srgbClr val="000000"/>
                </a:solidFill>
                <a:latin typeface="+mn-lt"/>
                <a:cs typeface="Cordia New" panose="020B0304020202020204" pitchFamily="34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EDC005-20AB-93D1-EF45-5A64E18D2312}"/>
              </a:ext>
            </a:extLst>
          </p:cNvPr>
          <p:cNvSpPr txBox="1"/>
          <p:nvPr userDrawn="1"/>
        </p:nvSpPr>
        <p:spPr>
          <a:xfrm>
            <a:off x="8238305" y="101710"/>
            <a:ext cx="2194560" cy="237924"/>
          </a:xfrm>
          <a:prstGeom prst="rect">
            <a:avLst/>
          </a:prstGeom>
          <a:noFill/>
        </p:spPr>
        <p:txBody>
          <a:bodyPr wrap="square" lIns="0" tIns="18000" rIns="0" bIns="18000" rtlCol="0">
            <a:noAutofit/>
          </a:bodyPr>
          <a:lstStyle/>
          <a:p>
            <a:pPr marL="0" indent="0" algn="r">
              <a:spcBef>
                <a:spcPts val="300"/>
              </a:spcBef>
              <a:buFont typeface="Arial" charset="0"/>
              <a:buNone/>
            </a:pPr>
            <a:r>
              <a:rPr lang="en-US" sz="900" b="1">
                <a:latin typeface="+mj-lt"/>
              </a:rPr>
              <a:t>Status as of: </a:t>
            </a:r>
            <a:r>
              <a:rPr lang="en-US" sz="900" b="0">
                <a:latin typeface="+mj-lt"/>
              </a:rPr>
              <a:t>03</a:t>
            </a:r>
            <a:r>
              <a:rPr lang="en-US" sz="900">
                <a:latin typeface="+mj-lt"/>
              </a:rPr>
              <a:t>-Nov-23</a:t>
            </a:r>
          </a:p>
        </p:txBody>
      </p:sp>
    </p:spTree>
    <p:extLst>
      <p:ext uri="{BB962C8B-B14F-4D97-AF65-F5344CB8AC3E}">
        <p14:creationId xmlns:p14="http://schemas.microsoft.com/office/powerpoint/2010/main" val="770437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sues/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534239"/>
            <a:ext cx="11304000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20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1F38B6-FC99-43BF-BD47-A527C4962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304925"/>
            <a:ext cx="11304000" cy="5133975"/>
          </a:xfrm>
          <a:prstGeom prst="rect">
            <a:avLst/>
          </a:prstGeom>
        </p:spPr>
        <p:txBody>
          <a:bodyPr lIns="0" tIns="36000" rIns="0" bIns="36000"/>
          <a:lstStyle>
            <a:lvl1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400" baseline="0">
                <a:latin typeface="Graphik" panose="020B0503030202060203" pitchFamily="34" charset="0"/>
              </a:defRPr>
            </a:lvl1pPr>
            <a:lvl2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600"/>
              </a:spcBef>
              <a:buFont typeface="Wingdings" charset="2"/>
              <a:buChar char="§"/>
              <a:defRPr sz="1400">
                <a:latin typeface="Graphik" panose="020B0503030202060203" pitchFamily="34" charset="0"/>
              </a:defRPr>
            </a:lvl3pPr>
            <a:lvl4pPr marL="720000" marR="0" indent="-18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400">
                <a:latin typeface="Graphik" panose="020B0503030202060203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600"/>
              </a:spcBef>
              <a:defRPr sz="1400" baseline="0">
                <a:latin typeface="Graphik" panose="020B0503030202060203" pitchFamily="34" charset="0"/>
              </a:defRPr>
            </a:lvl5pPr>
          </a:lstStyle>
          <a:p>
            <a:pPr marL="180000" marR="0" lvl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/>
              <a:t>Copy-paste this textbox to get default bullet formatting. Use round bullets for the first bullet point. Use min 3pt spacing between bullets.</a:t>
            </a:r>
          </a:p>
          <a:p>
            <a:pPr marL="360000" marR="0" lvl="1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Use hyphen “–” for the 2nd bullet point</a:t>
            </a:r>
          </a:p>
          <a:p>
            <a:pPr lvl="2"/>
            <a:r>
              <a:rPr lang="en-US"/>
              <a:t>Use square bullets for the 3rd bullet point</a:t>
            </a:r>
          </a:p>
          <a:p>
            <a:pPr marL="720000" marR="0" lvl="3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/>
              <a:t>If you need a 4th bullet, go to effective communication training</a:t>
            </a:r>
          </a:p>
          <a:p>
            <a:pPr lvl="4"/>
            <a:r>
              <a:rPr lang="en-US"/>
              <a:t>If you need a 5th bullet layer, you are beyond help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657593-8761-C9D2-FFFC-16065BDFDB9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6439345"/>
              </p:ext>
            </p:extLst>
          </p:nvPr>
        </p:nvGraphicFramePr>
        <p:xfrm>
          <a:off x="426623" y="6512816"/>
          <a:ext cx="3744883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19">
                  <a:extLst>
                    <a:ext uri="{9D8B030D-6E8A-4147-A177-3AD203B41FA5}">
                      <a16:colId xmlns:a16="http://schemas.microsoft.com/office/drawing/2014/main" val="2827850723"/>
                    </a:ext>
                  </a:extLst>
                </a:gridCol>
                <a:gridCol w="1027920">
                  <a:extLst>
                    <a:ext uri="{9D8B030D-6E8A-4147-A177-3AD203B41FA5}">
                      <a16:colId xmlns:a16="http://schemas.microsoft.com/office/drawing/2014/main" val="76477222"/>
                    </a:ext>
                  </a:extLst>
                </a:gridCol>
                <a:gridCol w="928672">
                  <a:extLst>
                    <a:ext uri="{9D8B030D-6E8A-4147-A177-3AD203B41FA5}">
                      <a16:colId xmlns:a16="http://schemas.microsoft.com/office/drawing/2014/main" val="1947375715"/>
                    </a:ext>
                  </a:extLst>
                </a:gridCol>
                <a:gridCol w="928672">
                  <a:extLst>
                    <a:ext uri="{9D8B030D-6E8A-4147-A177-3AD203B41FA5}">
                      <a16:colId xmlns:a16="http://schemas.microsoft.com/office/drawing/2014/main" val="381100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Graphik" panose="020B0503030202060203" pitchFamily="34" charset="77"/>
                        </a:rPr>
                        <a:t>In-Progress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Graphik" panose="020B0503030202060203" pitchFamily="34" charset="77"/>
                        </a:rPr>
                        <a:t>Closed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ysClr val="windowText" lastClr="000000"/>
                          </a:solidFill>
                          <a:latin typeface="Graphik" panose="020B0503030202060203" pitchFamily="34" charset="77"/>
                        </a:rPr>
                        <a:t>Monitor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7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57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4639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174ED5-B02F-441B-BD75-05631470B8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0A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>
              <a:solidFill>
                <a:schemeClr val="bg1"/>
              </a:solidFill>
              <a:latin typeface="Graphik" panose="020B0503030202060203" pitchFamily="34" charset="0"/>
              <a:ea typeface="+mj-ea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72631"/>
            <a:ext cx="6689408" cy="652934"/>
          </a:xfrm>
          <a:prstGeom prst="rect">
            <a:avLst/>
          </a:prstGeom>
        </p:spPr>
        <p:txBody>
          <a:bodyPr lIns="0" rIns="0" anchor="t"/>
          <a:lstStyle>
            <a:lvl1pPr algn="l">
              <a:defRPr sz="3600" b="1" cap="all" baseline="0">
                <a:solidFill>
                  <a:schemeClr val="tx1"/>
                </a:solidFill>
                <a:latin typeface="Graphik" panose="020B0503030202060203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176584"/>
            <a:ext cx="11304000" cy="32385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11113" indent="0">
              <a:spcBef>
                <a:spcPts val="0"/>
              </a:spcBef>
              <a:spcAft>
                <a:spcPts val="0"/>
              </a:spcAft>
              <a:buNone/>
              <a:defRPr lang="en-US" sz="1800" b="1" cap="all" baseline="0" smtClean="0">
                <a:solidFill>
                  <a:srgbClr val="00A950"/>
                </a:solidFill>
                <a:latin typeface="Graphik" panose="020B0503030202060203" pitchFamily="34" charset="0"/>
                <a:cs typeface="Arial" pitchFamily="34" charset="0"/>
              </a:defRPr>
            </a:lvl1pPr>
            <a:lvl2pPr marL="268287" indent="0">
              <a:buNone/>
              <a:defRPr lang="en-US" sz="1600" smtClean="0">
                <a:latin typeface="Calibri" panose="020F0502020204030204" pitchFamily="34" charset="0"/>
                <a:cs typeface="Arial" pitchFamily="34" charset="0"/>
              </a:defRPr>
            </a:lvl2pPr>
            <a:lvl3pPr marL="450850" indent="0">
              <a:buNone/>
              <a:defRPr lang="en-US" sz="1400" smtClean="0">
                <a:latin typeface="Calibri" panose="020F0502020204030204" pitchFamily="34" charset="0"/>
                <a:cs typeface="Arial" pitchFamily="34" charset="0"/>
              </a:defRPr>
            </a:lvl3pPr>
            <a:lvl4pPr marL="622300" indent="0">
              <a:buNone/>
              <a:defRPr lang="en-US" sz="1200" smtClean="0">
                <a:latin typeface="Calibri" panose="020F0502020204030204" pitchFamily="34" charset="0"/>
                <a:cs typeface="Arial" pitchFamily="34" charset="0"/>
              </a:defRPr>
            </a:lvl4pPr>
            <a:lvl5pPr marL="804863" indent="0">
              <a:buNone/>
              <a:defRPr lang="en-US" sz="110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marL="268288" lvl="0" indent="-25717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636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  <p15:guide id="3" pos="3908">
          <p15:clr>
            <a:srgbClr val="FBAE40"/>
          </p15:clr>
        </p15:guide>
        <p15:guide id="4" pos="3772">
          <p15:clr>
            <a:srgbClr val="FBAE40"/>
          </p15:clr>
        </p15:guide>
        <p15:guide id="5" pos="7401">
          <p15:clr>
            <a:srgbClr val="FBAE40"/>
          </p15:clr>
        </p15:guide>
        <p15:guide id="6" pos="279">
          <p15:clr>
            <a:srgbClr val="FBAE40"/>
          </p15:clr>
        </p15:guide>
        <p15:guide id="8" orient="horz" pos="4056">
          <p15:clr>
            <a:srgbClr val="FBAE40"/>
          </p15:clr>
        </p15:guide>
        <p15:guide id="9" orient="horz" pos="2455">
          <p15:clr>
            <a:srgbClr val="FBAE40"/>
          </p15:clr>
        </p15:guide>
        <p15:guide id="10" orient="horz" pos="799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gradFill flip="none" rotWithShape="1">
          <a:gsLst>
            <a:gs pos="0">
              <a:srgbClr val="007A3A"/>
            </a:gs>
            <a:gs pos="60000">
              <a:srgbClr val="00AA50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802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" y="365126"/>
            <a:ext cx="5708823" cy="6604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51000" tIns="39000" rIns="78000" bIns="39000" rtlCol="0" anchor="ctr"/>
          <a:lstStyle>
            <a:lvl1pPr>
              <a:defRPr lang="en-US" sz="3600" b="1" kern="0">
                <a:solidFill>
                  <a:prstClr val="white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marL="0" lvl="0" indent="0" algn="l" defTabSz="914239">
              <a:buNone/>
            </a:pPr>
            <a:endParaRPr lang="en-US"/>
          </a:p>
        </p:txBody>
      </p:sp>
      <p:sp>
        <p:nvSpPr>
          <p:cNvPr id="18" name="Footer Placeholder 8"/>
          <p:cNvSpPr txBox="1">
            <a:spLocks/>
          </p:cNvSpPr>
          <p:nvPr userDrawn="1"/>
        </p:nvSpPr>
        <p:spPr>
          <a:xfrm>
            <a:off x="9398331" y="6648445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/>
                </a:solidFill>
                <a:latin typeface="Century Gothic" panose="020B0502020202020204" pitchFamily="34" charset="0"/>
              </a:rPr>
              <a:t>Copyright © 2023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4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4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64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85"/>
          <p:cNvSpPr/>
          <p:nvPr userDrawn="1"/>
        </p:nvSpPr>
        <p:spPr>
          <a:xfrm>
            <a:off x="0" y="0"/>
            <a:ext cx="11277401" cy="6872359"/>
          </a:xfrm>
          <a:custGeom>
            <a:avLst/>
            <a:gdLst>
              <a:gd name="connsiteX0" fmla="*/ 21633 w 21633"/>
              <a:gd name="connsiteY0" fmla="*/ 14 h 21600"/>
              <a:gd name="connsiteX1" fmla="*/ 14289 w 21633"/>
              <a:gd name="connsiteY1" fmla="*/ 21600 h 21600"/>
              <a:gd name="connsiteX2" fmla="*/ 0 w 21633"/>
              <a:gd name="connsiteY2" fmla="*/ 21600 h 21600"/>
              <a:gd name="connsiteX3" fmla="*/ 100 w 21633"/>
              <a:gd name="connsiteY3" fmla="*/ 0 h 21600"/>
              <a:gd name="connsiteX4" fmla="*/ 21633 w 21633"/>
              <a:gd name="connsiteY4" fmla="*/ 14 h 21600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1705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39 w 21633"/>
              <a:gd name="connsiteY3" fmla="*/ 4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33 w 21633"/>
              <a:gd name="connsiteY0" fmla="*/ 0 h 21586"/>
              <a:gd name="connsiteX1" fmla="*/ 14289 w 21633"/>
              <a:gd name="connsiteY1" fmla="*/ 21586 h 21586"/>
              <a:gd name="connsiteX2" fmla="*/ 0 w 21633"/>
              <a:gd name="connsiteY2" fmla="*/ 21586 h 21586"/>
              <a:gd name="connsiteX3" fmla="*/ 24 w 21633"/>
              <a:gd name="connsiteY3" fmla="*/ 66 h 21586"/>
              <a:gd name="connsiteX4" fmla="*/ 21633 w 21633"/>
              <a:gd name="connsiteY4" fmla="*/ 0 h 21586"/>
              <a:gd name="connsiteX0" fmla="*/ 21647 w 21647"/>
              <a:gd name="connsiteY0" fmla="*/ 0 h 21586"/>
              <a:gd name="connsiteX1" fmla="*/ 14303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586"/>
              <a:gd name="connsiteX1" fmla="*/ 15900 w 21647"/>
              <a:gd name="connsiteY1" fmla="*/ 21586 h 21586"/>
              <a:gd name="connsiteX2" fmla="*/ 14 w 21647"/>
              <a:gd name="connsiteY2" fmla="*/ 21586 h 21586"/>
              <a:gd name="connsiteX3" fmla="*/ 8 w 21647"/>
              <a:gd name="connsiteY3" fmla="*/ 26 h 21586"/>
              <a:gd name="connsiteX4" fmla="*/ 21647 w 21647"/>
              <a:gd name="connsiteY4" fmla="*/ 0 h 21586"/>
              <a:gd name="connsiteX0" fmla="*/ 21647 w 21647"/>
              <a:gd name="connsiteY0" fmla="*/ 0 h 21631"/>
              <a:gd name="connsiteX1" fmla="*/ 18380 w 21647"/>
              <a:gd name="connsiteY1" fmla="*/ 21631 h 21631"/>
              <a:gd name="connsiteX2" fmla="*/ 14 w 21647"/>
              <a:gd name="connsiteY2" fmla="*/ 21586 h 21631"/>
              <a:gd name="connsiteX3" fmla="*/ 8 w 21647"/>
              <a:gd name="connsiteY3" fmla="*/ 26 h 21631"/>
              <a:gd name="connsiteX4" fmla="*/ 21647 w 21647"/>
              <a:gd name="connsiteY4" fmla="*/ 0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7" h="21631" extrusionOk="0">
                <a:moveTo>
                  <a:pt x="21647" y="0"/>
                </a:moveTo>
                <a:lnTo>
                  <a:pt x="18380" y="21631"/>
                </a:lnTo>
                <a:lnTo>
                  <a:pt x="14" y="21586"/>
                </a:lnTo>
                <a:cubicBezTo>
                  <a:pt x="47" y="14386"/>
                  <a:pt x="-25" y="7226"/>
                  <a:pt x="8" y="26"/>
                </a:cubicBezTo>
                <a:lnTo>
                  <a:pt x="21647" y="0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148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3EE0D-AA5C-4626-BAD5-16F06F5C7355}"/>
              </a:ext>
            </a:extLst>
          </p:cNvPr>
          <p:cNvSpPr txBox="1">
            <a:spLocks/>
          </p:cNvSpPr>
          <p:nvPr userDrawn="1"/>
        </p:nvSpPr>
        <p:spPr>
          <a:xfrm>
            <a:off x="101748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66324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320" y="419100"/>
            <a:ext cx="11261361" cy="647700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75655" y="6392689"/>
            <a:ext cx="1052269" cy="30127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97025"/>
            <a:ext cx="8678333" cy="331628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73612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B3E6-1619-A97F-B35A-825F5E0E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63E9-03CF-5C48-1D25-54A53491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EA7E-EB63-D49D-85F4-24919FE2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DC67-B1F3-4289-A495-9934345B9B4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8FC6-3559-A29F-F02D-ACED954F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FEFB-791A-3D60-CDC5-CD7E64F2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65B3-34A6-4307-804D-69304EAA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2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oleObject" Target="../embeddings/oleObject21.bin"/><Relationship Id="rId5" Type="http://schemas.openxmlformats.org/officeDocument/2006/relationships/slideLayout" Target="../slideLayouts/slideLayout32.xml"/><Relationship Id="rId10" Type="http://schemas.openxmlformats.org/officeDocument/2006/relationships/tags" Target="../tags/tag29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8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20.jpe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8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ags" Target="../tags/tag31.xml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tags" Target="../tags/tag48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3.png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02544C7-3D15-B553-C3F5-1A3393D6AA4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Final Kasikorn Logo">
            <a:extLst>
              <a:ext uri="{FF2B5EF4-FFF2-40B4-BE49-F238E27FC236}">
                <a16:creationId xmlns:a16="http://schemas.microsoft.com/office/drawing/2014/main" id="{CC5A4617-FFEB-B100-3EBF-5957CB8E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7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9" r:id="rId2"/>
    <p:sldLayoutId id="2147483861" r:id="rId3"/>
    <p:sldLayoutId id="2147483860" r:id="rId4"/>
    <p:sldLayoutId id="2147483856" r:id="rId5"/>
    <p:sldLayoutId id="2147484030" r:id="rId6"/>
    <p:sldLayoutId id="2147484031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47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101748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1B-5615-64D9-66A5-5FAFE8CD23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2" descr="Final Kasikorn Logo">
            <a:extLst>
              <a:ext uri="{FF2B5EF4-FFF2-40B4-BE49-F238E27FC236}">
                <a16:creationId xmlns:a16="http://schemas.microsoft.com/office/drawing/2014/main" id="{0629F2C4-ADD7-C363-D46A-254678C85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8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552578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4221480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2023 Accenture.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CE7-8F3B-49E5-82D8-291C945A223D}"/>
              </a:ext>
            </a:extLst>
          </p:cNvPr>
          <p:cNvSpPr/>
          <p:nvPr userDrawn="1"/>
        </p:nvSpPr>
        <p:spPr>
          <a:xfrm flipH="1">
            <a:off x="-509583" y="339318"/>
            <a:ext cx="238715" cy="203191"/>
          </a:xfrm>
          <a:prstGeom prst="rect">
            <a:avLst/>
          </a:prstGeom>
          <a:solidFill>
            <a:srgbClr val="007A3A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568D4-1D4E-48CC-A53B-0ED01401A403}"/>
              </a:ext>
            </a:extLst>
          </p:cNvPr>
          <p:cNvSpPr/>
          <p:nvPr userDrawn="1"/>
        </p:nvSpPr>
        <p:spPr>
          <a:xfrm flipH="1">
            <a:off x="-509583" y="920980"/>
            <a:ext cx="238715" cy="203191"/>
          </a:xfrm>
          <a:prstGeom prst="rect">
            <a:avLst/>
          </a:prstGeom>
          <a:solidFill>
            <a:srgbClr val="76CC8F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C21E6-4675-4BAE-8D79-F3E5D7D4A992}"/>
              </a:ext>
            </a:extLst>
          </p:cNvPr>
          <p:cNvSpPr/>
          <p:nvPr userDrawn="1"/>
        </p:nvSpPr>
        <p:spPr>
          <a:xfrm flipH="1">
            <a:off x="-509583" y="1628474"/>
            <a:ext cx="238715" cy="203191"/>
          </a:xfrm>
          <a:prstGeom prst="rect">
            <a:avLst/>
          </a:prstGeom>
          <a:solidFill>
            <a:srgbClr val="FFCC00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0A83B-C700-48AD-A63B-345430123743}"/>
              </a:ext>
            </a:extLst>
          </p:cNvPr>
          <p:cNvSpPr/>
          <p:nvPr userDrawn="1"/>
        </p:nvSpPr>
        <p:spPr>
          <a:xfrm flipH="1">
            <a:off x="-509583" y="630149"/>
            <a:ext cx="238715" cy="203191"/>
          </a:xfrm>
          <a:prstGeom prst="rect">
            <a:avLst/>
          </a:prstGeom>
          <a:solidFill>
            <a:srgbClr val="00AB4F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1E0AF-AE62-4290-9E2F-CBAEEBEFB1BC}"/>
              </a:ext>
            </a:extLst>
          </p:cNvPr>
          <p:cNvSpPr/>
          <p:nvPr userDrawn="1"/>
        </p:nvSpPr>
        <p:spPr>
          <a:xfrm flipH="1">
            <a:off x="-509583" y="1279868"/>
            <a:ext cx="238715" cy="203191"/>
          </a:xfrm>
          <a:prstGeom prst="rect">
            <a:avLst/>
          </a:prstGeom>
          <a:solidFill>
            <a:srgbClr val="008080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3BA0EB-D85A-4DF8-9AE1-F1630BF10BBC}"/>
              </a:ext>
            </a:extLst>
          </p:cNvPr>
          <p:cNvGrpSpPr/>
          <p:nvPr userDrawn="1"/>
        </p:nvGrpSpPr>
        <p:grpSpPr>
          <a:xfrm>
            <a:off x="-509583" y="2373621"/>
            <a:ext cx="238715" cy="1055379"/>
            <a:chOff x="-4561795" y="2152641"/>
            <a:chExt cx="975047" cy="6972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81EBB-FAE4-4318-BD30-124CA5CBABE1}"/>
                </a:ext>
              </a:extLst>
            </p:cNvPr>
            <p:cNvSpPr/>
            <p:nvPr userDrawn="1"/>
          </p:nvSpPr>
          <p:spPr>
            <a:xfrm flipH="1">
              <a:off x="-4561795" y="2334680"/>
              <a:ext cx="975047" cy="15112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E4E89D-B4B0-42E7-8CA1-B247015795D6}"/>
                </a:ext>
              </a:extLst>
            </p:cNvPr>
            <p:cNvSpPr/>
            <p:nvPr userDrawn="1"/>
          </p:nvSpPr>
          <p:spPr>
            <a:xfrm flipH="1">
              <a:off x="-4561795" y="2152641"/>
              <a:ext cx="975047" cy="151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FF">
                  <a:lumMod val="85000"/>
                </a:srgbClr>
              </a:solidFill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9DE42B-FE9C-4969-977C-1024185C633C}"/>
                </a:ext>
              </a:extLst>
            </p:cNvPr>
            <p:cNvSpPr/>
            <p:nvPr userDrawn="1"/>
          </p:nvSpPr>
          <p:spPr>
            <a:xfrm flipH="1">
              <a:off x="-4561795" y="2698759"/>
              <a:ext cx="975047" cy="1511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>
                  <a:lumMod val="85000"/>
                </a:srgbClr>
              </a:solidFill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D92438-6D2C-4316-9D09-EFB9E1AD51F2}"/>
                </a:ext>
              </a:extLst>
            </p:cNvPr>
            <p:cNvSpPr/>
            <p:nvPr userDrawn="1"/>
          </p:nvSpPr>
          <p:spPr>
            <a:xfrm flipH="1">
              <a:off x="-4561795" y="2516719"/>
              <a:ext cx="975047" cy="151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FFFF">
                  <a:lumMod val="85000"/>
                </a:srgbClr>
              </a:solidFill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E4D0856-C50A-4CDA-8BFD-B63DBA3F2976}"/>
              </a:ext>
            </a:extLst>
          </p:cNvPr>
          <p:cNvSpPr/>
          <p:nvPr userDrawn="1"/>
        </p:nvSpPr>
        <p:spPr>
          <a:xfrm flipH="1">
            <a:off x="-509583" y="1919305"/>
            <a:ext cx="238715" cy="203191"/>
          </a:xfrm>
          <a:prstGeom prst="rect">
            <a:avLst/>
          </a:prstGeom>
          <a:solidFill>
            <a:srgbClr val="D6AD00"/>
          </a:solidFill>
          <a:ln>
            <a:solidFill>
              <a:srgbClr val="FFFFFF">
                <a:lumMod val="85000"/>
              </a:srgbClr>
            </a:solidFill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3038209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101748" y="6660700"/>
            <a:ext cx="3749040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Confidential and Copyright © 2022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23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6" descr="Tab_2013B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7463"/>
            <a:ext cx="1219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70933" y="838200"/>
            <a:ext cx="119210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3" y="1524000"/>
            <a:ext cx="1192106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auto">
          <a:xfrm>
            <a:off x="35749" y="14288"/>
            <a:ext cx="12120504" cy="681831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31095" y="6232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62" descr="Final Kasikorn Logo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1" y="161925"/>
            <a:ext cx="93886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1" y="138114"/>
            <a:ext cx="1245541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24F2-25E0-4811-8389-4D2D789560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02060" y="6720840"/>
            <a:ext cx="701792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354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87325" indent="-18732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3575" indent="-1841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39825" indent="-1841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6" descr="Tab_2013B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7463"/>
            <a:ext cx="1219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70933" y="838200"/>
            <a:ext cx="119210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3" y="1524000"/>
            <a:ext cx="1192106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8" name="Rectangle 56"/>
          <p:cNvSpPr>
            <a:spLocks noChangeArrowheads="1"/>
          </p:cNvSpPr>
          <p:nvPr userDrawn="1"/>
        </p:nvSpPr>
        <p:spPr bwMode="auto">
          <a:xfrm>
            <a:off x="35749" y="14288"/>
            <a:ext cx="12120504" cy="6818312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31095" y="6232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1FEF-056A-4448-81B2-6183E8E224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62" descr="Final Kasikorn Logo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1" y="161925"/>
            <a:ext cx="93886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1" y="138114"/>
            <a:ext cx="1245541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24F2-25E0-4811-8389-4D2D789560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02060" y="6720840"/>
            <a:ext cx="701792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818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87325" indent="-18732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3575" indent="-1841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39825" indent="-1841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FAA3C4B-26DB-9F21-B13D-4BB8101D6C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Final Kasikorn Logo">
            <a:extLst>
              <a:ext uri="{FF2B5EF4-FFF2-40B4-BE49-F238E27FC236}">
                <a16:creationId xmlns:a16="http://schemas.microsoft.com/office/drawing/2014/main" id="{EC15BA17-9C0D-433A-205C-E806BD0A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2" descr="logo accenture clipart 10 free Cliparts | Download images on Clipground ...">
            <a:extLst>
              <a:ext uri="{FF2B5EF4-FFF2-40B4-BE49-F238E27FC236}">
                <a16:creationId xmlns:a16="http://schemas.microsoft.com/office/drawing/2014/main" id="{5EEB187C-26DE-D8BF-A3CD-7780174082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5225" r="18412" b="4487"/>
          <a:stretch/>
        </p:blipFill>
        <p:spPr bwMode="auto">
          <a:xfrm>
            <a:off x="63321" y="6617765"/>
            <a:ext cx="171860" cy="1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72980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0"/>
            <a:ext cx="12192000" cy="87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white">
          <a:xfrm>
            <a:off x="0" y="22228"/>
            <a:ext cx="12192000" cy="836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black">
          <a:xfrm>
            <a:off x="11628088" y="6598955"/>
            <a:ext cx="555038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fld id="{EE1A7C7C-4460-4393-95B4-3D414A24C9F7}" type="slidenum">
              <a:rPr lang="en-US" sz="105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pPr algn="r" eaLnBrk="0" hangingPunct="0"/>
              <a:t>‹#›</a:t>
            </a:fld>
            <a:endParaRPr lang="en-US" sz="1050" b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Footer Placeholder 8"/>
          <p:cNvSpPr txBox="1">
            <a:spLocks/>
          </p:cNvSpPr>
          <p:nvPr userDrawn="1"/>
        </p:nvSpPr>
        <p:spPr>
          <a:xfrm>
            <a:off x="8976198" y="6618949"/>
            <a:ext cx="2793669" cy="16006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rPr>
              <a:t>Copyright © 2023 Accenture 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444C0-CECE-4FC6-ABDB-E6FBF298424B}"/>
              </a:ext>
            </a:extLst>
          </p:cNvPr>
          <p:cNvSpPr/>
          <p:nvPr userDrawn="1"/>
        </p:nvSpPr>
        <p:spPr>
          <a:xfrm>
            <a:off x="-531647" y="1502155"/>
            <a:ext cx="304800" cy="298269"/>
          </a:xfrm>
          <a:prstGeom prst="rect">
            <a:avLst/>
          </a:prstGeom>
          <a:solidFill>
            <a:srgbClr val="9A8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15423-5FFC-4770-92B9-782D0EC6714A}"/>
              </a:ext>
            </a:extLst>
          </p:cNvPr>
          <p:cNvSpPr/>
          <p:nvPr userDrawn="1"/>
        </p:nvSpPr>
        <p:spPr>
          <a:xfrm>
            <a:off x="-531647" y="2578261"/>
            <a:ext cx="304800" cy="298269"/>
          </a:xfrm>
          <a:prstGeom prst="rect">
            <a:avLst/>
          </a:prstGeom>
          <a:solidFill>
            <a:srgbClr val="49A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9B1DD-234D-4F99-8042-A14AB2951457}"/>
              </a:ext>
            </a:extLst>
          </p:cNvPr>
          <p:cNvSpPr/>
          <p:nvPr userDrawn="1"/>
        </p:nvSpPr>
        <p:spPr>
          <a:xfrm>
            <a:off x="-531647" y="1860857"/>
            <a:ext cx="304800" cy="298269"/>
          </a:xfrm>
          <a:prstGeom prst="rect">
            <a:avLst/>
          </a:prstGeom>
          <a:solidFill>
            <a:srgbClr val="8B7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ADB0C-94A9-4590-8052-3E26DD288FC7}"/>
              </a:ext>
            </a:extLst>
          </p:cNvPr>
          <p:cNvSpPr/>
          <p:nvPr userDrawn="1"/>
        </p:nvSpPr>
        <p:spPr>
          <a:xfrm>
            <a:off x="-531647" y="2936965"/>
            <a:ext cx="304800" cy="298269"/>
          </a:xfrm>
          <a:prstGeom prst="rect">
            <a:avLst/>
          </a:prstGeom>
          <a:solidFill>
            <a:srgbClr val="ED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AA62-174D-485C-AFF5-635DBEABE3A1}"/>
              </a:ext>
            </a:extLst>
          </p:cNvPr>
          <p:cNvSpPr/>
          <p:nvPr userDrawn="1"/>
        </p:nvSpPr>
        <p:spPr>
          <a:xfrm>
            <a:off x="-531647" y="1143453"/>
            <a:ext cx="304800" cy="29826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55F09-CD2F-4E40-A95C-A78F417F9E07}"/>
              </a:ext>
            </a:extLst>
          </p:cNvPr>
          <p:cNvSpPr/>
          <p:nvPr userDrawn="1"/>
        </p:nvSpPr>
        <p:spPr>
          <a:xfrm>
            <a:off x="-531647" y="2219559"/>
            <a:ext cx="304800" cy="298269"/>
          </a:xfrm>
          <a:prstGeom prst="rect">
            <a:avLst/>
          </a:prstGeom>
          <a:solidFill>
            <a:srgbClr val="51B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FAA3C4B-26DB-9F21-B13D-4BB8101D6C2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96" y="78986"/>
            <a:ext cx="723399" cy="35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Final Kasikorn Logo">
            <a:extLst>
              <a:ext uri="{FF2B5EF4-FFF2-40B4-BE49-F238E27FC236}">
                <a16:creationId xmlns:a16="http://schemas.microsoft.com/office/drawing/2014/main" id="{EC15BA17-9C0D-433A-205C-E806BD0A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08" y="78986"/>
            <a:ext cx="559118" cy="3526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6" name="Picture 2" descr="logo accenture clipart 10 free Cliparts | Download images on Clipground ...">
            <a:extLst>
              <a:ext uri="{FF2B5EF4-FFF2-40B4-BE49-F238E27FC236}">
                <a16:creationId xmlns:a16="http://schemas.microsoft.com/office/drawing/2014/main" id="{5EEB187C-26DE-D8BF-A3CD-7780174082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5225" r="18412" b="4487"/>
          <a:stretch/>
        </p:blipFill>
        <p:spPr bwMode="auto">
          <a:xfrm>
            <a:off x="63321" y="6617765"/>
            <a:ext cx="171860" cy="1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93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25" indent="-342925" algn="l" rtl="0" eaLnBrk="1" fontAlgn="base" hangingPunct="1">
        <a:spcBef>
          <a:spcPct val="20000"/>
        </a:spcBef>
        <a:spcAft>
          <a:spcPct val="0"/>
        </a:spcAft>
        <a:buChar char="•"/>
        <a:defRPr sz="3201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rtl="0" eaLnBrk="1" fontAlgn="base" hangingPunct="1">
        <a:spcBef>
          <a:spcPct val="20000"/>
        </a:spcBef>
        <a:spcAft>
          <a:spcPct val="0"/>
        </a:spcAft>
        <a:buChar char="–"/>
        <a:defRPr sz="2801">
          <a:solidFill>
            <a:schemeClr val="tx1"/>
          </a:solidFill>
          <a:latin typeface="+mn-lt"/>
          <a:cs typeface="+mn-cs"/>
        </a:defRPr>
      </a:lvl2pPr>
      <a:lvl3pPr marL="1143082" indent="-22861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315" indent="-228617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547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781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2013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246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479" indent="-22861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5767FEC-ED15-4912-80A5-DE2234ADC938}"/>
              </a:ext>
            </a:extLst>
          </p:cNvPr>
          <p:cNvSpPr txBox="1">
            <a:spLocks/>
          </p:cNvSpPr>
          <p:nvPr/>
        </p:nvSpPr>
        <p:spPr>
          <a:xfrm>
            <a:off x="471393" y="5255674"/>
            <a:ext cx="8533122" cy="348557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i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0" i="0" kern="1200" cap="all" spc="100" baseline="0">
                <a:solidFill>
                  <a:schemeClr val="tx1"/>
                </a:solidFill>
                <a:latin typeface="Graphik Medium" panose="020B0503030202060203" pitchFamily="34" charset="77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None/>
              <a:defRPr sz="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0" b="1" i="0" kern="1200" cap="none" spc="-180" baseline="0">
                <a:solidFill>
                  <a:schemeClr val="tx1"/>
                </a:solidFill>
                <a:latin typeface="Graphik Black" panose="020B0503030202060203" pitchFamily="34" charset="77"/>
                <a:ea typeface="+mn-ea"/>
                <a:cs typeface="+mn-cs"/>
              </a:defRPr>
            </a:lvl9pPr>
          </a:lstStyle>
          <a:p>
            <a:pPr lvl="0" fontAlgn="auto">
              <a:defRPr/>
            </a:pPr>
            <a:r>
              <a:rPr lang="en-US" b="1" dirty="0">
                <a:solidFill>
                  <a:srgbClr val="FFFFFF"/>
                </a:solidFill>
                <a:latin typeface="Graphik"/>
              </a:rPr>
              <a:t>29</a:t>
            </a:r>
            <a:r>
              <a:rPr lang="th-TH" b="1" dirty="0">
                <a:solidFill>
                  <a:srgbClr val="FFFFFF"/>
                </a:solidFill>
                <a:latin typeface="Graphik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Graphik"/>
              </a:rPr>
              <a:t>January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7D4FF72-37A6-4843-9DF9-22CB227A8B5E}"/>
              </a:ext>
            </a:extLst>
          </p:cNvPr>
          <p:cNvSpPr txBox="1">
            <a:spLocks/>
          </p:cNvSpPr>
          <p:nvPr/>
        </p:nvSpPr>
        <p:spPr>
          <a:xfrm>
            <a:off x="471393" y="4477118"/>
            <a:ext cx="5947459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 cap="none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i="0" kern="1200" baseline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b="0" i="0" kern="1200" cap="all" spc="100" baseline="0">
                <a:solidFill>
                  <a:schemeClr val="tx1"/>
                </a:solidFill>
                <a:latin typeface="Graphik Medium" panose="020B0503030202060203" pitchFamily="34" charset="77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None/>
              <a:defRPr sz="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0" b="1" i="0" kern="1200" cap="none" spc="-180" baseline="0">
                <a:solidFill>
                  <a:schemeClr val="tx1"/>
                </a:solidFill>
                <a:latin typeface="Graphik Black" panose="020B0503030202060203" pitchFamily="34" charset="77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800"/>
              </a:spcBef>
            </a:pPr>
            <a:r>
              <a:rPr lang="en-US" sz="2000" dirty="0">
                <a:solidFill>
                  <a:srgbClr val="FFFFFF"/>
                </a:solidFill>
                <a:latin typeface="Graphik Black"/>
              </a:rPr>
              <a:t>Q&amp;A Trade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64925-F46E-450B-9253-A2A007C6BE8D}"/>
              </a:ext>
            </a:extLst>
          </p:cNvPr>
          <p:cNvSpPr txBox="1"/>
          <p:nvPr/>
        </p:nvSpPr>
        <p:spPr>
          <a:xfrm>
            <a:off x="9160721" y="6715077"/>
            <a:ext cx="3031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rgbClr val="FFFFFF">
                    <a:lumMod val="85000"/>
                  </a:srgbClr>
                </a:solidFill>
                <a:latin typeface="Graphik"/>
                <a:cs typeface="+mn-cs"/>
              </a:rPr>
              <a:t>Copyright © 2023 Accenture confidential. All Rights Reserved</a:t>
            </a:r>
            <a:endParaRPr lang="en-AU" sz="800">
              <a:solidFill>
                <a:srgbClr val="FFFFFF">
                  <a:lumMod val="85000"/>
                </a:srgbClr>
              </a:solidFill>
              <a:latin typeface="Graphik"/>
              <a:cs typeface="+mn-c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5A3F3CE-9CE7-4C48-9045-81396EA3812D}"/>
              </a:ext>
            </a:extLst>
          </p:cNvPr>
          <p:cNvSpPr txBox="1">
            <a:spLocks/>
          </p:cNvSpPr>
          <p:nvPr/>
        </p:nvSpPr>
        <p:spPr>
          <a:xfrm>
            <a:off x="471393" y="1822787"/>
            <a:ext cx="10283043" cy="1717892"/>
          </a:xfrm>
          <a:prstGeom prst="rect">
            <a:avLst/>
          </a:prstGeom>
        </p:spPr>
        <p:txBody>
          <a:bodyPr tIns="252000" anchor="ctr"/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100" b="1" i="0" kern="1200" cap="all" spc="-150" baseline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503030202060203" pitchFamily="34" charset="77"/>
                <a:ea typeface="+mj-ea"/>
                <a:cs typeface="+mj-cs"/>
              </a:rPr>
              <a:t>MODERNIZED DATA FOUNDATION (MDF)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6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>
                <a:solidFill>
                  <a:schemeClr val="tx1"/>
                </a:solidFill>
              </a:rPr>
              <a:t>AR_PPS_TP_CD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09205F-607A-6898-A8E1-B80DC31C1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 b="9508"/>
          <a:stretch/>
        </p:blipFill>
        <p:spPr bwMode="auto">
          <a:xfrm>
            <a:off x="442913" y="677390"/>
            <a:ext cx="4582207" cy="3369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073A4A-A11B-73E1-1219-DB4512B1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9" y="4476580"/>
            <a:ext cx="11415305" cy="1311378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FAA780F4-C379-066E-43EB-C77D45D6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73435"/>
              </p:ext>
            </p:extLst>
          </p:nvPr>
        </p:nvGraphicFramePr>
        <p:xfrm>
          <a:off x="5175677" y="677390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Now, this value is not to use? and/or send default value</a:t>
                      </a:r>
                      <a:r>
                        <a:rPr lang="en-US" sz="1200" b="1" dirty="0"/>
                        <a:t> blank </a:t>
                      </a:r>
                      <a:r>
                        <a:rPr lang="en-US" sz="1200" dirty="0"/>
                        <a:t>referred from KBMF?</a:t>
                      </a:r>
                      <a:br>
                        <a:rPr lang="en-US" sz="1200" dirty="0"/>
                      </a:b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What description?</a:t>
                      </a:r>
                      <a:br>
                        <a:rPr lang="en-US" sz="1200" dirty="0"/>
                      </a:br>
                      <a:br>
                        <a:rPr lang="en-US" sz="1200" dirty="0"/>
                      </a:br>
                      <a:r>
                        <a:rPr lang="en-US" sz="1200" dirty="0"/>
                        <a:t>(CBR logic : Trim and Direct Move from source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value could be referred from KBMF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It’s not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4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>
                <a:solidFill>
                  <a:schemeClr val="tx1"/>
                </a:solidFill>
              </a:rPr>
              <a:t>AC_OFCR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67DA35-1F3C-CFC2-0CB6-8D837C484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0"/>
          <a:stretch/>
        </p:blipFill>
        <p:spPr bwMode="auto">
          <a:xfrm>
            <a:off x="270116" y="954908"/>
            <a:ext cx="4727642" cy="28676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2A8847-FCFE-2D49-D7C3-23D70493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29" y="4529916"/>
            <a:ext cx="11651768" cy="973438"/>
          </a:xfrm>
          <a:prstGeom prst="rect">
            <a:avLst/>
          </a:prstGeom>
        </p:spPr>
      </p:pic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F52C64D0-7855-5164-29B0-1A05F784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6450"/>
              </p:ext>
            </p:extLst>
          </p:nvPr>
        </p:nvGraphicFramePr>
        <p:xfrm>
          <a:off x="5156627" y="669430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Please clarify meaning ‘0’ and description of 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81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 err="1">
                <a:solidFill>
                  <a:schemeClr val="tx1"/>
                </a:solidFill>
              </a:rPr>
              <a:t>hold_TP_CD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8130BF-371D-9FFE-465E-C743881AE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36" b="6636"/>
          <a:stretch/>
        </p:blipFill>
        <p:spPr bwMode="auto">
          <a:xfrm>
            <a:off x="564205" y="669081"/>
            <a:ext cx="4328808" cy="40213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83E2C2-4D51-9F07-CD1B-4F504E7B7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3" y="4984362"/>
            <a:ext cx="11685919" cy="1358071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47972113-C070-9BB3-67A1-3EAA98F6E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42731"/>
              </p:ext>
            </p:extLst>
          </p:nvPr>
        </p:nvGraphicFramePr>
        <p:xfrm>
          <a:off x="5154397" y="669081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Now, this value is not to use? and/or send default value</a:t>
                      </a:r>
                      <a:r>
                        <a:rPr lang="en-US" sz="1200" b="1" dirty="0"/>
                        <a:t> blank </a:t>
                      </a:r>
                      <a:r>
                        <a:rPr lang="en-US" sz="1200" dirty="0"/>
                        <a:t>referred from KBMF?</a:t>
                      </a:r>
                      <a:br>
                        <a:rPr lang="en-US" sz="1200" dirty="0"/>
                      </a:b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What description?</a:t>
                      </a:r>
                      <a:br>
                        <a:rPr lang="en-US" sz="1200" dirty="0"/>
                      </a:br>
                      <a:br>
                        <a:rPr lang="en-US" sz="1200" dirty="0"/>
                      </a:br>
                      <a:r>
                        <a:rPr lang="en-US" sz="1200" dirty="0"/>
                        <a:t>(CBR logic : Trim and Direct Move from source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value could be referred from KBMF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It’s not 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9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 err="1">
                <a:solidFill>
                  <a:schemeClr val="tx1"/>
                </a:solidFill>
              </a:rPr>
              <a:t>bill_CYC_CD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C0756B-5339-101F-40DA-97854D54B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1" b="10404"/>
          <a:stretch/>
        </p:blipFill>
        <p:spPr bwMode="auto">
          <a:xfrm>
            <a:off x="442913" y="585079"/>
            <a:ext cx="4726607" cy="41909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2825B-918B-65AA-7E2C-8BF93266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7" y="4946786"/>
            <a:ext cx="11707409" cy="1326135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360E74-04C8-6C67-CD27-EEA4490B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87614"/>
              </p:ext>
            </p:extLst>
          </p:nvPr>
        </p:nvGraphicFramePr>
        <p:xfrm>
          <a:off x="5407645" y="811956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Now, this value is not to use? and/or send default value</a:t>
                      </a:r>
                      <a:r>
                        <a:rPr lang="en-US" sz="1200" b="1" dirty="0"/>
                        <a:t> blank </a:t>
                      </a:r>
                      <a:r>
                        <a:rPr lang="en-US" sz="1200" dirty="0"/>
                        <a:t>referred from KBMF?</a:t>
                      </a:r>
                      <a:br>
                        <a:rPr lang="en-US" sz="1200" dirty="0"/>
                      </a:b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What description?</a:t>
                      </a:r>
                      <a:br>
                        <a:rPr lang="en-US" sz="1200" dirty="0"/>
                      </a:br>
                      <a:br>
                        <a:rPr lang="en-US" sz="1200" dirty="0"/>
                      </a:br>
                      <a:r>
                        <a:rPr lang="en-US" sz="1200" dirty="0"/>
                        <a:t>(CBR logic : Trim and Direct Move from source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value could be referred from KBMF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It’s not description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95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>
                <a:solidFill>
                  <a:schemeClr val="tx1"/>
                </a:solidFill>
              </a:rPr>
              <a:t>EFF_INT_RATE_TP_CD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924335D-459E-813B-3BFD-D6D445D8C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94" b="10160"/>
          <a:stretch/>
        </p:blipFill>
        <p:spPr bwMode="auto">
          <a:xfrm>
            <a:off x="306725" y="665672"/>
            <a:ext cx="4681263" cy="4269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0F341-E3F0-F499-E4F3-B0B7ADA1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9" y="5265492"/>
            <a:ext cx="11075227" cy="926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D68D71-1AD2-2421-4EB3-F4D8BCAFDDC7}"/>
              </a:ext>
            </a:extLst>
          </p:cNvPr>
          <p:cNvSpPr/>
          <p:nvPr/>
        </p:nvSpPr>
        <p:spPr>
          <a:xfrm>
            <a:off x="3371850" y="2847975"/>
            <a:ext cx="1362075" cy="390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noAutofit/>
          </a:bodyPr>
          <a:lstStyle/>
          <a:p>
            <a:pPr algn="ctr"/>
            <a:endParaRPr lang="en-US" sz="1400" dirty="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A4FB221D-287C-F27E-EB42-C32E8AF7E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60440"/>
              </p:ext>
            </p:extLst>
          </p:nvPr>
        </p:nvGraphicFramePr>
        <p:xfrm>
          <a:off x="5159128" y="831174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you provide or recommend description file/source for mapping this field?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0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>
                <a:solidFill>
                  <a:schemeClr val="tx1"/>
                </a:solidFill>
              </a:rPr>
              <a:t>RATE_TP_CD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22A3BF-FE8A-193B-214B-DED4170BE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/>
          <a:stretch/>
        </p:blipFill>
        <p:spPr bwMode="auto">
          <a:xfrm>
            <a:off x="682256" y="676275"/>
            <a:ext cx="3440104" cy="34162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3D280B-5922-D4C4-36A4-F880E18C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4536297"/>
            <a:ext cx="11508654" cy="969558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9E91033-49AF-04B0-D4D2-D90897E4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1229"/>
              </p:ext>
            </p:extLst>
          </p:nvPr>
        </p:nvGraphicFramePr>
        <p:xfrm>
          <a:off x="4682878" y="585718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you provide or recommend description file/source for mapping this field?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6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Trade navigator : </a:t>
            </a:r>
            <a:r>
              <a:rPr lang="en-US" dirty="0">
                <a:solidFill>
                  <a:schemeClr val="tx1"/>
                </a:solidFill>
              </a:rPr>
              <a:t>INT_RATE_TP_CD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263AE96-93A6-B0CD-FFE7-F04E8CB32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5" b="35319"/>
          <a:stretch/>
        </p:blipFill>
        <p:spPr bwMode="auto">
          <a:xfrm>
            <a:off x="82991" y="828662"/>
            <a:ext cx="4051266" cy="37207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CA3B5-169E-7115-AF88-F207C749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4877622"/>
            <a:ext cx="10928027" cy="15774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A76C60-D197-4A49-17CF-2A717F23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73021"/>
              </p:ext>
            </p:extLst>
          </p:nvPr>
        </p:nvGraphicFramePr>
        <p:xfrm>
          <a:off x="4289332" y="1294091"/>
          <a:ext cx="1274194" cy="2575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194">
                  <a:extLst>
                    <a:ext uri="{9D8B030D-6E8A-4147-A177-3AD203B41FA5}">
                      <a16:colId xmlns:a16="http://schemas.microsoft.com/office/drawing/2014/main" val="4155375798"/>
                    </a:ext>
                  </a:extLst>
                </a:gridCol>
              </a:tblGrid>
              <a:tr h="234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int_rate_tp_cd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32327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18793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310534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7137536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5937064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9620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0650409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033123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430485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8170787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908083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421FCEB5-799C-96D6-96D1-7339D6137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72401"/>
              </p:ext>
            </p:extLst>
          </p:nvPr>
        </p:nvGraphicFramePr>
        <p:xfrm>
          <a:off x="5718601" y="828647"/>
          <a:ext cx="622574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973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914775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you provide or recommend description file/source for mapping this field?</a:t>
                      </a:r>
                      <a:br>
                        <a:rPr lang="en-US" sz="1200" dirty="0"/>
                      </a:b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What different between RATE_TP_CD and INT_RATE_TP_CD?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is the same thing?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0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B064925-F46E-450B-9253-A2A007C6BE8D}"/>
              </a:ext>
            </a:extLst>
          </p:cNvPr>
          <p:cNvSpPr txBox="1"/>
          <p:nvPr/>
        </p:nvSpPr>
        <p:spPr>
          <a:xfrm>
            <a:off x="9094998" y="6715077"/>
            <a:ext cx="30970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Graphik"/>
                <a:ea typeface="+mn-ea"/>
                <a:cs typeface="Angsana New" pitchFamily="18" charset="-34"/>
              </a:rPr>
              <a:t>Copyright © 2022 Accenture confidential. All Rights Reserved</a:t>
            </a: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Graphik"/>
              <a:ea typeface="+mn-ea"/>
              <a:cs typeface="Angsana New" pitchFamily="18" charset="-34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5A3F3CE-9CE7-4C48-9045-81396EA3812D}"/>
              </a:ext>
            </a:extLst>
          </p:cNvPr>
          <p:cNvSpPr txBox="1">
            <a:spLocks/>
          </p:cNvSpPr>
          <p:nvPr/>
        </p:nvSpPr>
        <p:spPr>
          <a:xfrm>
            <a:off x="471393" y="1822787"/>
            <a:ext cx="10283043" cy="1717892"/>
          </a:xfrm>
          <a:prstGeom prst="rect">
            <a:avLst/>
          </a:prstGeom>
        </p:spPr>
        <p:txBody>
          <a:bodyPr tIns="252000" anchor="ctr"/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100" b="1" i="0" kern="1200" cap="all" spc="-150" baseline="0">
                <a:solidFill>
                  <a:schemeClr val="bg1"/>
                </a:solidFill>
                <a:latin typeface="Graphik Black" panose="020B0503030202060203" pitchFamily="34" charset="77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Black" panose="020B0503030202060203" pitchFamily="34" charset="77"/>
                <a:ea typeface="+mj-ea"/>
                <a:cs typeface="+mj-cs"/>
              </a:rPr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106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6A868-2271-4F38-A30E-A2A9412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3807" y="3040626"/>
            <a:ext cx="5388677" cy="776748"/>
          </a:xfrm>
        </p:spPr>
        <p:txBody>
          <a:bodyPr/>
          <a:lstStyle/>
          <a:p>
            <a:r>
              <a:rPr lang="en-US" sz="6600" cap="all" dirty="0"/>
              <a:t>Agenda</a:t>
            </a:r>
            <a:endParaRPr lang="en-GB" sz="6600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6FBC-D817-4A68-9991-16224B95017D}"/>
              </a:ext>
            </a:extLst>
          </p:cNvPr>
          <p:cNvSpPr/>
          <p:nvPr/>
        </p:nvSpPr>
        <p:spPr>
          <a:xfrm>
            <a:off x="3829429" y="2613392"/>
            <a:ext cx="7008485" cy="16312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  <a:t>Contingent New trade 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  <a:t>New Trade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  <a:t>Trade Navigator</a:t>
            </a:r>
            <a:endParaRPr lang="en-US" sz="2000" dirty="0">
              <a:solidFill>
                <a:srgbClr val="FFFFFF"/>
              </a:solidFill>
              <a:latin typeface="Graphik Black"/>
            </a:endParaRPr>
          </a:p>
        </p:txBody>
      </p:sp>
    </p:spTree>
    <p:extLst>
      <p:ext uri="{BB962C8B-B14F-4D97-AF65-F5344CB8AC3E}">
        <p14:creationId xmlns:p14="http://schemas.microsoft.com/office/powerpoint/2010/main" val="8172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6A868-2271-4F38-A30E-A2A9412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3807" y="3040626"/>
            <a:ext cx="5388677" cy="776748"/>
          </a:xfrm>
        </p:spPr>
        <p:txBody>
          <a:bodyPr/>
          <a:lstStyle/>
          <a:p>
            <a:r>
              <a:rPr lang="en-US" sz="6600" cap="all" dirty="0"/>
              <a:t>Agenda</a:t>
            </a:r>
            <a:endParaRPr lang="en-GB" sz="6600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6FBC-D817-4A68-9991-16224B95017D}"/>
              </a:ext>
            </a:extLst>
          </p:cNvPr>
          <p:cNvSpPr/>
          <p:nvPr/>
        </p:nvSpPr>
        <p:spPr>
          <a:xfrm>
            <a:off x="3829429" y="2582615"/>
            <a:ext cx="7008485" cy="169277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Graphik Black"/>
                <a:cs typeface="Angsana New"/>
              </a:rPr>
              <a:t>Contingent New trade 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New Trade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Trade Navigator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Graphik Black"/>
            </a:endParaRPr>
          </a:p>
        </p:txBody>
      </p:sp>
    </p:spTree>
    <p:extLst>
      <p:ext uri="{BB962C8B-B14F-4D97-AF65-F5344CB8AC3E}">
        <p14:creationId xmlns:p14="http://schemas.microsoft.com/office/powerpoint/2010/main" val="17670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Contingent New trade : </a:t>
            </a:r>
            <a:r>
              <a:rPr lang="en-US" dirty="0" err="1">
                <a:solidFill>
                  <a:schemeClr val="tx1"/>
                </a:solidFill>
              </a:rPr>
              <a:t>int_PYMT_TP_CD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8A0E944-41B5-338F-1311-FAA99F95E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26"/>
          <a:stretch/>
        </p:blipFill>
        <p:spPr bwMode="auto">
          <a:xfrm>
            <a:off x="152604" y="529220"/>
            <a:ext cx="5284769" cy="33023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6B3A7-3ED7-C926-EDC4-6D671EA98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2"/>
          <a:stretch/>
        </p:blipFill>
        <p:spPr>
          <a:xfrm>
            <a:off x="600076" y="3962400"/>
            <a:ext cx="7477125" cy="2883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D2E042-1CF6-34E8-D725-6941B540F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63"/>
          <a:stretch/>
        </p:blipFill>
        <p:spPr>
          <a:xfrm>
            <a:off x="8077201" y="3962401"/>
            <a:ext cx="1638300" cy="2883243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DCFF08B-CD2B-761A-8DD0-01516EB9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98119"/>
              </p:ext>
            </p:extLst>
          </p:nvPr>
        </p:nvGraphicFramePr>
        <p:xfrm>
          <a:off x="5690027" y="704373"/>
          <a:ext cx="6056886" cy="298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443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028443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4288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25535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Please clarify meaning ‘9’ and description of 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Pending EBAN to further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Contingent New trade : </a:t>
            </a:r>
            <a:r>
              <a:rPr lang="en-US" dirty="0" err="1">
                <a:solidFill>
                  <a:schemeClr val="tx1"/>
                </a:solidFill>
              </a:rPr>
              <a:t>int_RATE_TP_CD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A029406-3943-B21B-A263-45E8218BC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r="46253"/>
          <a:stretch/>
        </p:blipFill>
        <p:spPr bwMode="auto">
          <a:xfrm>
            <a:off x="633413" y="762000"/>
            <a:ext cx="4391776" cy="39719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8A2000-BAA8-782A-5DB1-05417363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4995491"/>
            <a:ext cx="11560542" cy="1493649"/>
          </a:xfrm>
          <a:prstGeom prst="rect">
            <a:avLst/>
          </a:prstGeom>
        </p:spPr>
      </p:pic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16DF5F91-76CC-AD5C-F35A-2586679E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21881"/>
              </p:ext>
            </p:extLst>
          </p:nvPr>
        </p:nvGraphicFramePr>
        <p:xfrm>
          <a:off x="5339831" y="984854"/>
          <a:ext cx="6056886" cy="298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443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028443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4288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25535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Please clarify meaning ‘02’ and description of its</a:t>
                      </a:r>
                      <a:br>
                        <a:rPr lang="en-US" sz="1200" dirty="0"/>
                      </a:b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Now it has only ‘02’ and ‘11’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5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6A868-2271-4F38-A30E-A2A9412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3807" y="3040626"/>
            <a:ext cx="5388677" cy="776748"/>
          </a:xfrm>
        </p:spPr>
        <p:txBody>
          <a:bodyPr/>
          <a:lstStyle/>
          <a:p>
            <a:r>
              <a:rPr lang="en-US" sz="6600" cap="all" dirty="0"/>
              <a:t>Agenda</a:t>
            </a:r>
            <a:endParaRPr lang="en-GB" sz="6600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6FBC-D817-4A68-9991-16224B95017D}"/>
              </a:ext>
            </a:extLst>
          </p:cNvPr>
          <p:cNvSpPr/>
          <p:nvPr/>
        </p:nvSpPr>
        <p:spPr>
          <a:xfrm>
            <a:off x="3829429" y="2582615"/>
            <a:ext cx="7008485" cy="169277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Contingent New trade</a:t>
            </a:r>
            <a: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Graphik Black"/>
                <a:cs typeface="Angsana New"/>
              </a:rPr>
              <a:t>New Trade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Trade Navigator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Graphik Black"/>
            </a:endParaRPr>
          </a:p>
        </p:txBody>
      </p:sp>
    </p:spTree>
    <p:extLst>
      <p:ext uri="{BB962C8B-B14F-4D97-AF65-F5344CB8AC3E}">
        <p14:creationId xmlns:p14="http://schemas.microsoft.com/office/powerpoint/2010/main" val="5739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trade : </a:t>
            </a:r>
            <a:r>
              <a:rPr lang="en-US" dirty="0" err="1">
                <a:solidFill>
                  <a:schemeClr val="tx1"/>
                </a:solidFill>
              </a:rPr>
              <a:t>int_PYMT_TP_CD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25988661-CC94-8D2C-3BFB-1E07E9D81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9"/>
          <a:stretch/>
        </p:blipFill>
        <p:spPr bwMode="auto">
          <a:xfrm>
            <a:off x="319089" y="671514"/>
            <a:ext cx="5243512" cy="30718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D59BC5-BE1B-0F9A-59F1-31A5F41FB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98"/>
          <a:stretch/>
        </p:blipFill>
        <p:spPr>
          <a:xfrm>
            <a:off x="141218" y="4140758"/>
            <a:ext cx="11907389" cy="1958486"/>
          </a:xfrm>
          <a:prstGeom prst="rect">
            <a:avLst/>
          </a:prstGeom>
        </p:spPr>
      </p:pic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7754F335-B6E4-A68D-2B81-42ACFA05D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0296"/>
              </p:ext>
            </p:extLst>
          </p:nvPr>
        </p:nvGraphicFramePr>
        <p:xfrm>
          <a:off x="5690027" y="722311"/>
          <a:ext cx="6056886" cy="298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443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028443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4288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25535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Description can be referred from KBMF?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Confirmed that could refer from KBMF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6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0EACD-2952-B0F2-6F21-3F3A5A0E1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trade : </a:t>
            </a:r>
            <a:r>
              <a:rPr lang="en-US" dirty="0" err="1">
                <a:solidFill>
                  <a:schemeClr val="tx1"/>
                </a:solidFill>
              </a:rPr>
              <a:t>int_RATE_TP_CD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A005702D-EB5F-53D4-011B-47B202E3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r="35375" b="4270"/>
          <a:stretch/>
        </p:blipFill>
        <p:spPr bwMode="auto">
          <a:xfrm>
            <a:off x="526814" y="675531"/>
            <a:ext cx="4096144" cy="32550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1BDD27-80C9-DE45-7DC8-1CA2C93D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5" y="4297773"/>
            <a:ext cx="11906655" cy="1584477"/>
          </a:xfrm>
          <a:prstGeom prst="rect">
            <a:avLst/>
          </a:prstGeom>
        </p:spPr>
      </p:pic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57750716-D6E2-5079-F96A-F95C7A37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71098"/>
              </p:ext>
            </p:extLst>
          </p:nvPr>
        </p:nvGraphicFramePr>
        <p:xfrm>
          <a:off x="5004227" y="645709"/>
          <a:ext cx="6473398" cy="35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699">
                  <a:extLst>
                    <a:ext uri="{9D8B030D-6E8A-4147-A177-3AD203B41FA5}">
                      <a16:colId xmlns:a16="http://schemas.microsoft.com/office/drawing/2014/main" val="482443595"/>
                    </a:ext>
                  </a:extLst>
                </a:gridCol>
                <a:gridCol w="3236699">
                  <a:extLst>
                    <a:ext uri="{9D8B030D-6E8A-4147-A177-3AD203B41FA5}">
                      <a16:colId xmlns:a16="http://schemas.microsoft.com/office/drawing/2014/main" val="1861727153"/>
                    </a:ext>
                  </a:extLst>
                </a:gridCol>
              </a:tblGrid>
              <a:tr h="5042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44768"/>
                  </a:ext>
                </a:extLst>
              </a:tr>
              <a:tr h="30025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you clarify meaning and description of values which is not displayed in KBMF?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Pending EBAN to further check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6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F6A868-2271-4F38-A30E-A2A9412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3807" y="3040626"/>
            <a:ext cx="5388677" cy="776748"/>
          </a:xfrm>
        </p:spPr>
        <p:txBody>
          <a:bodyPr/>
          <a:lstStyle/>
          <a:p>
            <a:r>
              <a:rPr lang="en-US" sz="6600" cap="all" dirty="0"/>
              <a:t>Agenda</a:t>
            </a:r>
            <a:endParaRPr lang="en-GB" sz="6600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6FBC-D817-4A68-9991-16224B95017D}"/>
              </a:ext>
            </a:extLst>
          </p:cNvPr>
          <p:cNvSpPr/>
          <p:nvPr/>
        </p:nvSpPr>
        <p:spPr>
          <a:xfrm>
            <a:off x="3829429" y="2582615"/>
            <a:ext cx="7008485" cy="169277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Contingent New trade</a:t>
            </a:r>
            <a: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Graphik Black"/>
                <a:cs typeface="Angsana New"/>
              </a:rPr>
              <a:t>New Trade</a:t>
            </a:r>
            <a:br>
              <a:rPr lang="en-US" sz="2000" dirty="0">
                <a:solidFill>
                  <a:srgbClr val="FFFFFF"/>
                </a:solidFill>
                <a:latin typeface="Graphik Black"/>
                <a:cs typeface="Angsana New"/>
              </a:rPr>
            </a:br>
            <a:endParaRPr lang="en-US" sz="2000" dirty="0">
              <a:solidFill>
                <a:srgbClr val="FFFFFF"/>
              </a:solidFill>
              <a:latin typeface="Graphik Black"/>
              <a:cs typeface="Angsana New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Graphik Black"/>
                <a:cs typeface="Angsana New"/>
              </a:rPr>
              <a:t>Trade Navigator</a:t>
            </a:r>
            <a:endParaRPr lang="en-US" sz="2400" dirty="0">
              <a:solidFill>
                <a:srgbClr val="FFFFFF"/>
              </a:solidFill>
              <a:latin typeface="Graphik Black"/>
            </a:endParaRPr>
          </a:p>
        </p:txBody>
      </p:sp>
    </p:spTree>
    <p:extLst>
      <p:ext uri="{BB962C8B-B14F-4D97-AF65-F5344CB8AC3E}">
        <p14:creationId xmlns:p14="http://schemas.microsoft.com/office/powerpoint/2010/main" val="280167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  <p:tag name="TEXTBOX" val="Iconic Cases: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BCFxXhH1NfGUALF.E2M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KjLgHdSHSn7r4NpywdYg"/>
</p:tagLst>
</file>

<file path=ppt/theme/theme1.xml><?xml version="1.0" encoding="utf-8"?>
<a:theme xmlns:a="http://schemas.openxmlformats.org/drawingml/2006/main" name="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50"/>
        </a:solidFill>
        <a:ln>
          <a:noFill/>
        </a:ln>
      </a:spPr>
      <a:bodyPr lIns="0" tIns="18000" rIns="0" bIns="18000" rtlCol="0" anchor="ctr">
        <a:noAutofit/>
      </a:bodyPr>
      <a:lstStyle>
        <a:defPPr algn="ctr">
          <a:defRPr sz="1400" dirty="0" err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Kbank PPT Template v1.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950"/>
        </a:solidFill>
        <a:ln>
          <a:noFill/>
        </a:ln>
      </a:spPr>
      <a:bodyPr rtlCol="0" anchor="ctr"/>
      <a:lstStyle>
        <a:defPPr algn="ctr">
          <a:defRPr sz="1200" dirty="0"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ctr">
          <a:defRPr sz="1000" b="1" i="1" dirty="0" smtClean="0">
            <a:latin typeface="Century Gothic" charset="0"/>
            <a:ea typeface="Century Gothic" charset="0"/>
            <a:cs typeface="Century Gothic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50"/>
        </a:solidFill>
        <a:ln>
          <a:noFill/>
        </a:ln>
      </a:spPr>
      <a:bodyPr lIns="0" tIns="18000" rIns="0" bIns="18000" rtlCol="0" anchor="ctr">
        <a:noAutofit/>
      </a:bodyPr>
      <a:lstStyle>
        <a:defPPr algn="ctr">
          <a:defRPr sz="1400" dirty="0" err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ppt/theme/theme4.xml><?xml version="1.0" encoding="utf-8"?>
<a:theme xmlns:a="http://schemas.openxmlformats.org/drawingml/2006/main" name="2_Kbank PPT Template v1.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A3A"/>
      </a:accent1>
      <a:accent2>
        <a:srgbClr val="00AB4F"/>
      </a:accent2>
      <a:accent3>
        <a:srgbClr val="76CC8F"/>
      </a:accent3>
      <a:accent4>
        <a:srgbClr val="008080"/>
      </a:accent4>
      <a:accent5>
        <a:srgbClr val="FFCC00"/>
      </a:accent5>
      <a:accent6>
        <a:srgbClr val="D6AD00"/>
      </a:accent6>
      <a:hlink>
        <a:srgbClr val="0000FF"/>
      </a:hlink>
      <a:folHlink>
        <a:srgbClr val="BFBFB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950"/>
        </a:solidFill>
        <a:ln>
          <a:noFill/>
        </a:ln>
      </a:spPr>
      <a:bodyPr rtlCol="0" anchor="ctr"/>
      <a:lstStyle>
        <a:defPPr algn="ctr">
          <a:defRPr sz="1200" dirty="0"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ctr">
          <a:defRPr sz="1000" b="1" i="1" dirty="0" smtClean="0">
            <a:latin typeface="Century Gothic" charset="0"/>
            <a:ea typeface="Century Gothic" charset="0"/>
            <a:cs typeface="Century Gothic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Kbank PPT Template v1.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950"/>
        </a:solidFill>
        <a:ln>
          <a:noFill/>
        </a:ln>
      </a:spPr>
      <a:bodyPr rtlCol="0" anchor="ctr"/>
      <a:lstStyle>
        <a:defPPr algn="ctr">
          <a:defRPr sz="1200" dirty="0"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ctr">
          <a:defRPr sz="1000" b="1" i="1" dirty="0" smtClean="0">
            <a:latin typeface="Century Gothic" charset="0"/>
            <a:ea typeface="Century Gothic" charset="0"/>
            <a:cs typeface="Century Gothic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SoAC PoA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SoAC PoA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50"/>
        </a:solidFill>
        <a:ln>
          <a:noFill/>
        </a:ln>
      </a:spPr>
      <a:bodyPr lIns="0" tIns="18000" rIns="0" bIns="18000" rtlCol="0" anchor="ctr">
        <a:noAutofit/>
      </a:bodyPr>
      <a:lstStyle>
        <a:defPPr algn="ctr">
          <a:defRPr sz="1400" dirty="0" err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ppt/theme/theme9.xml><?xml version="1.0" encoding="utf-8"?>
<a:theme xmlns:a="http://schemas.openxmlformats.org/drawingml/2006/main" name="6_Kbank PPT Template v1.1">
  <a:themeElements>
    <a:clrScheme name="Custom">
      <a:dk1>
        <a:srgbClr val="000000"/>
      </a:dk1>
      <a:lt1>
        <a:srgbClr val="FFFFFF"/>
      </a:lt1>
      <a:dk2>
        <a:srgbClr val="223329"/>
      </a:dk2>
      <a:lt2>
        <a:srgbClr val="007A3A"/>
      </a:lt2>
      <a:accent1>
        <a:srgbClr val="00AA50"/>
      </a:accent1>
      <a:accent2>
        <a:srgbClr val="76CC8F"/>
      </a:accent2>
      <a:accent3>
        <a:srgbClr val="BCE0C2"/>
      </a:accent3>
      <a:accent4>
        <a:srgbClr val="E4001F"/>
      </a:accent4>
      <a:accent5>
        <a:srgbClr val="920016"/>
      </a:accent5>
      <a:accent6>
        <a:srgbClr val="9A877D"/>
      </a:accent6>
      <a:hlink>
        <a:srgbClr val="585958"/>
      </a:hlink>
      <a:folHlink>
        <a:srgbClr val="BEBFBE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50"/>
        </a:solidFill>
        <a:ln>
          <a:noFill/>
        </a:ln>
      </a:spPr>
      <a:bodyPr lIns="0" tIns="18000" rIns="0" bIns="18000" rtlCol="0" anchor="ctr">
        <a:noAutofit/>
      </a:bodyPr>
      <a:lstStyle>
        <a:defPPr algn="ctr">
          <a:defRPr sz="1400" dirty="0" err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18000" rIns="0" bIns="18000" rtlCol="0">
        <a:noAutofit/>
      </a:bodyPr>
      <a:lstStyle>
        <a:defPPr marL="180000" indent="-180000">
          <a:spcBef>
            <a:spcPts val="300"/>
          </a:spcBef>
          <a:buFont typeface="Arial" charset="0"/>
          <a:buChar char="•"/>
          <a:defRPr sz="14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 KBTG IT Gov &amp; Innov Mgmt - Template v1.0" id="{E2739352-F407-7544-8F0D-C30F6BC01315}" vid="{C731EAEC-F82A-6444-985A-796A7E4022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3ade878-977f-48e5-876a-848d00c640ae">
      <UserInfo>
        <DisplayName>Juthasopon, Warit</DisplayName>
        <AccountId>12</AccountId>
        <AccountType/>
      </UserInfo>
      <UserInfo>
        <DisplayName>Pornvisanukul, Phongsatorn</DisplayName>
        <AccountId>13</AccountId>
        <AccountType/>
      </UserInfo>
      <UserInfo>
        <DisplayName>Thiti-Angkool, Yosita</DisplayName>
        <AccountId>17</AccountId>
        <AccountType/>
      </UserInfo>
      <UserInfo>
        <DisplayName>SharingLinks.7797f9bd-23d1-44e4-a105-42d788ca3303.Flexible.bd97e92e-cd6f-477f-bba9-e30d0d56d4cb</DisplayName>
        <AccountId>23</AccountId>
        <AccountType/>
      </UserInfo>
      <UserInfo>
        <DisplayName>Chew, Kimberly</DisplayName>
        <AccountId>16</AccountId>
        <AccountType/>
      </UserInfo>
      <UserInfo>
        <DisplayName>NT Service\spsearch</DisplayName>
        <AccountId>10</AccountId>
        <AccountType/>
      </UserInfo>
      <UserInfo>
        <DisplayName>Sridurongrit, Bhuris</DisplayName>
        <AccountId>18</AccountId>
        <AccountType/>
      </UserInfo>
      <UserInfo>
        <DisplayName>Bootsungnern, Daranee</DisplayName>
        <AccountId>14</AccountId>
        <AccountType/>
      </UserInfo>
      <UserInfo>
        <DisplayName>Charoensook, Aunthika Oil</DisplayName>
        <AccountId>15</AccountId>
        <AccountType/>
      </UserInfo>
      <UserInfo>
        <DisplayName>SharingLinks.7797f9bd-23d1-44e4-a105-42d788ca3303.Flexible.9b1a3a4f-68f8-4f2d-9eb2-8a52b59d4ed1</DisplayName>
        <AccountId>24</AccountId>
        <AccountType/>
      </UserInfo>
      <UserInfo>
        <DisplayName>Yeo, Alex Zi Yi</DisplayName>
        <AccountId>32</AccountId>
        <AccountType/>
      </UserInfo>
      <UserInfo>
        <DisplayName>Monpratarnchai, Supasit</DisplayName>
        <AccountId>38</AccountId>
        <AccountType/>
      </UserInfo>
      <UserInfo>
        <DisplayName>SharingLinks.282308e2-6744-4795-a911-a0d945af9705.Flexible.6c7d71f0-712a-4134-a598-8e2f7dc7a8f8</DisplayName>
        <AccountId>64</AccountId>
        <AccountType/>
      </UserInfo>
      <UserInfo>
        <DisplayName>SharingLinks.cc603d3d-c1c6-428b-850f-a1e566e18adc.OrganizationView.c216ff7e-9109-4326-a15c-03d48bcd9598</DisplayName>
        <AccountId>68</AccountId>
        <AccountType/>
      </UserInfo>
      <UserInfo>
        <DisplayName>Dhanasarnsombat, Patthanun</DisplayName>
        <AccountId>102</AccountId>
        <AccountType/>
      </UserInfo>
    </SharedWithUsers>
    <lcf76f155ced4ddcb4097134ff3c332f xmlns="514d3a3d-0de6-4800-bd24-b38143fc4c77">
      <Terms xmlns="http://schemas.microsoft.com/office/infopath/2007/PartnerControls"/>
    </lcf76f155ced4ddcb4097134ff3c332f>
    <TaxCatchAll xmlns="f3ade878-977f-48e5-876a-848d00c640a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2278BE3643794BB44F356C3633BA3D" ma:contentTypeVersion="15" ma:contentTypeDescription="Create a new document." ma:contentTypeScope="" ma:versionID="48f7f6a2b73b6831ff8830a69c2a0eef">
  <xsd:schema xmlns:xsd="http://www.w3.org/2001/XMLSchema" xmlns:xs="http://www.w3.org/2001/XMLSchema" xmlns:p="http://schemas.microsoft.com/office/2006/metadata/properties" xmlns:ns2="514d3a3d-0de6-4800-bd24-b38143fc4c77" xmlns:ns3="f3ade878-977f-48e5-876a-848d00c640ae" targetNamespace="http://schemas.microsoft.com/office/2006/metadata/properties" ma:root="true" ma:fieldsID="dfb4dd5c174594c2ff03f6405420b581" ns2:_="" ns3:_="">
    <xsd:import namespace="514d3a3d-0de6-4800-bd24-b38143fc4c77"/>
    <xsd:import namespace="f3ade878-977f-48e5-876a-848d00c6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d3a3d-0de6-4800-bd24-b38143fc4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de878-977f-48e5-876a-848d00c6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772d870-f8b4-4f95-99c2-d1264a7654a2}" ma:internalName="TaxCatchAll" ma:showField="CatchAllData" ma:web="f3ade878-977f-48e5-876a-848d00c640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CB20D3-C714-45D1-AC79-DF1F5C8D75B4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f3ade878-977f-48e5-876a-848d00c640a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14d3a3d-0de6-4800-bd24-b38143fc4c77"/>
  </ds:schemaRefs>
</ds:datastoreItem>
</file>

<file path=customXml/itemProps2.xml><?xml version="1.0" encoding="utf-8"?>
<ds:datastoreItem xmlns:ds="http://schemas.openxmlformats.org/officeDocument/2006/customXml" ds:itemID="{0DF0364C-34C6-4A19-B4D3-C8F00C347A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065B9-7905-47A0-ACBC-C73C387036CE}">
  <ds:schemaRefs>
    <ds:schemaRef ds:uri="514d3a3d-0de6-4800-bd24-b38143fc4c77"/>
    <ds:schemaRef ds:uri="f3ade878-977f-48e5-876a-848d00c640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KBank KBTG IT Gov &amp; Innov Mgmt - Template v1.0</Template>
  <TotalTime>4678</TotalTime>
  <Words>533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Arial</vt:lpstr>
      <vt:lpstr>Calibri</vt:lpstr>
      <vt:lpstr>Century Gothic</vt:lpstr>
      <vt:lpstr>Graphik</vt:lpstr>
      <vt:lpstr>Graphik Black</vt:lpstr>
      <vt:lpstr>Graphik Semibold</vt:lpstr>
      <vt:lpstr>Times New Roman</vt:lpstr>
      <vt:lpstr>Wingdings</vt:lpstr>
      <vt:lpstr>Kbank PPT Template v1.1</vt:lpstr>
      <vt:lpstr>3_Kbank PPT Template v1.1</vt:lpstr>
      <vt:lpstr>1_Kbank PPT Template v1.1</vt:lpstr>
      <vt:lpstr>2_Kbank PPT Template v1.1</vt:lpstr>
      <vt:lpstr>4_Kbank PPT Template v1.1</vt:lpstr>
      <vt:lpstr>2_SoAC PoAC Template</vt:lpstr>
      <vt:lpstr>3_SoAC PoAC Template</vt:lpstr>
      <vt:lpstr>5_Kbank PPT Template v1.1</vt:lpstr>
      <vt:lpstr>6_Kbank PPT Template v1.1</vt:lpstr>
      <vt:lpstr>think-cell Slide</vt:lpstr>
      <vt:lpstr>PowerPoint Presentation</vt:lpstr>
      <vt:lpstr>Agenda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KBank Mobile Wealth App</dc:title>
  <dc:creator>Gomes, Tony</dc:creator>
  <cp:lastModifiedBy>Wijitphonken, Rattatammanoon</cp:lastModifiedBy>
  <cp:revision>3</cp:revision>
  <cp:lastPrinted>2020-07-20T09:42:40Z</cp:lastPrinted>
  <dcterms:created xsi:type="dcterms:W3CDTF">2016-12-09T04:41:50Z</dcterms:created>
  <dcterms:modified xsi:type="dcterms:W3CDTF">2024-01-29T08:40:17Z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0x010100412278BE3643794BB44F356C3633BA3D</vt:lpwstr>
  </property>
  <property fmtid="{D5CDD505-2E9C-101B-9397-08002B2CF9AE}" pid="3" name="Order">
    <vt:lpwstr>16000.0000000000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  <property fmtid="{D5CDD505-2E9C-101B-9397-08002B2CF9AE}" pid="10" name="MediaServiceImageTags">
    <vt:lpwstr/>
  </property>
</Properties>
</file>